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0CBAA1-0149-469B-97E7-725FA8227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528F34F-D12B-46EC-B8C6-64A1FD6A25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1790A0-DC2C-48BB-9A76-59DE97DE4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E97E-3207-4A07-9053-74AF7FED262C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0D35BC-053D-4A4E-9686-85ABC0B77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BF1651-6ACF-4364-A1AD-4A2AB26DD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CA71-BFD5-4B4D-81C7-966B538AD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206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5B0A73-B175-4FDD-BD0D-2A0BBE417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E1E8076-FC98-4BBA-8C13-1FC6C8EFBD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26B8AF-7DD3-4FD6-9D5B-1D2263848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E97E-3207-4A07-9053-74AF7FED262C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8A36E0-CBC4-409F-B80B-417AFC29C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3ED1CA-0BBA-464A-ACF8-A6E9A5590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CA71-BFD5-4B4D-81C7-966B538AD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37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E8ABDF0-B29C-4E9D-B8A6-C51A5E4DF2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56553DF-1C8F-46BD-A81F-8E6E245D52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38FD2F-628C-4809-AFD2-7FAAFB92E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E97E-3207-4A07-9053-74AF7FED262C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35022E-DC5A-457A-B666-03890590E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9F215F-18F2-41BB-9B0A-03C6B1244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CA71-BFD5-4B4D-81C7-966B538AD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410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E9FAA0-C0B0-4E9D-B1B2-4FB457E9F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167589-5358-4E22-8422-AE28082A0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547D1B-E33A-4D9D-B591-E61E68C6D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E97E-3207-4A07-9053-74AF7FED262C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30EBA6-361E-4B14-B88A-6536495F5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10B39F-0DE8-4174-B30F-16A4271A6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CA71-BFD5-4B4D-81C7-966B538AD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847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D1F29E-277C-41BC-9462-0C281A76C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29482B0-14CF-44C1-99B2-521337CDCC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C66BE2-6D4F-4C63-9728-D4C1EA861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E97E-3207-4A07-9053-74AF7FED262C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72F1A2-0F0E-486C-91B6-84B51D378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CEE0D1-8350-43BF-B425-4AACD7890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CA71-BFD5-4B4D-81C7-966B538AD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744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9DB69E-15E9-4D8C-A362-30A3EF6B0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76E924-8409-4FC7-B748-4B266F21CB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3DD7EC1-2213-4A38-B134-29E9252B90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E4494B7-C480-4D37-AE22-580558F85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E97E-3207-4A07-9053-74AF7FED262C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514C96A-1144-47E4-891C-EDCE5A591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C2CB7A8-59C4-470C-AADB-1D497D3C9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CA71-BFD5-4B4D-81C7-966B538AD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95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6DB37B-FA79-4E74-864E-CF1974931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92DC0A3-C0CB-4253-A1A3-1DAD665418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47939AA-9387-4E2F-A0F8-6495E4D691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C99BA74-A64A-418A-9C10-4F601B3B03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1ADBB4F-F760-4E84-B787-58811E376C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5BF9EF8-FB79-4EBA-9F0E-A1AE73BEC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E97E-3207-4A07-9053-74AF7FED262C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2D7F6F4-FDF0-4C70-AC8C-DFE65B8DD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852D562-7F0A-4830-B69B-0785F8DEC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CA71-BFD5-4B4D-81C7-966B538AD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763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B7F5E8-0981-4E13-8243-1F1AA2DCA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DC79F31-6C29-4F7F-9968-BC207A212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E97E-3207-4A07-9053-74AF7FED262C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ED3C677-6464-4246-A903-877220AC7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28D2BF6-41D0-4425-8B03-3B796629B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CA71-BFD5-4B4D-81C7-966B538AD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42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CB96F20-7E3E-418A-A73F-8871FFA33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E97E-3207-4A07-9053-74AF7FED262C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AE05F85-DD1B-4DFA-9C76-AD6482832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099452B-EE30-4618-811A-1F0030D06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CA71-BFD5-4B4D-81C7-966B538AD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893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5DBE9F-CA63-4E9A-A198-8EFCAA5B2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43E40D-53E6-4BEB-B000-98B53E5EE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7095C70-549C-4CB8-88D4-0836CE3613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B7D7E09-281C-4823-8299-40254C227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E97E-3207-4A07-9053-74AF7FED262C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842304B-3274-4378-9C8E-2788077BF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4E62005-247D-4030-B8CF-7686EE804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CA71-BFD5-4B4D-81C7-966B538AD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121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9E2127-22E9-4E49-B073-106265855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D47FC8F-4F0C-4CB7-ADB0-0451DC3303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C73AF5-5300-49E8-B967-5987012C24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B60AE4-321D-455F-868B-23F2586D4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E97E-3207-4A07-9053-74AF7FED262C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6B0CE56-7D02-4DB6-BB04-0C38EF706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C49C778-30D1-4526-90D5-65BB41EF5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CA71-BFD5-4B4D-81C7-966B538AD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312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82F139-EF0E-424B-84C4-36CD560F9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695F832-64D1-4786-A89A-7DF5C58133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DEDF19-BD3D-49A3-A55D-B21ABF58C3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0E97E-3207-4A07-9053-74AF7FED262C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9718FB-B493-4A81-A949-413A676949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1EE7ED-5170-4B05-801A-3E8EEBE321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3CA71-BFD5-4B4D-81C7-966B538AD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583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inobraz.egov66.ru/site/section?id=187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inobraz.egov66.ru/site/section?id=185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ptstroitel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rro.ru/structure/1058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8418A8-FF75-4815-8B19-390497446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8492" y="303322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Об особенностях проведения аттестации педагогических работников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в электронном формате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676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70D485-2466-43BF-BB9C-A3F279416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7521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Какие требования предъявляются к оформлению электронных документов?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9BD94B-E1D7-4B25-9841-DC9162758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8461"/>
            <a:ext cx="10515600" cy="4818184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sz="2800" dirty="0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Электронные документы должны обеспечивать:</a:t>
            </a:r>
            <a:endParaRPr lang="ru-RU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arenR"/>
              <a:tabLst>
                <a:tab pos="630555" algn="l"/>
              </a:tabLst>
            </a:pPr>
            <a:r>
              <a:rPr lang="ru-RU" sz="2800" dirty="0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возможность идентифицировать документ и количество листов </a:t>
            </a:r>
            <a:br>
              <a:rPr lang="ru-RU" sz="2800" dirty="0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</a:br>
            <a:r>
              <a:rPr lang="ru-RU" sz="2800" dirty="0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в документе;</a:t>
            </a:r>
            <a:endParaRPr lang="ru-RU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arenR"/>
              <a:tabLst>
                <a:tab pos="630555" algn="l"/>
              </a:tabLst>
            </a:pPr>
            <a:r>
              <a:rPr lang="ru-RU" sz="2800" dirty="0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для документов, содержащих структурированные по частям, главам, разделам (подразделам) данные и закладки, обеспечивающие переходы </a:t>
            </a:r>
            <a:br>
              <a:rPr lang="ru-RU" sz="2800" dirty="0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</a:br>
            <a:r>
              <a:rPr lang="ru-RU" sz="2800" dirty="0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по оглавлению и (или) к содержащимся в тексте рисункам и таблицам.</a:t>
            </a:r>
            <a:endParaRPr lang="ru-RU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2800" dirty="0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Документы, подлежащие представлению в форматах </a:t>
            </a:r>
            <a:r>
              <a:rPr lang="ru-RU" sz="2800" dirty="0" err="1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xls</a:t>
            </a:r>
            <a:r>
              <a:rPr lang="ru-RU" sz="2800" dirty="0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, </a:t>
            </a:r>
            <a:r>
              <a:rPr lang="ru-RU" sz="2800" dirty="0" err="1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xlsx</a:t>
            </a:r>
            <a:r>
              <a:rPr lang="ru-RU" sz="2800" dirty="0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 или </a:t>
            </a:r>
            <a:r>
              <a:rPr lang="ru-RU" sz="2800" dirty="0" err="1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ods</a:t>
            </a:r>
            <a:r>
              <a:rPr lang="ru-RU" sz="2800" dirty="0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, формируются в виде отдельного электронного документа.</a:t>
            </a:r>
            <a:endParaRPr lang="ru-RU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774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70D485-2466-43BF-BB9C-A3F279416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7521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В какие сроки предоставляется государственная услуга?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9BD94B-E1D7-4B25-9841-DC9162758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4691"/>
            <a:ext cx="10515600" cy="4818184"/>
          </a:xfrm>
        </p:spPr>
        <p:txBody>
          <a:bodyPr>
            <a:noAutofit/>
          </a:bodyPr>
          <a:lstStyle/>
          <a:p>
            <a:pPr indent="0" algn="just">
              <a:lnSpc>
                <a:spcPct val="100000"/>
              </a:lnSpc>
              <a:buNone/>
            </a:pPr>
            <a:r>
              <a:rPr lang="ru-RU" sz="3000" dirty="0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Максимальный срок предоставления государственной услуги, независимо от способов обращения заявителя, составляет не более 90 календарных дней:</a:t>
            </a:r>
          </a:p>
          <a:p>
            <a:pPr indent="0" algn="just">
              <a:lnSpc>
                <a:spcPct val="100000"/>
              </a:lnSpc>
              <a:buNone/>
            </a:pPr>
            <a:r>
              <a:rPr lang="ru-RU" sz="3000" dirty="0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1)	заявление о проведении аттестации рассматривается в срок не более 30 календарных дней со дня получения; </a:t>
            </a:r>
          </a:p>
          <a:p>
            <a:pPr indent="0" algn="just">
              <a:lnSpc>
                <a:spcPct val="100000"/>
              </a:lnSpc>
              <a:buNone/>
            </a:pPr>
            <a:r>
              <a:rPr lang="ru-RU" sz="3000" dirty="0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2)	продолжительность аттестации для каждого педагогического работника от начала ее проведения и до принятия решения АК составляет не более 60 календарных дней.</a:t>
            </a:r>
          </a:p>
        </p:txBody>
      </p:sp>
    </p:spTree>
    <p:extLst>
      <p:ext uri="{BB962C8B-B14F-4D97-AF65-F5344CB8AC3E}">
        <p14:creationId xmlns:p14="http://schemas.microsoft.com/office/powerpoint/2010/main" val="266301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70D485-2466-43BF-BB9C-A3F279416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7521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Как узнать, что заявление рассмотрено и принято?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9BD94B-E1D7-4B25-9841-DC9162758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8137"/>
            <a:ext cx="10515600" cy="4597155"/>
          </a:xfrm>
        </p:spPr>
        <p:txBody>
          <a:bodyPr>
            <a:noAutofit/>
          </a:bodyPr>
          <a:lstStyle/>
          <a:p>
            <a:pPr indent="0" algn="just">
              <a:lnSpc>
                <a:spcPct val="100000"/>
              </a:lnSpc>
              <a:buNone/>
            </a:pPr>
            <a:r>
              <a:rPr lang="ru-RU" sz="3000" dirty="0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Заявление рассматривается АК в срок не более 30 календарных дней со дня его получения. АК принимает решение о предоставлении (отказе в предоставлении) государственной услуги. В течение 30 календарных дней со дня получения заявления ответственное должностное лицо Министерства образования направляет заявителю посредством электронной почты уведомление о сроке и месте проведения аттестации или решение об отказе в предоставлении государственной услуги.</a:t>
            </a:r>
          </a:p>
        </p:txBody>
      </p:sp>
    </p:spTree>
    <p:extLst>
      <p:ext uri="{BB962C8B-B14F-4D97-AF65-F5344CB8AC3E}">
        <p14:creationId xmlns:p14="http://schemas.microsoft.com/office/powerpoint/2010/main" val="3555401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70D485-2466-43BF-BB9C-A3F279416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7521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Что является результатом предоставления государственной услуги?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9BD94B-E1D7-4B25-9841-DC9162758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8137"/>
            <a:ext cx="10515600" cy="4597155"/>
          </a:xfrm>
        </p:spPr>
        <p:txBody>
          <a:bodyPr>
            <a:noAutofit/>
          </a:bodyPr>
          <a:lstStyle/>
          <a:p>
            <a:pPr indent="0" algn="just">
              <a:lnSpc>
                <a:spcPct val="100000"/>
              </a:lnSpc>
              <a:buNone/>
            </a:pPr>
            <a:r>
              <a:rPr lang="ru-RU" sz="3000" dirty="0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Результатом предоставления государственной услуги является:</a:t>
            </a:r>
          </a:p>
          <a:p>
            <a:pPr indent="0" algn="just">
              <a:lnSpc>
                <a:spcPct val="100000"/>
              </a:lnSpc>
              <a:buNone/>
            </a:pPr>
            <a:r>
              <a:rPr lang="ru-RU" sz="3000" dirty="0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1) решение об установлении квалификационной категории педагогическому работнику. </a:t>
            </a:r>
          </a:p>
          <a:p>
            <a:pPr indent="0" algn="just">
              <a:lnSpc>
                <a:spcPct val="100000"/>
              </a:lnSpc>
              <a:buNone/>
            </a:pPr>
            <a:r>
              <a:rPr lang="ru-RU" sz="3000" dirty="0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2) решение об отказе в установлении квалификационной категории педагогическому работнику. </a:t>
            </a:r>
          </a:p>
          <a:p>
            <a:pPr indent="0" algn="just">
              <a:lnSpc>
                <a:spcPct val="100000"/>
              </a:lnSpc>
              <a:buNone/>
            </a:pPr>
            <a:r>
              <a:rPr lang="ru-RU" sz="3000" dirty="0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3) решение об отказе в предоставлении государственной услуги. </a:t>
            </a:r>
          </a:p>
        </p:txBody>
      </p:sp>
    </p:spTree>
    <p:extLst>
      <p:ext uri="{BB962C8B-B14F-4D97-AF65-F5344CB8AC3E}">
        <p14:creationId xmlns:p14="http://schemas.microsoft.com/office/powerpoint/2010/main" val="104953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70D485-2466-43BF-BB9C-A3F279416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7521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Как будет осуществляться информирование заявителя о результатах аттестации?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9BD94B-E1D7-4B25-9841-DC9162758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4661"/>
            <a:ext cx="10515600" cy="4057894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sz="3200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Результат предоставления госуслуги направляется заявителю в форме электронного документа, подписанного усиленной квалифицированной подписью уполномоченного должностного лица Министерства образования, посредством ЕПГУ, либо на электронную почту заявителя, указанную в заявлении.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3200" u="sng" dirty="0">
                <a:solidFill>
                  <a:srgbClr val="5B9BD5"/>
                </a:solidFill>
                <a:effectLst/>
                <a:uFill>
                  <a:solidFill>
                    <a:srgbClr val="000000"/>
                  </a:solidFill>
                </a:uFill>
                <a:latin typeface="Liberation Serif"/>
                <a:ea typeface="Times New Roman" panose="02020603050405020304" pitchFamily="18" charset="0"/>
                <a:cs typeface="Liberation Serif"/>
                <a:hlinkClick r:id="rId2"/>
              </a:rPr>
              <a:t>На официальном сайте</a:t>
            </a:r>
            <a:r>
              <a:rPr lang="ru-RU" sz="3200" dirty="0">
                <a:solidFill>
                  <a:srgbClr val="5B9BD5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 </a:t>
            </a:r>
            <a:r>
              <a:rPr lang="ru-RU" sz="3200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Министерства образования размещается приказ.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250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70D485-2466-43BF-BB9C-A3F279416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650415" cy="1545737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Какие уведомления и сообщения будет получать заявитель при предоставлении государственной услуги?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9BD94B-E1D7-4B25-9841-DC9162758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352920"/>
            <a:ext cx="10515600" cy="4057894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sz="2400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При предоставлении государственной услуги в электронной форме заявителю направляется:</a:t>
            </a:r>
          </a:p>
          <a:p>
            <a:pPr indent="0" algn="just">
              <a:buNone/>
            </a:pPr>
            <a:r>
              <a:rPr lang="ru-RU" sz="2400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1) уведомление о приеме и регистрации заявления и иных документов, необходимых для предоставления государственной услуги;</a:t>
            </a:r>
          </a:p>
          <a:p>
            <a:pPr indent="0" algn="just">
              <a:buNone/>
            </a:pPr>
            <a:r>
              <a:rPr lang="ru-RU" sz="2400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2) уведомление о начале процедуры предоставления государственной услуги;</a:t>
            </a:r>
          </a:p>
          <a:p>
            <a:pPr indent="0" algn="just">
              <a:buNone/>
            </a:pPr>
            <a:r>
              <a:rPr lang="ru-RU" sz="2400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3) уведомление об окончании предоставления государственной услуги;</a:t>
            </a:r>
          </a:p>
          <a:p>
            <a:pPr indent="0" algn="just">
              <a:buNone/>
            </a:pPr>
            <a:r>
              <a:rPr lang="ru-RU" sz="2400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4) уведомление о мотивированном отказе в предоставлении государственной услуги.</a:t>
            </a:r>
          </a:p>
        </p:txBody>
      </p:sp>
    </p:spTree>
    <p:extLst>
      <p:ext uri="{BB962C8B-B14F-4D97-AF65-F5344CB8AC3E}">
        <p14:creationId xmlns:p14="http://schemas.microsoft.com/office/powerpoint/2010/main" val="3520161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70D485-2466-43BF-BB9C-A3F279416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650415" cy="154573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Calibri Light" panose="020F0302020204030204"/>
              </a:rPr>
              <a:t>3 ШАГ. </a:t>
            </a: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Как в образовательной организации узнают, что педагогический работник подал заявление на аттестацию?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9BD94B-E1D7-4B25-9841-DC9162758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352920"/>
            <a:ext cx="10515600" cy="4057894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sz="2400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При принятии решения о предоставлении госуслуги ответственное должностное лицо Министерства образования фиксирует решение АК в КАИС «Аттестация». Ответственному за информационный обмен в образовательной организации на электронную почту направляется сообщение о необходимости размещения в КАИС «Аттестация» заверенной руководителем образовательной организации скан-копии информационно-аналитической справки о результатах профессиональной деятельности за межаттестационный период аттестующегося педагогического работника.</a:t>
            </a:r>
          </a:p>
          <a:p>
            <a:pPr indent="0" algn="just">
              <a:buNone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beration Serif"/>
                <a:ea typeface="Times New Roman" panose="02020603050405020304" pitchFamily="18" charset="0"/>
                <a:cs typeface="Liberation Serif"/>
              </a:rPr>
              <a:t>Ответственный за информационный обмен активирует в КАИС ключ к ПОРТФОЛИО и на электронную почту заявителя посылает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beration Serif"/>
                <a:ea typeface="Times New Roman" panose="02020603050405020304" pitchFamily="18" charset="0"/>
                <a:cs typeface="Liberation Serif"/>
              </a:rPr>
              <a:t>код входа в портфолио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beration Serif"/>
                <a:ea typeface="Times New Roman" panose="02020603050405020304" pitchFamily="18" charset="0"/>
                <a:cs typeface="Liberation Serif"/>
              </a:rPr>
              <a:t>.</a:t>
            </a:r>
            <a:endParaRPr lang="ru-RU" sz="2400" dirty="0">
              <a:effectLst/>
              <a:latin typeface="Liberation Serif"/>
              <a:ea typeface="Times New Roman" panose="02020603050405020304" pitchFamily="18" charset="0"/>
              <a:cs typeface="Liberation Serif"/>
            </a:endParaRPr>
          </a:p>
        </p:txBody>
      </p:sp>
    </p:spTree>
    <p:extLst>
      <p:ext uri="{BB962C8B-B14F-4D97-AF65-F5344CB8AC3E}">
        <p14:creationId xmlns:p14="http://schemas.microsoft.com/office/powerpoint/2010/main" val="38582206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70D485-2466-43BF-BB9C-A3F279416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650415" cy="1545737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3 ШАГ.  Что такое Электронное портфолио педагога? Как получить доступ к Электронному портфолио педагога для размещения информации?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9BD94B-E1D7-4B25-9841-DC9162758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352920"/>
            <a:ext cx="10515600" cy="4057894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sz="2400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Электронное портфолио педагога (далее – ЭПП) – это информационная система, облегчающая педагогам Свердловской области задачу формирования своего портфолио. Ваше портфолио не пустое, в него уже загружена информация о вас, месте вашей работы, образовании, повышении квалификации, предыдущих аттестациях. Вам НЕ нужно заполнять это с нуля, вам достаточно актуализировать эту информацию! Вы также сможете отслеживать статус вашего заявления и узнать результаты аттестации. У ответственного за информационный обмен в образовательной организации предусмотрена возможность «сгенерировать пароль». С полученным паролем педагог входит в ЭПП и в течение всего межаттестационного периода размещает информацию о результатах профессиональной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3950914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70D485-2466-43BF-BB9C-A3F279416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650415" cy="1592629"/>
          </a:xfrm>
        </p:spPr>
        <p:txBody>
          <a:bodyPr>
            <a:noAutofit/>
          </a:bodyPr>
          <a:lstStyle/>
          <a:p>
            <a:pPr algn="ctr"/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3 ШАГ. Можно ли в качестве подтверждения результатов профессиональной деятельности предъявлять ссылки на материалы, размещенные на информационных ресурсах в сети Интернет?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9BD94B-E1D7-4B25-9841-DC9162758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957754"/>
            <a:ext cx="10515600" cy="4314092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Педагогический работник может представить ссылки на различные информационные источники: </a:t>
            </a:r>
          </a:p>
          <a:p>
            <a:pPr marL="685800" indent="-457200" algn="just"/>
            <a:r>
              <a:rPr lang="ru-RU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сайт образовательной организации;</a:t>
            </a:r>
          </a:p>
          <a:p>
            <a:pPr marL="685800" indent="-457200" algn="just"/>
            <a:r>
              <a:rPr lang="ru-RU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отчет о результатах самообследования образовательной организации;</a:t>
            </a:r>
          </a:p>
          <a:p>
            <a:pPr marL="685800" indent="-457200" algn="just"/>
            <a:r>
              <a:rPr lang="ru-RU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личных </a:t>
            </a:r>
            <a:r>
              <a:rPr lang="ru-RU" dirty="0" err="1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Internet</a:t>
            </a:r>
            <a:r>
              <a:rPr lang="ru-RU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-страницах педагогов;</a:t>
            </a:r>
          </a:p>
          <a:p>
            <a:pPr marL="685800" indent="-457200" algn="just"/>
            <a:r>
              <a:rPr lang="ru-RU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сайты организаций, реализующих мероприятия, в которых отражена результативность участия педагога;</a:t>
            </a:r>
          </a:p>
          <a:p>
            <a:pPr marL="685800" indent="-457200" algn="just"/>
            <a:r>
              <a:rPr lang="ru-RU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ссылка на сборник или интернет-ресурс публикации.</a:t>
            </a:r>
          </a:p>
        </p:txBody>
      </p:sp>
    </p:spTree>
    <p:extLst>
      <p:ext uri="{BB962C8B-B14F-4D97-AF65-F5344CB8AC3E}">
        <p14:creationId xmlns:p14="http://schemas.microsoft.com/office/powerpoint/2010/main" val="3288348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70D485-2466-43BF-BB9C-A3F279416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09600"/>
            <a:ext cx="10650415" cy="1147152"/>
          </a:xfrm>
        </p:spPr>
        <p:txBody>
          <a:bodyPr>
            <a:noAutofit/>
          </a:bodyPr>
          <a:lstStyle/>
          <a:p>
            <a:pPr algn="ctr"/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3 ШАГ.  За какой период предъявляются результаты профессиональной деятельности?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9BD94B-E1D7-4B25-9841-DC9162758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62554"/>
            <a:ext cx="10515600" cy="3985846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sz="3200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Результаты профессиональной деятельности предъявляются педагогом за период между аттестациями. Например, заявитель имеет установленную 29.12.2020 первую квалификационную категорию по должности «учитель» и 01.09.2023 обращается с заявлением о проведении аттестации. Соответственно, заявитель предъявляет результаты профессиональной деятельности за период от 29.12.2020 по 01.09.2023.</a:t>
            </a:r>
          </a:p>
        </p:txBody>
      </p:sp>
    </p:spTree>
    <p:extLst>
      <p:ext uri="{BB962C8B-B14F-4D97-AF65-F5344CB8AC3E}">
        <p14:creationId xmlns:p14="http://schemas.microsoft.com/office/powerpoint/2010/main" val="3845768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E9028B-C31E-4FD1-9326-D61347026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i="1" dirty="0">
                <a:solidFill>
                  <a:srgbClr val="FF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Нормативно-правовые акты</a:t>
            </a:r>
            <a:r>
              <a:rPr lang="ru-RU" sz="4400" b="1" i="1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D638DE-4DAF-4AB8-9221-E3D97B4CB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1. Министерством образования и молодежной политики Свердловской области разработан </a:t>
            </a:r>
            <a:r>
              <a:rPr lang="ru-RU" sz="2800" u="sng" dirty="0">
                <a:solidFill>
                  <a:srgbClr val="0563C1"/>
                </a:solidFill>
                <a:effectLst/>
                <a:uFill>
                  <a:solidFill>
                    <a:srgbClr val="000000"/>
                  </a:solidFill>
                </a:uFill>
                <a:latin typeface="Liberation Serif"/>
                <a:ea typeface="Times New Roman" panose="02020603050405020304" pitchFamily="18" charset="0"/>
                <a:cs typeface="Liberation Serif"/>
                <a:hlinkClick r:id="rId2"/>
              </a:rPr>
              <a:t>Административный регламент</a:t>
            </a:r>
            <a:r>
              <a:rPr lang="ru-RU" sz="2800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 предоставления госуслуги (утвержден приказ</a:t>
            </a:r>
            <a:r>
              <a:rPr lang="ru-RU" sz="2800" u="sng" dirty="0">
                <a:solidFill>
                  <a:srgbClr val="0563C1"/>
                </a:solidFill>
                <a:effectLst/>
                <a:uFill>
                  <a:solidFill>
                    <a:srgbClr val="000000"/>
                  </a:solidFill>
                </a:uFill>
                <a:latin typeface="Liberation Serif"/>
                <a:ea typeface="Times New Roman" panose="02020603050405020304" pitchFamily="18" charset="0"/>
                <a:cs typeface="Liberation Serif"/>
              </a:rPr>
              <a:t>о</a:t>
            </a:r>
            <a:r>
              <a:rPr lang="ru-RU" sz="2800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м от 02.12.2022 № 1144-Д «Об утверждении Административного регламента предоставления Министерством образования и молодежной политики Свердловской области государственной услуги «Аттестация педагогических работников организаций, осуществляющих образовательную деятельность и находящихся в ведении Свердловской области, педагогических работников муниципальных и частных организаций, осуществляющих образовательную деятельность»).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40790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70D485-2466-43BF-BB9C-A3F279416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91662"/>
            <a:ext cx="10650415" cy="1147152"/>
          </a:xfrm>
        </p:spPr>
        <p:txBody>
          <a:bodyPr>
            <a:noAutofit/>
          </a:bodyPr>
          <a:lstStyle/>
          <a:p>
            <a:pPr algn="ctr"/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3 ШАГ. Какие сведения, предъявляемые аттестующимся педагогическим работником не будут рассматриваться и оцениваться специалистами и аттестационной комиссией?</a:t>
            </a:r>
            <a:b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9BD94B-E1D7-4B25-9841-DC9162758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981199"/>
            <a:ext cx="10515600" cy="4278923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Результаты педагогического работника не могут быть оценены в случаях:</a:t>
            </a:r>
          </a:p>
          <a:p>
            <a:pPr marL="685800" indent="-457200" algn="just">
              <a:buFont typeface="Wingdings" panose="05000000000000000000" pitchFamily="2" charset="2"/>
              <a:buChar char="§"/>
            </a:pPr>
            <a:r>
              <a:rPr lang="ru-RU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предъявляемые результаты профессиональной деятельности не входят в период между аттестациями;</a:t>
            </a:r>
          </a:p>
          <a:p>
            <a:pPr marL="685800" indent="-457200" algn="just">
              <a:buFont typeface="Wingdings" panose="05000000000000000000" pitchFamily="2" charset="2"/>
              <a:buChar char="§"/>
            </a:pPr>
            <a:r>
              <a:rPr lang="ru-RU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информация о результатах профессиональной деятельности, опубликованная на сайтах, представлена не в полном объеме;</a:t>
            </a:r>
          </a:p>
          <a:p>
            <a:pPr marL="685800" indent="-457200" algn="just">
              <a:buFont typeface="Wingdings" panose="05000000000000000000" pitchFamily="2" charset="2"/>
              <a:buChar char="§"/>
            </a:pPr>
            <a:r>
              <a:rPr lang="ru-RU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ссылки к опубликованным документам не активны;</a:t>
            </a:r>
          </a:p>
          <a:p>
            <a:pPr marL="685800" indent="-457200" algn="just">
              <a:buFont typeface="Wingdings" panose="05000000000000000000" pitchFamily="2" charset="2"/>
              <a:buChar char="§"/>
            </a:pPr>
            <a:r>
              <a:rPr lang="ru-RU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представлена недостоверная информация.</a:t>
            </a:r>
          </a:p>
        </p:txBody>
      </p:sp>
    </p:spTree>
    <p:extLst>
      <p:ext uri="{BB962C8B-B14F-4D97-AF65-F5344CB8AC3E}">
        <p14:creationId xmlns:p14="http://schemas.microsoft.com/office/powerpoint/2010/main" val="29296098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70D485-2466-43BF-BB9C-A3F279416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862" y="691662"/>
            <a:ext cx="11476891" cy="1043354"/>
          </a:xfrm>
        </p:spPr>
        <p:txBody>
          <a:bodyPr>
            <a:noAutofit/>
          </a:bodyPr>
          <a:lstStyle/>
          <a:p>
            <a:pPr algn="ctr"/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4 ШАГ. Как аттестующийся педагогический работник может ознакомиться с результатами всестороннего анализа профессиональной деятельности (баллы, рекомендации специалистов)?</a:t>
            </a:r>
            <a:b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9BD94B-E1D7-4B25-9841-DC9162758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52247"/>
            <a:ext cx="10515600" cy="4689230"/>
          </a:xfrm>
        </p:spPr>
        <p:txBody>
          <a:bodyPr>
            <a:noAutofit/>
          </a:bodyPr>
          <a:lstStyle/>
          <a:p>
            <a:pPr indent="0" algn="just">
              <a:lnSpc>
                <a:spcPct val="100000"/>
              </a:lnSpc>
              <a:buNone/>
            </a:pPr>
            <a:r>
              <a:rPr lang="ru-RU" sz="2000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После получения заявителем результатов оказания госуслуги (решения АК), ответственный за информационный обмен в образовательной организации сможет распечатать протокол оценки результатов профессиональной деятельности педагогического работника, аттестующегося в целях установления первой или высшей квалификационной категории (баллы, комментарии и рекомендации) для ознакомления педагогического работника.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0" algn="just" fontAlgn="auto">
              <a:lnSpc>
                <a:spcPct val="100000"/>
              </a:lnSpc>
              <a:buNone/>
              <a:tabLst>
                <a:tab pos="630555" algn="l"/>
              </a:tabLst>
            </a:pPr>
            <a:r>
              <a:rPr lang="ru-RU" sz="2000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Рекомендации комиссии позволят образовательной организации 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450215" algn="just" fontAlgn="auto">
              <a:lnSpc>
                <a:spcPct val="100000"/>
              </a:lnSpc>
              <a:tabLst>
                <a:tab pos="630555" algn="l"/>
              </a:tabLst>
            </a:pPr>
            <a:r>
              <a:rPr lang="ru-RU" sz="2000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выстроить методическое сопровождение педагогов по индивидуальной траектории профессионального развития;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450215" algn="just" fontAlgn="auto">
              <a:lnSpc>
                <a:spcPct val="100000"/>
              </a:lnSpc>
              <a:tabLst>
                <a:tab pos="630555" algn="l"/>
              </a:tabLst>
            </a:pPr>
            <a:r>
              <a:rPr lang="ru-RU" sz="2000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обеспечить адресное повышение квалификации, направленное на устранение профессиональных дефицитов педагогов; 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450215" algn="just" fontAlgn="auto">
              <a:lnSpc>
                <a:spcPct val="100000"/>
              </a:lnSpc>
              <a:tabLst>
                <a:tab pos="630555" algn="l"/>
              </a:tabLst>
            </a:pPr>
            <a:r>
              <a:rPr lang="ru-RU" sz="2000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содействовать распространению положительного опыта профессиональной деятельности педагога на разных уровнях (образовательная организация, муниципалитет, область).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6025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70D485-2466-43BF-BB9C-A3F279416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554" y="316523"/>
            <a:ext cx="11476891" cy="726830"/>
          </a:xfrm>
        </p:spPr>
        <p:txBody>
          <a:bodyPr>
            <a:noAutofit/>
          </a:bodyPr>
          <a:lstStyle/>
          <a:p>
            <a:pPr algn="ctr"/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Для чего нужна цифровизация государственной услуги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9BD94B-E1D7-4B25-9841-DC9162758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262" y="1184030"/>
            <a:ext cx="11295183" cy="5498124"/>
          </a:xfrm>
        </p:spPr>
        <p:txBody>
          <a:bodyPr>
            <a:noAutofit/>
          </a:bodyPr>
          <a:lstStyle/>
          <a:p>
            <a:pPr indent="0" algn="just">
              <a:lnSpc>
                <a:spcPct val="100000"/>
              </a:lnSpc>
              <a:buNone/>
            </a:pPr>
            <a:r>
              <a:rPr lang="ru-RU" sz="2000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Цифровизация государственной услуги «Аттестация педагогических работников организаций, осуществляющих образовательную деятельность и находящихся в ведении субъекта Российской Федерации, педагогических работников муниципальных и частных организаций, осуществляющих образовательную деятельность»</a:t>
            </a:r>
          </a:p>
          <a:p>
            <a:pPr marL="571500" indent="-342900" algn="just">
              <a:lnSpc>
                <a:spcPct val="100000"/>
              </a:lnSpc>
            </a:pPr>
            <a:r>
              <a:rPr lang="ru-RU" sz="2000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обеспечивает возможность подачи заявления на прохождение аттестации в формате 24/7;</a:t>
            </a:r>
          </a:p>
          <a:p>
            <a:pPr marL="571500" indent="-342900" algn="just">
              <a:lnSpc>
                <a:spcPct val="100000"/>
              </a:lnSpc>
            </a:pPr>
            <a:r>
              <a:rPr lang="ru-RU" sz="2000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исключает предоставление дополнительной бумажной отчетности;</a:t>
            </a:r>
          </a:p>
          <a:p>
            <a:pPr marL="571500" indent="-342900" algn="just">
              <a:lnSpc>
                <a:spcPct val="100000"/>
              </a:lnSpc>
            </a:pPr>
            <a:r>
              <a:rPr lang="ru-RU" sz="2000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снимает возможный конфликт интересов;</a:t>
            </a:r>
          </a:p>
          <a:p>
            <a:pPr marL="571500" indent="-342900" algn="just">
              <a:lnSpc>
                <a:spcPct val="100000"/>
              </a:lnSpc>
            </a:pPr>
            <a:r>
              <a:rPr lang="ru-RU" sz="2000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сокращает временные, транспортные и финансовые издержки;</a:t>
            </a:r>
          </a:p>
          <a:p>
            <a:pPr marL="571500" indent="-342900" algn="just">
              <a:lnSpc>
                <a:spcPct val="100000"/>
              </a:lnSpc>
            </a:pPr>
            <a:r>
              <a:rPr lang="ru-RU" sz="2000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предоставляет возможность информирования заявителя о ходе предоставления государственной услуги;</a:t>
            </a:r>
          </a:p>
          <a:p>
            <a:pPr marL="571500" indent="-342900" algn="just">
              <a:lnSpc>
                <a:spcPct val="100000"/>
              </a:lnSpc>
            </a:pPr>
            <a:r>
              <a:rPr lang="ru-RU" sz="2000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обеспечивает соблюдение сроков предоставления госуслуги;</a:t>
            </a:r>
          </a:p>
          <a:p>
            <a:pPr marL="571500" indent="-342900" algn="just">
              <a:lnSpc>
                <a:spcPct val="100000"/>
              </a:lnSpc>
            </a:pPr>
            <a:r>
              <a:rPr lang="ru-RU" sz="2000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делает процесс получения государственной услуги прозрачным;</a:t>
            </a:r>
          </a:p>
          <a:p>
            <a:pPr marL="571500" indent="-342900" algn="just">
              <a:lnSpc>
                <a:spcPct val="100000"/>
              </a:lnSpc>
            </a:pPr>
            <a:r>
              <a:rPr lang="ru-RU" sz="2000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повышает качество оказания государственной услуги.</a:t>
            </a:r>
          </a:p>
        </p:txBody>
      </p:sp>
    </p:spTree>
    <p:extLst>
      <p:ext uri="{BB962C8B-B14F-4D97-AF65-F5344CB8AC3E}">
        <p14:creationId xmlns:p14="http://schemas.microsoft.com/office/powerpoint/2010/main" val="20338633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A9AA94-AAB0-4765-9ABE-677BB28F7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715530">
            <a:off x="52780" y="2669662"/>
            <a:ext cx="12367566" cy="1325563"/>
          </a:xfrm>
        </p:spPr>
        <p:txBody>
          <a:bodyPr>
            <a:noAutofit/>
          </a:bodyPr>
          <a:lstStyle/>
          <a:p>
            <a:pPr algn="ctr"/>
            <a:r>
              <a:rPr lang="ru-RU" sz="9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</a:t>
            </a:r>
            <a:br>
              <a:rPr lang="ru-RU" sz="9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9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</a:t>
            </a:r>
            <a:br>
              <a:rPr lang="ru-RU" sz="9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9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68922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E9028B-C31E-4FD1-9326-D61347026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172"/>
            <a:ext cx="10515600" cy="889244"/>
          </a:xfrm>
        </p:spPr>
        <p:txBody>
          <a:bodyPr/>
          <a:lstStyle/>
          <a:p>
            <a:pPr algn="ctr"/>
            <a:r>
              <a:rPr lang="ru-RU" sz="4400" b="1" i="1" dirty="0">
                <a:solidFill>
                  <a:srgbClr val="FF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Нормативные документы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D638DE-4DAF-4AB8-9221-E3D97B4CB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6672"/>
            <a:ext cx="10515600" cy="54858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atin typeface="Liberation Serif"/>
                <a:ea typeface="Times New Roman" panose="02020603050405020304" pitchFamily="18" charset="0"/>
                <a:cs typeface="Liberation Serif"/>
              </a:rPr>
              <a:t>На сайте техникума: </a:t>
            </a:r>
            <a:r>
              <a:rPr lang="en-US" b="1" dirty="0">
                <a:latin typeface="Liberation Serif"/>
                <a:ea typeface="Times New Roman" panose="02020603050405020304" pitchFamily="18" charset="0"/>
                <a:cs typeface="Liberation Serif"/>
                <a:hlinkClick r:id="rId2"/>
              </a:rPr>
              <a:t>http://sptstroitel.ru/</a:t>
            </a:r>
            <a:r>
              <a:rPr lang="ru-RU" b="1" dirty="0">
                <a:latin typeface="Liberation Serif"/>
                <a:ea typeface="Times New Roman" panose="02020603050405020304" pitchFamily="18" charset="0"/>
                <a:cs typeface="Liberation Serif"/>
              </a:rPr>
              <a:t>, в разделе «Аттестация педагогических работников» выставлены документы, которые вам необходимо изучить:</a:t>
            </a:r>
          </a:p>
          <a:p>
            <a:pPr marL="0" indent="0">
              <a:buNone/>
            </a:pPr>
            <a:r>
              <a:rPr lang="ru-RU" dirty="0">
                <a:latin typeface="Liberation Serif"/>
                <a:ea typeface="Times New Roman" panose="02020603050405020304" pitchFamily="18" charset="0"/>
                <a:cs typeface="Liberation Serif"/>
              </a:rPr>
              <a:t>__Административный регламент (с изм. от 02.06.2023, 29.06.2023);</a:t>
            </a:r>
          </a:p>
          <a:p>
            <a:pPr marL="0" indent="0">
              <a:buNone/>
            </a:pPr>
            <a:r>
              <a:rPr lang="ru-RU" dirty="0">
                <a:latin typeface="Liberation Serif"/>
                <a:ea typeface="Times New Roman" panose="02020603050405020304" pitchFamily="18" charset="0"/>
                <a:cs typeface="Liberation Serif"/>
              </a:rPr>
              <a:t>__Аттестация пед. работников в электронном формате;</a:t>
            </a:r>
          </a:p>
          <a:p>
            <a:pPr marL="514350" indent="-514350">
              <a:buAutoNum type="arabicPeriod"/>
            </a:pPr>
            <a:r>
              <a:rPr lang="ru-RU" dirty="0">
                <a:latin typeface="Liberation Serif"/>
                <a:ea typeface="Times New Roman" panose="02020603050405020304" pitchFamily="18" charset="0"/>
                <a:cs typeface="Liberation Serif"/>
              </a:rPr>
              <a:t>Форма заявления на аттестацию 2023;</a:t>
            </a:r>
          </a:p>
          <a:p>
            <a:pPr marL="514350" indent="-514350">
              <a:buAutoNum type="arabicPeriod"/>
            </a:pPr>
            <a:r>
              <a:rPr lang="ru-RU" dirty="0">
                <a:latin typeface="Liberation Serif"/>
                <a:ea typeface="Times New Roman" panose="02020603050405020304" pitchFamily="18" charset="0"/>
                <a:cs typeface="Liberation Serif"/>
              </a:rPr>
              <a:t>Информационно-аналитическая справка работодателя;</a:t>
            </a:r>
          </a:p>
          <a:p>
            <a:pPr marL="514350" indent="-514350">
              <a:buAutoNum type="arabicPeriod"/>
            </a:pPr>
            <a:r>
              <a:rPr lang="ru-RU" dirty="0">
                <a:latin typeface="Liberation Serif"/>
                <a:ea typeface="Times New Roman" panose="02020603050405020304" pitchFamily="18" charset="0"/>
                <a:cs typeface="Liberation Serif"/>
              </a:rPr>
              <a:t>ПОО Оценочный лист результатов деятельности;</a:t>
            </a:r>
          </a:p>
          <a:p>
            <a:pPr marL="514350" indent="-514350">
              <a:buAutoNum type="arabicPeriod"/>
            </a:pPr>
            <a:r>
              <a:rPr lang="ru-RU" dirty="0">
                <a:latin typeface="Liberation Serif"/>
                <a:ea typeface="Times New Roman" panose="02020603050405020304" pitchFamily="18" charset="0"/>
                <a:cs typeface="Liberation Serif"/>
              </a:rPr>
              <a:t>ПОО Приложение 1 к оценочному листу;</a:t>
            </a:r>
          </a:p>
          <a:p>
            <a:pPr marL="514350" indent="-514350">
              <a:buAutoNum type="arabicPeriod"/>
            </a:pPr>
            <a:r>
              <a:rPr lang="ru-RU" dirty="0">
                <a:latin typeface="Liberation Serif"/>
                <a:ea typeface="Times New Roman" panose="02020603050405020304" pitchFamily="18" charset="0"/>
                <a:cs typeface="Liberation Serif"/>
              </a:rPr>
              <a:t>Копия с КАИС по данным техникума;</a:t>
            </a:r>
          </a:p>
          <a:p>
            <a:pPr marL="514350" indent="-514350">
              <a:buAutoNum type="arabicPeriod"/>
            </a:pPr>
            <a:r>
              <a:rPr lang="ru-RU" dirty="0">
                <a:latin typeface="Liberation Serif"/>
                <a:ea typeface="Times New Roman" panose="02020603050405020304" pitchFamily="18" charset="0"/>
                <a:cs typeface="Liberation Serif"/>
              </a:rPr>
              <a:t>Аттестация ПР пошагово – презентация.</a:t>
            </a:r>
          </a:p>
        </p:txBody>
      </p:sp>
    </p:spTree>
    <p:extLst>
      <p:ext uri="{BB962C8B-B14F-4D97-AF65-F5344CB8AC3E}">
        <p14:creationId xmlns:p14="http://schemas.microsoft.com/office/powerpoint/2010/main" val="888725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70D485-2466-43BF-BB9C-A3F279416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7521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1 ШАГ: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9BD94B-E1D7-4B25-9841-DC9162758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5723"/>
            <a:ext cx="10515600" cy="5052646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ru-RU" dirty="0">
                <a:solidFill>
                  <a:srgbClr val="000000"/>
                </a:solidFill>
                <a:latin typeface="Liberation Serif"/>
                <a:ea typeface="Times New Roman" panose="02020603050405020304" pitchFamily="18" charset="0"/>
                <a:cs typeface="Liberation Serif"/>
              </a:rPr>
              <a:t>Н</a:t>
            </a:r>
            <a:r>
              <a:rPr lang="ru-RU" dirty="0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аправить заявление в Министерство образования посредством федеральной государственной информационной системы «Единый портал государственных и муниципальных услуг (функций)» (далее – ЕПГУ). В заявлении заявитель указывает данные, в соответствии с полями интерактивной формы заявления, а также выбирает один из следующих способов получения результата предоставления государственной услуги: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dirty="0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в форме электронного документа в личном кабинете на ЕПГУ;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dirty="0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дополнительно на бумажном носителе в виде распечатанного экземпляра электронного документа в Министерстве образования.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706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70D485-2466-43BF-BB9C-A3F279416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7521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2 ШАГ: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9BD94B-E1D7-4B25-9841-DC9162758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2646"/>
            <a:ext cx="10515600" cy="5052646"/>
          </a:xfrm>
        </p:spPr>
        <p:txBody>
          <a:bodyPr>
            <a:noAutofit/>
          </a:bodyPr>
          <a:lstStyle/>
          <a:p>
            <a:pPr indent="0" algn="just">
              <a:lnSpc>
                <a:spcPct val="100000"/>
              </a:lnSpc>
              <a:buNone/>
            </a:pPr>
            <a:r>
              <a:rPr lang="ru-RU" sz="2000" dirty="0">
                <a:solidFill>
                  <a:srgbClr val="000000"/>
                </a:solidFill>
                <a:latin typeface="Liberation Serif"/>
                <a:ea typeface="Times New Roman" panose="02020603050405020304" pitchFamily="18" charset="0"/>
                <a:cs typeface="Liberation Serif"/>
              </a:rPr>
              <a:t>Перед заполнением электронного заявления на ЕПГУ необходимо:</a:t>
            </a:r>
          </a:p>
          <a:p>
            <a:pPr indent="0" algn="just">
              <a:lnSpc>
                <a:spcPct val="100000"/>
              </a:lnSpc>
              <a:buNone/>
            </a:pPr>
            <a:r>
              <a:rPr lang="ru-RU" sz="2000" dirty="0">
                <a:solidFill>
                  <a:srgbClr val="000000"/>
                </a:solidFill>
                <a:latin typeface="Liberation Serif"/>
                <a:ea typeface="Times New Roman" panose="02020603050405020304" pitchFamily="18" charset="0"/>
                <a:cs typeface="Liberation Serif"/>
              </a:rPr>
              <a:t>1)	иметь подтвержденную учетную запись в федеральной государственной информационной системе «Единая система идентификации и аутентификации </a:t>
            </a:r>
          </a:p>
          <a:p>
            <a:pPr indent="0" algn="just">
              <a:lnSpc>
                <a:spcPct val="100000"/>
              </a:lnSpc>
              <a:buNone/>
            </a:pPr>
            <a:r>
              <a:rPr lang="ru-RU" sz="2000" dirty="0">
                <a:solidFill>
                  <a:srgbClr val="000000"/>
                </a:solidFill>
                <a:latin typeface="Liberation Serif"/>
                <a:ea typeface="Times New Roman" panose="02020603050405020304" pitchFamily="18" charset="0"/>
                <a:cs typeface="Liberation Serif"/>
              </a:rPr>
              <a:t>в инфраструктуре, обеспечивающей информационно-технологическое взаимодействие информационных систем, используемых для предоставления государственных и муниципальных услуг в электронной форме» (далее – ЕСИА). </a:t>
            </a:r>
          </a:p>
          <a:p>
            <a:pPr indent="0" algn="just">
              <a:lnSpc>
                <a:spcPct val="100000"/>
              </a:lnSpc>
              <a:buNone/>
            </a:pPr>
            <a:r>
              <a:rPr lang="ru-RU" sz="2000" dirty="0">
                <a:solidFill>
                  <a:srgbClr val="000000"/>
                </a:solidFill>
                <a:latin typeface="Liberation Serif"/>
                <a:ea typeface="Times New Roman" panose="02020603050405020304" pitchFamily="18" charset="0"/>
                <a:cs typeface="Liberation Serif"/>
              </a:rPr>
              <a:t>2) ознакомиться с описанием госуслуги. Особое внимание нужно обратить </a:t>
            </a:r>
          </a:p>
          <a:p>
            <a:pPr indent="0" algn="just">
              <a:lnSpc>
                <a:spcPct val="100000"/>
              </a:lnSpc>
              <a:buNone/>
            </a:pPr>
            <a:r>
              <a:rPr lang="ru-RU" sz="2000" dirty="0">
                <a:solidFill>
                  <a:srgbClr val="000000"/>
                </a:solidFill>
                <a:latin typeface="Liberation Serif"/>
                <a:ea typeface="Times New Roman" panose="02020603050405020304" pitchFamily="18" charset="0"/>
                <a:cs typeface="Liberation Serif"/>
              </a:rPr>
              <a:t>на подраздел «Заявители», чтобы убедиться, что вы имеете право на получение госуслуги;</a:t>
            </a:r>
          </a:p>
          <a:p>
            <a:pPr indent="0" algn="just">
              <a:lnSpc>
                <a:spcPct val="100000"/>
              </a:lnSpc>
              <a:buNone/>
            </a:pPr>
            <a:r>
              <a:rPr lang="ru-RU" sz="2000" dirty="0">
                <a:solidFill>
                  <a:srgbClr val="000000"/>
                </a:solidFill>
                <a:latin typeface="Liberation Serif"/>
                <a:ea typeface="Times New Roman" panose="02020603050405020304" pitchFamily="18" charset="0"/>
                <a:cs typeface="Liberation Serif"/>
              </a:rPr>
              <a:t>3)	подготовить документы, сведения о которых необходимо внести </a:t>
            </a:r>
          </a:p>
          <a:p>
            <a:pPr indent="0" algn="just">
              <a:lnSpc>
                <a:spcPct val="100000"/>
              </a:lnSpc>
              <a:buNone/>
            </a:pPr>
            <a:r>
              <a:rPr lang="ru-RU" sz="2000" dirty="0">
                <a:solidFill>
                  <a:srgbClr val="000000"/>
                </a:solidFill>
                <a:latin typeface="Liberation Serif"/>
                <a:ea typeface="Times New Roman" panose="02020603050405020304" pitchFamily="18" charset="0"/>
                <a:cs typeface="Liberation Serif"/>
              </a:rPr>
              <a:t>в электронное заявление;</a:t>
            </a:r>
          </a:p>
          <a:p>
            <a:pPr indent="0" algn="just">
              <a:lnSpc>
                <a:spcPct val="100000"/>
              </a:lnSpc>
              <a:buNone/>
            </a:pPr>
            <a:r>
              <a:rPr lang="ru-RU" sz="2000" dirty="0">
                <a:solidFill>
                  <a:srgbClr val="000000"/>
                </a:solidFill>
                <a:latin typeface="Liberation Serif"/>
                <a:ea typeface="Times New Roman" panose="02020603050405020304" pitchFamily="18" charset="0"/>
                <a:cs typeface="Liberation Serif"/>
              </a:rPr>
              <a:t>4)	подготовить скан образы документов либо иные документы в электронном виде, прикрепляемые к заявлению, в соответствии с требованиями к формату представляемых документов.</a:t>
            </a:r>
          </a:p>
        </p:txBody>
      </p:sp>
    </p:spTree>
    <p:extLst>
      <p:ext uri="{BB962C8B-B14F-4D97-AF65-F5344CB8AC3E}">
        <p14:creationId xmlns:p14="http://schemas.microsoft.com/office/powerpoint/2010/main" val="1860068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70D485-2466-43BF-BB9C-A3F279416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7521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2 ШАГ: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9BD94B-E1D7-4B25-9841-DC9162758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2646"/>
            <a:ext cx="10515600" cy="5052646"/>
          </a:xfrm>
        </p:spPr>
        <p:txBody>
          <a:bodyPr>
            <a:noAutofit/>
          </a:bodyPr>
          <a:lstStyle/>
          <a:p>
            <a:pPr indent="0" algn="just">
              <a:lnSpc>
                <a:spcPct val="100000"/>
              </a:lnSpc>
              <a:buNone/>
            </a:pPr>
            <a:r>
              <a:rPr lang="ru-RU" sz="2600" dirty="0">
                <a:solidFill>
                  <a:srgbClr val="000000"/>
                </a:solidFill>
                <a:latin typeface="Liberation Serif"/>
                <a:ea typeface="Times New Roman" panose="02020603050405020304" pitchFamily="18" charset="0"/>
                <a:cs typeface="Liberation Serif"/>
              </a:rPr>
              <a:t>Электронное заявление разделено на шаги. После заполнения сведений на любом шаге можно использовать кнопку «Далее» либо перейти на нужный шаг заполнения заявления, нажав кнопку с номером шага.</a:t>
            </a:r>
          </a:p>
          <a:p>
            <a:pPr indent="0" algn="just">
              <a:lnSpc>
                <a:spcPct val="100000"/>
              </a:lnSpc>
              <a:buNone/>
            </a:pPr>
            <a:r>
              <a:rPr lang="ru-RU" sz="2600" dirty="0">
                <a:solidFill>
                  <a:srgbClr val="000000"/>
                </a:solidFill>
                <a:latin typeface="Liberation Serif"/>
                <a:ea typeface="Times New Roman" panose="02020603050405020304" pitchFamily="18" charset="0"/>
                <a:cs typeface="Liberation Serif"/>
              </a:rPr>
              <a:t>Если в процессе заполнения полей электронной формы заявления допущены ошибки формата ввода или не заполнены обязательные поля (помеченные знаком «*»), номер соответствующего шага закрашивается красным цветом, а поля этого шага, содержащие ошибку, подсвечиваются.</a:t>
            </a:r>
          </a:p>
          <a:p>
            <a:pPr indent="0" algn="just">
              <a:lnSpc>
                <a:spcPct val="100000"/>
              </a:lnSpc>
              <a:buNone/>
            </a:pPr>
            <a:r>
              <a:rPr lang="ru-RU" sz="2600" dirty="0">
                <a:solidFill>
                  <a:srgbClr val="000000"/>
                </a:solidFill>
                <a:latin typeface="Liberation Serif"/>
                <a:ea typeface="Times New Roman" panose="02020603050405020304" pitchFamily="18" charset="0"/>
                <a:cs typeface="Liberation Serif"/>
              </a:rPr>
              <a:t>После заполнения обязательных сведений нужно подтвердить достоверность введенных данных на последнем шаге формы и нажать кнопку «Отправить», если вы готовы его направить, либо «Сохранить» и направить его позднее.</a:t>
            </a:r>
          </a:p>
        </p:txBody>
      </p:sp>
    </p:spTree>
    <p:extLst>
      <p:ext uri="{BB962C8B-B14F-4D97-AF65-F5344CB8AC3E}">
        <p14:creationId xmlns:p14="http://schemas.microsoft.com/office/powerpoint/2010/main" val="2380700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70D485-2466-43BF-BB9C-A3F279416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7521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2 ШАГ: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9BD94B-E1D7-4B25-9841-DC9162758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2646"/>
            <a:ext cx="10515600" cy="50526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1) </a:t>
            </a:r>
            <a:r>
              <a:rPr lang="ru-RU" sz="2600" u="sng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З</a:t>
            </a:r>
            <a:r>
              <a:rPr lang="ru-RU" sz="2600" u="sng" dirty="0">
                <a:effectLst/>
                <a:uFill>
                  <a:solidFill>
                    <a:srgbClr val="000000"/>
                  </a:solidFill>
                </a:uFill>
                <a:latin typeface="Liberation Serif"/>
                <a:ea typeface="Times New Roman" panose="02020603050405020304" pitchFamily="18" charset="0"/>
                <a:cs typeface="Liberation Serif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аявление</a:t>
            </a:r>
            <a:r>
              <a:rPr lang="ru-RU" sz="2600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, в котором указываются фамилия, имя, отчество (при наличии) заявителя, данные документа, удостоверяющего личность (паспорта гражданина Российской Федерации) (серия и номер, дата выдачи, кем выдан, код подразделения, выдавшего документ), номер телефона, адрес электронной почты, сведения о месте работы и должности, сведения о квалификационной категории, </a:t>
            </a:r>
            <a:br>
              <a:rPr lang="ru-RU" sz="2600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</a:br>
            <a:r>
              <a:rPr lang="ru-RU" sz="2600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на которую претендует заявитель, сведения о ранее присвоенной квалификационной категории (при наличии), способ получения результата предоставления государственной услуги.</a:t>
            </a: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</a:t>
            </a:r>
            <a:r>
              <a:rPr lang="ru-RU" sz="2600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 заявлении педагогические работники сообщают сведения об уровне образования (квалификации), результатах профессиональной деятельности в организациях, об имеющихся квалификационных категориях, а также указывают должность, по которой они желают пройти аттестацию;</a:t>
            </a:r>
            <a:endParaRPr lang="ru-RU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920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70D485-2466-43BF-BB9C-A3F279416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7521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2 ШАГ: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9BD94B-E1D7-4B25-9841-DC9162758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6431"/>
            <a:ext cx="10515600" cy="4818184"/>
          </a:xfrm>
        </p:spPr>
        <p:txBody>
          <a:bodyPr>
            <a:noAutofit/>
          </a:bodyPr>
          <a:lstStyle/>
          <a:p>
            <a:pPr marL="457200" indent="0" algn="just">
              <a:lnSpc>
                <a:spcPct val="115000"/>
              </a:lnSpc>
              <a:buNone/>
            </a:pPr>
            <a:r>
              <a:rPr lang="ru-RU" sz="2800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2) скан-копию документа, заверенную руководителем образовательной организации, подтверждающего, что заявитель состоит в трудовых, служебных отношениях с организацией, осуществляющей образовательную деятельность, </a:t>
            </a:r>
            <a:br>
              <a:rPr lang="ru-RU" sz="2800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</a:br>
            <a:r>
              <a:rPr lang="ru-RU" sz="2800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и выполняет обязанности по обучению, воспитанию обучающихся и (или) организации образовательной деятельности (например, трудовой договор, дополнительное соглашение к трудовому договору). Заявитель размещает скан-копию на ЕПГУ в разделе «Дополнительные документы».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845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70D485-2466-43BF-BB9C-A3F279416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752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Какие требования предъявляются к оформлению электронных документов?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9BD94B-E1D7-4B25-9841-DC9162758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06" y="1488831"/>
            <a:ext cx="11265877" cy="4818184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Электронные документы представляются в следующих форматах:</a:t>
            </a:r>
            <a:endParaRPr lang="ru-RU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1) </a:t>
            </a:r>
            <a:r>
              <a:rPr lang="ru-RU" sz="2400" dirty="0" err="1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xml</a:t>
            </a:r>
            <a:r>
              <a:rPr lang="ru-RU" sz="2400" dirty="0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 – для формализованных документов;</a:t>
            </a:r>
            <a:endParaRPr lang="ru-RU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2) </a:t>
            </a:r>
            <a:r>
              <a:rPr lang="ru-RU" sz="2400" dirty="0" err="1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doc</a:t>
            </a:r>
            <a:r>
              <a:rPr lang="ru-RU" sz="2400" dirty="0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, </a:t>
            </a:r>
            <a:r>
              <a:rPr lang="ru-RU" sz="2400" dirty="0" err="1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docx</a:t>
            </a:r>
            <a:r>
              <a:rPr lang="ru-RU" sz="2400" dirty="0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, </a:t>
            </a:r>
            <a:r>
              <a:rPr lang="ru-RU" sz="2400" dirty="0" err="1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odt</a:t>
            </a:r>
            <a:r>
              <a:rPr lang="ru-RU" sz="2400" dirty="0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 – для документов с текстовым содержанием, не включающим формулы;</a:t>
            </a:r>
            <a:endParaRPr lang="ru-RU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3) </a:t>
            </a:r>
            <a:r>
              <a:rPr lang="ru-RU" sz="2400" dirty="0" err="1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xls</a:t>
            </a:r>
            <a:r>
              <a:rPr lang="ru-RU" sz="2400" dirty="0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, </a:t>
            </a:r>
            <a:r>
              <a:rPr lang="ru-RU" sz="2400" dirty="0" err="1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xlsx</a:t>
            </a:r>
            <a:r>
              <a:rPr lang="ru-RU" sz="2400" dirty="0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, </a:t>
            </a:r>
            <a:r>
              <a:rPr lang="ru-RU" sz="2400" dirty="0" err="1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ods</a:t>
            </a:r>
            <a:r>
              <a:rPr lang="ru-RU" sz="2400" dirty="0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 – для документов, содержащих расчеты;</a:t>
            </a:r>
            <a:endParaRPr lang="ru-RU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4) </a:t>
            </a:r>
            <a:r>
              <a:rPr lang="ru-RU" sz="2400" dirty="0" err="1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pdf</a:t>
            </a:r>
            <a:r>
              <a:rPr lang="ru-RU" sz="2400" dirty="0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, </a:t>
            </a:r>
            <a:r>
              <a:rPr lang="ru-RU" sz="2400" dirty="0" err="1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jpg</a:t>
            </a:r>
            <a:r>
              <a:rPr lang="ru-RU" sz="2400" dirty="0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, </a:t>
            </a:r>
            <a:r>
              <a:rPr lang="ru-RU" sz="2400" dirty="0" err="1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jpeg</a:t>
            </a:r>
            <a:r>
              <a:rPr lang="ru-RU" sz="2400" dirty="0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 – для документов с текстовым содержанием, в том числе включающих формулы и (или) графические изображения, а также документов </a:t>
            </a:r>
            <a:br>
              <a:rPr lang="ru-RU" sz="2400" dirty="0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</a:br>
            <a:r>
              <a:rPr lang="ru-RU" sz="2400" dirty="0">
                <a:solidFill>
                  <a:srgbClr val="000000"/>
                </a:solidFill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с графическим содержанием.</a:t>
            </a:r>
            <a:endParaRPr lang="ru-RU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Допускается формирование электронного документа путем сканирования непосредственно с оригинала документа (использование копий не допускается), которое осуществляется с сохранением ориентации оригинала документа </a:t>
            </a:r>
            <a:br>
              <a:rPr lang="ru-RU" sz="2400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</a:br>
            <a:r>
              <a:rPr lang="ru-RU" sz="2400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в разрешении 300–500 </a:t>
            </a:r>
            <a:r>
              <a:rPr lang="ru-RU" sz="2400" dirty="0" err="1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dpi</a:t>
            </a:r>
            <a:r>
              <a:rPr lang="ru-RU" sz="2400" dirty="0">
                <a:effectLst/>
                <a:latin typeface="Liberation Serif"/>
                <a:ea typeface="Times New Roman" panose="02020603050405020304" pitchFamily="18" charset="0"/>
                <a:cs typeface="Liberation Serif"/>
              </a:rPr>
              <a:t> (масштаб 1:1) 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3532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1805</Words>
  <Application>Microsoft Office PowerPoint</Application>
  <PresentationFormat>Широкоэкранный</PresentationFormat>
  <Paragraphs>103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Liberation Serif</vt:lpstr>
      <vt:lpstr>Times New Roman</vt:lpstr>
      <vt:lpstr>Wingdings</vt:lpstr>
      <vt:lpstr>Тема Office</vt:lpstr>
      <vt:lpstr>Об особенностях проведения аттестации педагогических работников в электронном формате </vt:lpstr>
      <vt:lpstr>Нормативно-правовые акты </vt:lpstr>
      <vt:lpstr>Нормативные документы</vt:lpstr>
      <vt:lpstr>1 ШАГ:</vt:lpstr>
      <vt:lpstr>2 ШАГ:</vt:lpstr>
      <vt:lpstr>2 ШАГ:</vt:lpstr>
      <vt:lpstr>2 ШАГ:</vt:lpstr>
      <vt:lpstr>2 ШАГ:</vt:lpstr>
      <vt:lpstr>Какие требования предъявляются к оформлению электронных документов? </vt:lpstr>
      <vt:lpstr>Какие требования предъявляются к оформлению электронных документов? </vt:lpstr>
      <vt:lpstr>В какие сроки предоставляется государственная услуга?</vt:lpstr>
      <vt:lpstr>Как узнать, что заявление рассмотрено и принято?</vt:lpstr>
      <vt:lpstr>Что является результатом предоставления государственной услуги?</vt:lpstr>
      <vt:lpstr>Как будет осуществляться информирование заявителя о результатах аттестации?</vt:lpstr>
      <vt:lpstr>Какие уведомления и сообщения будет получать заявитель при предоставлении государственной услуги?</vt:lpstr>
      <vt:lpstr>3 ШАГ. Как в образовательной организации узнают, что педагогический работник подал заявление на аттестацию?</vt:lpstr>
      <vt:lpstr>3 ШАГ.  Что такое Электронное портфолио педагога? Как получить доступ к Электронному портфолио педагога для размещения информации? </vt:lpstr>
      <vt:lpstr>3 ШАГ. Можно ли в качестве подтверждения результатов профессиональной деятельности предъявлять ссылки на материалы, размещенные на информационных ресурсах в сети Интернет?</vt:lpstr>
      <vt:lpstr>3 ШАГ.  За какой период предъявляются результаты профессиональной деятельности?</vt:lpstr>
      <vt:lpstr>3 ШАГ. Какие сведения, предъявляемые аттестующимся педагогическим работником не будут рассматриваться и оцениваться специалистами и аттестационной комиссией? </vt:lpstr>
      <vt:lpstr>4 ШАГ. Как аттестующийся педагогический работник может ознакомиться с результатами всестороннего анализа профессиональной деятельности (баллы, рекомендации специалистов)? </vt:lpstr>
      <vt:lpstr>Для чего нужна цифровизация государственной услуги</vt:lpstr>
      <vt:lpstr>СПАСИБО  ЗА 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особенностях проведения аттестации педагогических работников в электронном формате </dc:title>
  <dc:creator>User</dc:creator>
  <cp:lastModifiedBy>User</cp:lastModifiedBy>
  <cp:revision>16</cp:revision>
  <dcterms:created xsi:type="dcterms:W3CDTF">2024-01-13T02:42:05Z</dcterms:created>
  <dcterms:modified xsi:type="dcterms:W3CDTF">2024-01-14T14:22:57Z</dcterms:modified>
</cp:coreProperties>
</file>