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68" r:id="rId5"/>
    <p:sldId id="264" r:id="rId6"/>
    <p:sldId id="260" r:id="rId7"/>
    <p:sldId id="267" r:id="rId8"/>
    <p:sldId id="265" r:id="rId9"/>
    <p:sldId id="269" r:id="rId10"/>
    <p:sldId id="270" r:id="rId11"/>
    <p:sldId id="271" r:id="rId12"/>
    <p:sldId id="272" r:id="rId13"/>
    <p:sldId id="273" r:id="rId14"/>
    <p:sldId id="266" r:id="rId1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966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AF49-DE84-48A0-A340-7473CC96105C}" type="datetimeFigureOut">
              <a:rPr lang="ru-RU" smtClean="0"/>
              <a:pPr/>
              <a:t>24.03.2024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2633-13E6-4C3E-9DCA-C985BE9C6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AF49-DE84-48A0-A340-7473CC96105C}" type="datetimeFigureOut">
              <a:rPr lang="ru-RU" smtClean="0"/>
              <a:pPr/>
              <a:t>24.03.2024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2633-13E6-4C3E-9DCA-C985BE9C6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AF49-DE84-48A0-A340-7473CC96105C}" type="datetimeFigureOut">
              <a:rPr lang="ru-RU" smtClean="0"/>
              <a:pPr/>
              <a:t>24.03.2024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2633-13E6-4C3E-9DCA-C985BE9C6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AF49-DE84-48A0-A340-7473CC96105C}" type="datetimeFigureOut">
              <a:rPr lang="ru-RU" smtClean="0"/>
              <a:pPr/>
              <a:t>24.03.2024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2633-13E6-4C3E-9DCA-C985BE9C6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AF49-DE84-48A0-A340-7473CC96105C}" type="datetimeFigureOut">
              <a:rPr lang="ru-RU" smtClean="0"/>
              <a:pPr/>
              <a:t>24.03.2024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2633-13E6-4C3E-9DCA-C985BE9C6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AF49-DE84-48A0-A340-7473CC96105C}" type="datetimeFigureOut">
              <a:rPr lang="ru-RU" smtClean="0"/>
              <a:pPr/>
              <a:t>24.03.2024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2633-13E6-4C3E-9DCA-C985BE9C6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AF49-DE84-48A0-A340-7473CC96105C}" type="datetimeFigureOut">
              <a:rPr lang="ru-RU" smtClean="0"/>
              <a:pPr/>
              <a:t>24.03.2024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2633-13E6-4C3E-9DCA-C985BE9C6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AF49-DE84-48A0-A340-7473CC96105C}" type="datetimeFigureOut">
              <a:rPr lang="ru-RU" smtClean="0"/>
              <a:pPr/>
              <a:t>24.03.2024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2633-13E6-4C3E-9DCA-C985BE9C6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AF49-DE84-48A0-A340-7473CC96105C}" type="datetimeFigureOut">
              <a:rPr lang="ru-RU" smtClean="0"/>
              <a:pPr/>
              <a:t>24.03.2024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2633-13E6-4C3E-9DCA-C985BE9C6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AF49-DE84-48A0-A340-7473CC96105C}" type="datetimeFigureOut">
              <a:rPr lang="ru-RU" smtClean="0"/>
              <a:pPr/>
              <a:t>24.03.2024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2633-13E6-4C3E-9DCA-C985BE9C6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AF49-DE84-48A0-A340-7473CC96105C}" type="datetimeFigureOut">
              <a:rPr lang="ru-RU" smtClean="0"/>
              <a:pPr/>
              <a:t>24.03.2024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2633-13E6-4C3E-9DCA-C985BE9C6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AF49-DE84-48A0-A340-7473CC96105C}" type="datetimeFigureOut">
              <a:rPr lang="ru-RU" smtClean="0"/>
              <a:pPr/>
              <a:t>24.03.2024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E2633-13E6-4C3E-9DCA-C985BE9C6D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ation.pravo.gov.ru/Document/View/0001202107030001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publication.pravo.gov.ru/Document/View/0001202211090019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3528" y="339502"/>
            <a:ext cx="56166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3399"/>
                </a:solidFill>
                <a:latin typeface="Century Gothic" pitchFamily="34" charset="0"/>
              </a:rPr>
              <a:t>текст </a:t>
            </a:r>
            <a:r>
              <a:rPr lang="ru-RU" sz="1200" dirty="0" err="1" smtClean="0">
                <a:solidFill>
                  <a:srgbClr val="003399"/>
                </a:solidFill>
                <a:latin typeface="Century Gothic" pitchFamily="34" charset="0"/>
              </a:rPr>
              <a:t>текст</a:t>
            </a:r>
            <a:r>
              <a:rPr lang="ru-RU" sz="1200" dirty="0" smtClean="0">
                <a:solidFill>
                  <a:srgbClr val="003399"/>
                </a:solidFill>
                <a:latin typeface="Century Gothic" pitchFamily="34" charset="0"/>
              </a:rPr>
              <a:t> </a:t>
            </a:r>
            <a:r>
              <a:rPr lang="ru-RU" sz="1200" dirty="0" err="1" smtClean="0">
                <a:solidFill>
                  <a:srgbClr val="003399"/>
                </a:solidFill>
                <a:latin typeface="Century Gothic" pitchFamily="34" charset="0"/>
              </a:rPr>
              <a:t>текст</a:t>
            </a:r>
            <a:r>
              <a:rPr lang="ru-RU" sz="1200" dirty="0" smtClean="0">
                <a:solidFill>
                  <a:srgbClr val="003399"/>
                </a:solidFill>
                <a:latin typeface="Century Gothic" pitchFamily="34" charset="0"/>
              </a:rPr>
              <a:t> </a:t>
            </a:r>
            <a:r>
              <a:rPr lang="ru-RU" sz="1200" dirty="0" err="1" smtClean="0">
                <a:solidFill>
                  <a:srgbClr val="003399"/>
                </a:solidFill>
                <a:latin typeface="Century Gothic" pitchFamily="34" charset="0"/>
              </a:rPr>
              <a:t>текст</a:t>
            </a:r>
            <a:r>
              <a:rPr lang="ru-RU" sz="1200" dirty="0" smtClean="0">
                <a:solidFill>
                  <a:srgbClr val="003399"/>
                </a:solidFill>
                <a:latin typeface="Century Gothic" pitchFamily="34" charset="0"/>
              </a:rPr>
              <a:t> </a:t>
            </a:r>
            <a:r>
              <a:rPr lang="ru-RU" sz="1200" dirty="0" err="1" smtClean="0">
                <a:solidFill>
                  <a:srgbClr val="003399"/>
                </a:solidFill>
                <a:latin typeface="Century Gothic" pitchFamily="34" charset="0"/>
              </a:rPr>
              <a:t>текст</a:t>
            </a:r>
            <a:r>
              <a:rPr lang="ru-RU" sz="1200" dirty="0" smtClean="0">
                <a:solidFill>
                  <a:srgbClr val="003399"/>
                </a:solidFill>
                <a:latin typeface="Century Gothic" pitchFamily="34" charset="0"/>
              </a:rPr>
              <a:t> </a:t>
            </a:r>
            <a:r>
              <a:rPr lang="ru-RU" sz="1200" dirty="0" err="1" smtClean="0">
                <a:solidFill>
                  <a:srgbClr val="003399"/>
                </a:solidFill>
                <a:latin typeface="Century Gothic" pitchFamily="34" charset="0"/>
              </a:rPr>
              <a:t>текст</a:t>
            </a:r>
            <a:endParaRPr lang="ru-RU" sz="1200" dirty="0" smtClean="0">
              <a:solidFill>
                <a:srgbClr val="003399"/>
              </a:solidFill>
              <a:latin typeface="Century Gothic" pitchFamily="34" charset="0"/>
            </a:endParaRPr>
          </a:p>
          <a:p>
            <a:r>
              <a:rPr lang="ru-RU" sz="1200" dirty="0" smtClean="0">
                <a:solidFill>
                  <a:srgbClr val="003399"/>
                </a:solidFill>
                <a:latin typeface="Century Gothic" pitchFamily="34" charset="0"/>
              </a:rPr>
              <a:t>текст </a:t>
            </a:r>
            <a:r>
              <a:rPr lang="ru-RU" sz="1200" dirty="0" err="1" smtClean="0">
                <a:solidFill>
                  <a:srgbClr val="003399"/>
                </a:solidFill>
                <a:latin typeface="Century Gothic" pitchFamily="34" charset="0"/>
              </a:rPr>
              <a:t>текст</a:t>
            </a:r>
            <a:r>
              <a:rPr lang="ru-RU" sz="1200" dirty="0" smtClean="0">
                <a:solidFill>
                  <a:srgbClr val="003399"/>
                </a:solidFill>
                <a:latin typeface="Century Gothic" pitchFamily="34" charset="0"/>
              </a:rPr>
              <a:t> </a:t>
            </a:r>
            <a:r>
              <a:rPr lang="ru-RU" sz="1200" dirty="0" err="1" smtClean="0">
                <a:solidFill>
                  <a:srgbClr val="003399"/>
                </a:solidFill>
                <a:latin typeface="Century Gothic" pitchFamily="34" charset="0"/>
              </a:rPr>
              <a:t>текст</a:t>
            </a:r>
            <a:r>
              <a:rPr lang="ru-RU" sz="1200" dirty="0" smtClean="0">
                <a:solidFill>
                  <a:srgbClr val="003399"/>
                </a:solidFill>
                <a:latin typeface="Century Gothic" pitchFamily="34" charset="0"/>
              </a:rPr>
              <a:t> </a:t>
            </a:r>
            <a:r>
              <a:rPr lang="ru-RU" sz="1200" dirty="0" err="1" smtClean="0">
                <a:solidFill>
                  <a:srgbClr val="003399"/>
                </a:solidFill>
                <a:latin typeface="Century Gothic" pitchFamily="34" charset="0"/>
              </a:rPr>
              <a:t>текст</a:t>
            </a:r>
            <a:r>
              <a:rPr lang="ru-RU" sz="1200" dirty="0" smtClean="0">
                <a:solidFill>
                  <a:srgbClr val="003399"/>
                </a:solidFill>
                <a:latin typeface="Century Gothic" pitchFamily="34" charset="0"/>
              </a:rPr>
              <a:t> </a:t>
            </a:r>
            <a:r>
              <a:rPr lang="ru-RU" sz="1200" dirty="0" err="1" smtClean="0">
                <a:solidFill>
                  <a:srgbClr val="003399"/>
                </a:solidFill>
                <a:latin typeface="Century Gothic" pitchFamily="34" charset="0"/>
              </a:rPr>
              <a:t>текст</a:t>
            </a:r>
            <a:r>
              <a:rPr lang="ru-RU" sz="1200" dirty="0" smtClean="0">
                <a:solidFill>
                  <a:srgbClr val="003399"/>
                </a:solidFill>
                <a:latin typeface="Century Gothic" pitchFamily="34" charset="0"/>
              </a:rPr>
              <a:t> </a:t>
            </a:r>
            <a:r>
              <a:rPr lang="ru-RU" sz="1200" dirty="0" err="1" smtClean="0">
                <a:solidFill>
                  <a:srgbClr val="003399"/>
                </a:solidFill>
                <a:latin typeface="Century Gothic" pitchFamily="34" charset="0"/>
              </a:rPr>
              <a:t>текст</a:t>
            </a:r>
            <a:endParaRPr lang="ru-RU" sz="1200" dirty="0" smtClean="0">
              <a:solidFill>
                <a:srgbClr val="003399"/>
              </a:solidFill>
              <a:latin typeface="Century Gothic" pitchFamily="34" charset="0"/>
            </a:endParaRPr>
          </a:p>
          <a:p>
            <a:r>
              <a:rPr lang="ru-RU" sz="1200" dirty="0" smtClean="0">
                <a:solidFill>
                  <a:srgbClr val="003399"/>
                </a:solidFill>
                <a:latin typeface="Century Gothic" pitchFamily="34" charset="0"/>
              </a:rPr>
              <a:t>текст </a:t>
            </a:r>
            <a:r>
              <a:rPr lang="ru-RU" sz="1200" dirty="0" err="1" smtClean="0">
                <a:solidFill>
                  <a:srgbClr val="003399"/>
                </a:solidFill>
                <a:latin typeface="Century Gothic" pitchFamily="34" charset="0"/>
              </a:rPr>
              <a:t>текст</a:t>
            </a:r>
            <a:r>
              <a:rPr lang="ru-RU" sz="1200" dirty="0" smtClean="0">
                <a:solidFill>
                  <a:srgbClr val="003399"/>
                </a:solidFill>
                <a:latin typeface="Century Gothic" pitchFamily="34" charset="0"/>
              </a:rPr>
              <a:t> </a:t>
            </a:r>
            <a:r>
              <a:rPr lang="ru-RU" sz="1200" dirty="0" err="1" smtClean="0">
                <a:solidFill>
                  <a:srgbClr val="003399"/>
                </a:solidFill>
                <a:latin typeface="Century Gothic" pitchFamily="34" charset="0"/>
              </a:rPr>
              <a:t>текст</a:t>
            </a:r>
            <a:r>
              <a:rPr lang="ru-RU" sz="1200" dirty="0" smtClean="0">
                <a:solidFill>
                  <a:srgbClr val="003399"/>
                </a:solidFill>
                <a:latin typeface="Century Gothic" pitchFamily="34" charset="0"/>
              </a:rPr>
              <a:t> </a:t>
            </a:r>
            <a:r>
              <a:rPr lang="ru-RU" sz="1200" dirty="0" err="1" smtClean="0">
                <a:solidFill>
                  <a:srgbClr val="003399"/>
                </a:solidFill>
                <a:latin typeface="Century Gothic" pitchFamily="34" charset="0"/>
              </a:rPr>
              <a:t>текст</a:t>
            </a:r>
            <a:r>
              <a:rPr lang="ru-RU" sz="1200" dirty="0" smtClean="0">
                <a:solidFill>
                  <a:srgbClr val="003399"/>
                </a:solidFill>
                <a:latin typeface="Century Gothic" pitchFamily="34" charset="0"/>
              </a:rPr>
              <a:t> </a:t>
            </a:r>
            <a:r>
              <a:rPr lang="ru-RU" sz="1200" dirty="0" err="1" smtClean="0">
                <a:solidFill>
                  <a:srgbClr val="003399"/>
                </a:solidFill>
                <a:latin typeface="Century Gothic" pitchFamily="34" charset="0"/>
              </a:rPr>
              <a:t>текст</a:t>
            </a:r>
            <a:r>
              <a:rPr lang="ru-RU" sz="1200" dirty="0" smtClean="0">
                <a:solidFill>
                  <a:srgbClr val="003399"/>
                </a:solidFill>
                <a:latin typeface="Century Gothic" pitchFamily="34" charset="0"/>
              </a:rPr>
              <a:t> </a:t>
            </a:r>
            <a:r>
              <a:rPr lang="ru-RU" sz="1200" dirty="0" err="1" smtClean="0">
                <a:solidFill>
                  <a:srgbClr val="003399"/>
                </a:solidFill>
                <a:latin typeface="Century Gothic" pitchFamily="34" charset="0"/>
              </a:rPr>
              <a:t>текст</a:t>
            </a:r>
            <a:endParaRPr lang="ru-RU" sz="1200" dirty="0" smtClean="0">
              <a:solidFill>
                <a:srgbClr val="003399"/>
              </a:solidFill>
              <a:latin typeface="Century Gothic" pitchFamily="34" charset="0"/>
            </a:endParaRPr>
          </a:p>
          <a:p>
            <a:r>
              <a:rPr lang="ru-RU" sz="1200" dirty="0" smtClean="0">
                <a:solidFill>
                  <a:srgbClr val="003399"/>
                </a:solidFill>
                <a:latin typeface="Century Gothic" pitchFamily="34" charset="0"/>
              </a:rPr>
              <a:t>текст </a:t>
            </a:r>
            <a:r>
              <a:rPr lang="ru-RU" sz="1200" dirty="0" err="1" smtClean="0">
                <a:solidFill>
                  <a:srgbClr val="003399"/>
                </a:solidFill>
                <a:latin typeface="Century Gothic" pitchFamily="34" charset="0"/>
              </a:rPr>
              <a:t>текст</a:t>
            </a:r>
            <a:r>
              <a:rPr lang="ru-RU" sz="1200" dirty="0" smtClean="0">
                <a:solidFill>
                  <a:srgbClr val="003399"/>
                </a:solidFill>
                <a:latin typeface="Century Gothic" pitchFamily="34" charset="0"/>
              </a:rPr>
              <a:t> </a:t>
            </a:r>
            <a:r>
              <a:rPr lang="ru-RU" sz="1200" dirty="0" err="1" smtClean="0">
                <a:solidFill>
                  <a:srgbClr val="003399"/>
                </a:solidFill>
                <a:latin typeface="Century Gothic" pitchFamily="34" charset="0"/>
              </a:rPr>
              <a:t>текст</a:t>
            </a:r>
            <a:r>
              <a:rPr lang="ru-RU" sz="1200" dirty="0" smtClean="0">
                <a:solidFill>
                  <a:srgbClr val="003399"/>
                </a:solidFill>
                <a:latin typeface="Century Gothic" pitchFamily="34" charset="0"/>
              </a:rPr>
              <a:t> </a:t>
            </a:r>
            <a:r>
              <a:rPr lang="ru-RU" sz="1200" dirty="0" err="1" smtClean="0">
                <a:solidFill>
                  <a:srgbClr val="003399"/>
                </a:solidFill>
                <a:latin typeface="Century Gothic" pitchFamily="34" charset="0"/>
              </a:rPr>
              <a:t>текст</a:t>
            </a:r>
            <a:r>
              <a:rPr lang="ru-RU" sz="1200" dirty="0" smtClean="0">
                <a:solidFill>
                  <a:srgbClr val="003399"/>
                </a:solidFill>
                <a:latin typeface="Century Gothic" pitchFamily="34" charset="0"/>
              </a:rPr>
              <a:t> </a:t>
            </a:r>
            <a:r>
              <a:rPr lang="ru-RU" sz="1200" dirty="0" err="1" smtClean="0">
                <a:solidFill>
                  <a:srgbClr val="003399"/>
                </a:solidFill>
                <a:latin typeface="Century Gothic" pitchFamily="34" charset="0"/>
              </a:rPr>
              <a:t>текст</a:t>
            </a:r>
            <a:r>
              <a:rPr lang="ru-RU" sz="1200" dirty="0" smtClean="0">
                <a:solidFill>
                  <a:srgbClr val="003399"/>
                </a:solidFill>
                <a:latin typeface="Century Gothic" pitchFamily="34" charset="0"/>
              </a:rPr>
              <a:t> </a:t>
            </a:r>
            <a:r>
              <a:rPr lang="ru-RU" sz="1200" dirty="0" err="1" smtClean="0">
                <a:solidFill>
                  <a:srgbClr val="003399"/>
                </a:solidFill>
                <a:latin typeface="Century Gothic" pitchFamily="34" charset="0"/>
              </a:rPr>
              <a:t>текст</a:t>
            </a:r>
            <a:endParaRPr lang="ru-RU" sz="1200" dirty="0" smtClean="0">
              <a:solidFill>
                <a:srgbClr val="003399"/>
              </a:solidFill>
              <a:latin typeface="Century Gothic" pitchFamily="34" charset="0"/>
            </a:endParaRPr>
          </a:p>
          <a:p>
            <a:endParaRPr lang="ru-RU" sz="1600" dirty="0">
              <a:solidFill>
                <a:srgbClr val="0033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3795886"/>
            <a:ext cx="56166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3399"/>
                </a:solidFill>
                <a:latin typeface="Century Gothic" pitchFamily="34" charset="0"/>
              </a:rPr>
              <a:t>текст </a:t>
            </a:r>
            <a:r>
              <a:rPr lang="ru-RU" sz="1200" dirty="0" err="1" smtClean="0">
                <a:solidFill>
                  <a:srgbClr val="003399"/>
                </a:solidFill>
                <a:latin typeface="Century Gothic" pitchFamily="34" charset="0"/>
              </a:rPr>
              <a:t>текст</a:t>
            </a:r>
            <a:r>
              <a:rPr lang="ru-RU" sz="1200" dirty="0" smtClean="0">
                <a:solidFill>
                  <a:srgbClr val="003399"/>
                </a:solidFill>
                <a:latin typeface="Century Gothic" pitchFamily="34" charset="0"/>
              </a:rPr>
              <a:t> </a:t>
            </a:r>
            <a:r>
              <a:rPr lang="ru-RU" sz="1200" dirty="0" err="1" smtClean="0">
                <a:solidFill>
                  <a:srgbClr val="003399"/>
                </a:solidFill>
                <a:latin typeface="Century Gothic" pitchFamily="34" charset="0"/>
              </a:rPr>
              <a:t>текст</a:t>
            </a:r>
            <a:r>
              <a:rPr lang="ru-RU" sz="1200" dirty="0" smtClean="0">
                <a:solidFill>
                  <a:srgbClr val="003399"/>
                </a:solidFill>
                <a:latin typeface="Century Gothic" pitchFamily="34" charset="0"/>
              </a:rPr>
              <a:t> </a:t>
            </a:r>
            <a:r>
              <a:rPr lang="ru-RU" sz="1200" dirty="0" err="1" smtClean="0">
                <a:solidFill>
                  <a:srgbClr val="003399"/>
                </a:solidFill>
                <a:latin typeface="Century Gothic" pitchFamily="34" charset="0"/>
              </a:rPr>
              <a:t>текст</a:t>
            </a:r>
            <a:r>
              <a:rPr lang="ru-RU" sz="1200" dirty="0" smtClean="0">
                <a:solidFill>
                  <a:srgbClr val="003399"/>
                </a:solidFill>
                <a:latin typeface="Century Gothic" pitchFamily="34" charset="0"/>
              </a:rPr>
              <a:t> </a:t>
            </a:r>
            <a:r>
              <a:rPr lang="ru-RU" sz="1200" dirty="0" err="1" smtClean="0">
                <a:solidFill>
                  <a:srgbClr val="003399"/>
                </a:solidFill>
                <a:latin typeface="Century Gothic" pitchFamily="34" charset="0"/>
              </a:rPr>
              <a:t>текст</a:t>
            </a:r>
            <a:r>
              <a:rPr lang="ru-RU" sz="1200" dirty="0" smtClean="0">
                <a:solidFill>
                  <a:srgbClr val="003399"/>
                </a:solidFill>
                <a:latin typeface="Century Gothic" pitchFamily="34" charset="0"/>
              </a:rPr>
              <a:t> </a:t>
            </a:r>
            <a:r>
              <a:rPr lang="ru-RU" sz="1200" dirty="0" err="1" smtClean="0">
                <a:solidFill>
                  <a:srgbClr val="003399"/>
                </a:solidFill>
                <a:latin typeface="Century Gothic" pitchFamily="34" charset="0"/>
              </a:rPr>
              <a:t>текст</a:t>
            </a:r>
            <a:endParaRPr lang="ru-RU" sz="1200" dirty="0" smtClean="0">
              <a:solidFill>
                <a:srgbClr val="003399"/>
              </a:solidFill>
              <a:latin typeface="Century Gothic" pitchFamily="34" charset="0"/>
            </a:endParaRPr>
          </a:p>
          <a:p>
            <a:r>
              <a:rPr lang="ru-RU" sz="1200" dirty="0" smtClean="0">
                <a:solidFill>
                  <a:srgbClr val="003399"/>
                </a:solidFill>
                <a:latin typeface="Century Gothic" pitchFamily="34" charset="0"/>
              </a:rPr>
              <a:t>текст </a:t>
            </a:r>
            <a:r>
              <a:rPr lang="ru-RU" sz="1200" dirty="0" err="1" smtClean="0">
                <a:solidFill>
                  <a:srgbClr val="003399"/>
                </a:solidFill>
                <a:latin typeface="Century Gothic" pitchFamily="34" charset="0"/>
              </a:rPr>
              <a:t>текст</a:t>
            </a:r>
            <a:r>
              <a:rPr lang="ru-RU" sz="1200" dirty="0" smtClean="0">
                <a:solidFill>
                  <a:srgbClr val="003399"/>
                </a:solidFill>
                <a:latin typeface="Century Gothic" pitchFamily="34" charset="0"/>
              </a:rPr>
              <a:t> </a:t>
            </a:r>
            <a:r>
              <a:rPr lang="ru-RU" sz="1200" dirty="0" err="1" smtClean="0">
                <a:solidFill>
                  <a:srgbClr val="003399"/>
                </a:solidFill>
                <a:latin typeface="Century Gothic" pitchFamily="34" charset="0"/>
              </a:rPr>
              <a:t>текст</a:t>
            </a:r>
            <a:r>
              <a:rPr lang="ru-RU" sz="1200" dirty="0" smtClean="0">
                <a:solidFill>
                  <a:srgbClr val="003399"/>
                </a:solidFill>
                <a:latin typeface="Century Gothic" pitchFamily="34" charset="0"/>
              </a:rPr>
              <a:t> </a:t>
            </a:r>
            <a:r>
              <a:rPr lang="ru-RU" sz="1200" dirty="0" err="1" smtClean="0">
                <a:solidFill>
                  <a:srgbClr val="003399"/>
                </a:solidFill>
                <a:latin typeface="Century Gothic" pitchFamily="34" charset="0"/>
              </a:rPr>
              <a:t>текст</a:t>
            </a:r>
            <a:r>
              <a:rPr lang="ru-RU" sz="1200" dirty="0" smtClean="0">
                <a:solidFill>
                  <a:srgbClr val="003399"/>
                </a:solidFill>
                <a:latin typeface="Century Gothic" pitchFamily="34" charset="0"/>
              </a:rPr>
              <a:t> </a:t>
            </a:r>
            <a:r>
              <a:rPr lang="ru-RU" sz="1200" dirty="0" err="1" smtClean="0">
                <a:solidFill>
                  <a:srgbClr val="003399"/>
                </a:solidFill>
                <a:latin typeface="Century Gothic" pitchFamily="34" charset="0"/>
              </a:rPr>
              <a:t>текст</a:t>
            </a:r>
            <a:r>
              <a:rPr lang="ru-RU" sz="1200" dirty="0" smtClean="0">
                <a:solidFill>
                  <a:srgbClr val="003399"/>
                </a:solidFill>
                <a:latin typeface="Century Gothic" pitchFamily="34" charset="0"/>
              </a:rPr>
              <a:t> </a:t>
            </a:r>
            <a:r>
              <a:rPr lang="ru-RU" sz="1200" dirty="0" err="1" smtClean="0">
                <a:solidFill>
                  <a:srgbClr val="003399"/>
                </a:solidFill>
                <a:latin typeface="Century Gothic" pitchFamily="34" charset="0"/>
              </a:rPr>
              <a:t>текст</a:t>
            </a:r>
            <a:endParaRPr lang="ru-RU" sz="1200" dirty="0" smtClean="0">
              <a:solidFill>
                <a:srgbClr val="003399"/>
              </a:solidFill>
              <a:latin typeface="Century Gothic" pitchFamily="34" charset="0"/>
            </a:endParaRPr>
          </a:p>
          <a:p>
            <a:r>
              <a:rPr lang="ru-RU" sz="1200" dirty="0" smtClean="0">
                <a:solidFill>
                  <a:srgbClr val="003399"/>
                </a:solidFill>
                <a:latin typeface="Century Gothic" pitchFamily="34" charset="0"/>
              </a:rPr>
              <a:t>текст </a:t>
            </a:r>
            <a:r>
              <a:rPr lang="ru-RU" sz="1200" dirty="0" err="1" smtClean="0">
                <a:solidFill>
                  <a:srgbClr val="003399"/>
                </a:solidFill>
                <a:latin typeface="Century Gothic" pitchFamily="34" charset="0"/>
              </a:rPr>
              <a:t>текст</a:t>
            </a:r>
            <a:r>
              <a:rPr lang="ru-RU" sz="1200" dirty="0" smtClean="0">
                <a:solidFill>
                  <a:srgbClr val="003399"/>
                </a:solidFill>
                <a:latin typeface="Century Gothic" pitchFamily="34" charset="0"/>
              </a:rPr>
              <a:t> </a:t>
            </a:r>
            <a:r>
              <a:rPr lang="ru-RU" sz="1200" dirty="0" err="1" smtClean="0">
                <a:solidFill>
                  <a:srgbClr val="003399"/>
                </a:solidFill>
                <a:latin typeface="Century Gothic" pitchFamily="34" charset="0"/>
              </a:rPr>
              <a:t>текст</a:t>
            </a:r>
            <a:r>
              <a:rPr lang="ru-RU" sz="1200" dirty="0" smtClean="0">
                <a:solidFill>
                  <a:srgbClr val="003399"/>
                </a:solidFill>
                <a:latin typeface="Century Gothic" pitchFamily="34" charset="0"/>
              </a:rPr>
              <a:t> </a:t>
            </a:r>
            <a:r>
              <a:rPr lang="ru-RU" sz="1200" dirty="0" err="1" smtClean="0">
                <a:solidFill>
                  <a:srgbClr val="003399"/>
                </a:solidFill>
                <a:latin typeface="Century Gothic" pitchFamily="34" charset="0"/>
              </a:rPr>
              <a:t>текст</a:t>
            </a:r>
            <a:r>
              <a:rPr lang="ru-RU" sz="1200" dirty="0" smtClean="0">
                <a:solidFill>
                  <a:srgbClr val="003399"/>
                </a:solidFill>
                <a:latin typeface="Century Gothic" pitchFamily="34" charset="0"/>
              </a:rPr>
              <a:t> </a:t>
            </a:r>
            <a:r>
              <a:rPr lang="ru-RU" sz="1200" dirty="0" err="1" smtClean="0">
                <a:solidFill>
                  <a:srgbClr val="003399"/>
                </a:solidFill>
                <a:latin typeface="Century Gothic" pitchFamily="34" charset="0"/>
              </a:rPr>
              <a:t>текст</a:t>
            </a:r>
            <a:r>
              <a:rPr lang="ru-RU" sz="1200" dirty="0" smtClean="0">
                <a:solidFill>
                  <a:srgbClr val="003399"/>
                </a:solidFill>
                <a:latin typeface="Century Gothic" pitchFamily="34" charset="0"/>
              </a:rPr>
              <a:t> </a:t>
            </a:r>
            <a:r>
              <a:rPr lang="ru-RU" sz="1200" dirty="0" err="1" smtClean="0">
                <a:solidFill>
                  <a:srgbClr val="003399"/>
                </a:solidFill>
                <a:latin typeface="Century Gothic" pitchFamily="34" charset="0"/>
              </a:rPr>
              <a:t>текст</a:t>
            </a:r>
            <a:endParaRPr lang="ru-RU" sz="1200" dirty="0" smtClean="0">
              <a:solidFill>
                <a:srgbClr val="003399"/>
              </a:solidFill>
              <a:latin typeface="Century Gothic" pitchFamily="34" charset="0"/>
            </a:endParaRPr>
          </a:p>
          <a:p>
            <a:r>
              <a:rPr lang="ru-RU" sz="1200" dirty="0" smtClean="0">
                <a:solidFill>
                  <a:srgbClr val="003399"/>
                </a:solidFill>
                <a:latin typeface="Century Gothic" pitchFamily="34" charset="0"/>
              </a:rPr>
              <a:t>текст </a:t>
            </a:r>
            <a:r>
              <a:rPr lang="ru-RU" sz="1200" dirty="0" err="1" smtClean="0">
                <a:solidFill>
                  <a:srgbClr val="003399"/>
                </a:solidFill>
                <a:latin typeface="Century Gothic" pitchFamily="34" charset="0"/>
              </a:rPr>
              <a:t>текст</a:t>
            </a:r>
            <a:r>
              <a:rPr lang="ru-RU" sz="1200" dirty="0" smtClean="0">
                <a:solidFill>
                  <a:srgbClr val="003399"/>
                </a:solidFill>
                <a:latin typeface="Century Gothic" pitchFamily="34" charset="0"/>
              </a:rPr>
              <a:t> </a:t>
            </a:r>
            <a:r>
              <a:rPr lang="ru-RU" sz="1200" dirty="0" err="1" smtClean="0">
                <a:solidFill>
                  <a:srgbClr val="003399"/>
                </a:solidFill>
                <a:latin typeface="Century Gothic" pitchFamily="34" charset="0"/>
              </a:rPr>
              <a:t>текст</a:t>
            </a:r>
            <a:r>
              <a:rPr lang="ru-RU" sz="1200" dirty="0" smtClean="0">
                <a:solidFill>
                  <a:srgbClr val="003399"/>
                </a:solidFill>
                <a:latin typeface="Century Gothic" pitchFamily="34" charset="0"/>
              </a:rPr>
              <a:t> </a:t>
            </a:r>
            <a:r>
              <a:rPr lang="ru-RU" sz="1200" dirty="0" err="1" smtClean="0">
                <a:solidFill>
                  <a:srgbClr val="003399"/>
                </a:solidFill>
                <a:latin typeface="Century Gothic" pitchFamily="34" charset="0"/>
              </a:rPr>
              <a:t>текст</a:t>
            </a:r>
            <a:r>
              <a:rPr lang="ru-RU" sz="1200" dirty="0" smtClean="0">
                <a:solidFill>
                  <a:srgbClr val="003399"/>
                </a:solidFill>
                <a:latin typeface="Century Gothic" pitchFamily="34" charset="0"/>
              </a:rPr>
              <a:t> </a:t>
            </a:r>
            <a:r>
              <a:rPr lang="ru-RU" sz="1200" dirty="0" err="1" smtClean="0">
                <a:solidFill>
                  <a:srgbClr val="003399"/>
                </a:solidFill>
                <a:latin typeface="Century Gothic" pitchFamily="34" charset="0"/>
              </a:rPr>
              <a:t>текст</a:t>
            </a:r>
            <a:r>
              <a:rPr lang="ru-RU" sz="1200" dirty="0" smtClean="0">
                <a:solidFill>
                  <a:srgbClr val="003399"/>
                </a:solidFill>
                <a:latin typeface="Century Gothic" pitchFamily="34" charset="0"/>
              </a:rPr>
              <a:t> </a:t>
            </a:r>
            <a:r>
              <a:rPr lang="ru-RU" sz="1200" dirty="0" err="1" smtClean="0">
                <a:solidFill>
                  <a:srgbClr val="003399"/>
                </a:solidFill>
                <a:latin typeface="Century Gothic" pitchFamily="34" charset="0"/>
              </a:rPr>
              <a:t>текст</a:t>
            </a:r>
            <a:endParaRPr lang="ru-RU" sz="1200" dirty="0" smtClean="0">
              <a:solidFill>
                <a:srgbClr val="003399"/>
              </a:solidFill>
              <a:latin typeface="Century Gothic" pitchFamily="34" charset="0"/>
            </a:endParaRPr>
          </a:p>
          <a:p>
            <a:endParaRPr lang="ru-RU" sz="1600" dirty="0">
              <a:solidFill>
                <a:srgbClr val="003399"/>
              </a:solidFill>
            </a:endParaRPr>
          </a:p>
        </p:txBody>
      </p:sp>
      <p:pic>
        <p:nvPicPr>
          <p:cNvPr id="9" name="Рисунок 8" descr="Шаблон-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11889"/>
            <a:ext cx="9141968" cy="5143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745" y="2750363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Тема </a:t>
            </a:r>
            <a:r>
              <a:rPr lang="ru-RU" sz="2400" b="1" dirty="0" smtClean="0"/>
              <a:t>«</a:t>
            </a:r>
            <a:r>
              <a:rPr lang="ru-RU" sz="2400" b="1" dirty="0"/>
              <a:t>Инновационные практики реализации воспитательного потенциала инклюзивного пространства профессиональной образовательной организации</a:t>
            </a:r>
            <a:r>
              <a:rPr lang="ru-RU" sz="2400" b="1" dirty="0" smtClean="0"/>
              <a:t>»</a:t>
            </a:r>
          </a:p>
          <a:p>
            <a:pPr algn="ctr"/>
            <a:endParaRPr lang="ru-RU" sz="2400" b="1" dirty="0"/>
          </a:p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/>
              <a:t>г. Салехард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99154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25 марта 2024 </a:t>
            </a:r>
            <a:r>
              <a:rPr lang="ru-RU" sz="2400" b="1" dirty="0" smtClean="0"/>
              <a:t>года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аблон-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32" y="10100"/>
            <a:ext cx="9141968" cy="51435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076056" y="1243022"/>
            <a:ext cx="3672408" cy="2668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СЕТЕВОЕ </a:t>
            </a:r>
            <a:r>
              <a:rPr lang="ru-RU" sz="24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ВЗАИМОДЕЙСТВИЕ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</a:t>
            </a:r>
            <a:r>
              <a:rPr lang="ru-RU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ПРОЕКТИРОВАНИИ ВОСПИТАТЕЛЬНОЙ ДЕЯТЕЛЬНОСТИ </a:t>
            </a:r>
            <a:endParaRPr lang="ru-RU" sz="2400" b="1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ОО СПО</a:t>
            </a:r>
            <a:endParaRPr lang="ru-RU" sz="1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3044" y="603680"/>
            <a:ext cx="4572000" cy="394723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37467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Движение первых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37467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Молодежная общероссийская общественная организация «Российские студенческие отряды»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37467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АНО «Россия- страна возможностей»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37467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 «Знание»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37467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Ассоциация Студенческих патриотических клубов «Я горжусь»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37467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Мастерская управления «</a:t>
            </a:r>
            <a:r>
              <a:rPr lang="ru-RU" b="1" dirty="0" err="1">
                <a:solidFill>
                  <a:srgbClr val="37467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Сенеж</a:t>
            </a:r>
            <a:r>
              <a:rPr lang="ru-RU" b="1" dirty="0">
                <a:solidFill>
                  <a:srgbClr val="37467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37467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Большая перемена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24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3528" y="339502"/>
            <a:ext cx="56166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3795886"/>
            <a:ext cx="56166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9" name="Рисунок 8" descr="Шаблон-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11889"/>
            <a:ext cx="9141968" cy="51435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49614" y="234810"/>
            <a:ext cx="837085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>
                <a:solidFill>
                  <a:prstClr val="black"/>
                </a:solidFill>
              </a:rPr>
              <a:t>Иванова Елена Викторовна, советник директора по воспитанию ГБПОУ ЯНАО «ЯМК»  </a:t>
            </a:r>
          </a:p>
          <a:p>
            <a:pPr lvl="0"/>
            <a:r>
              <a:rPr lang="ru-RU" sz="2400" dirty="0">
                <a:solidFill>
                  <a:prstClr val="black"/>
                </a:solidFill>
              </a:rPr>
              <a:t> Навигаторы детства </a:t>
            </a:r>
            <a:endParaRPr lang="ru-RU" sz="2400" dirty="0" smtClean="0">
              <a:solidFill>
                <a:prstClr val="black"/>
              </a:solidFill>
            </a:endParaRPr>
          </a:p>
          <a:p>
            <a:pPr lvl="0"/>
            <a:endParaRPr lang="ru-RU" sz="2400" dirty="0" smtClean="0">
              <a:solidFill>
                <a:prstClr val="black"/>
              </a:solidFill>
            </a:endParaRPr>
          </a:p>
          <a:p>
            <a:pPr lvl="0"/>
            <a:endParaRPr lang="ru-RU" sz="2400" dirty="0">
              <a:solidFill>
                <a:prstClr val="black"/>
              </a:solidFill>
            </a:endParaRPr>
          </a:p>
          <a:p>
            <a:pPr lvl="0"/>
            <a:endParaRPr lang="ru-RU" sz="2400" dirty="0" smtClean="0">
              <a:solidFill>
                <a:prstClr val="black"/>
              </a:solidFill>
            </a:endParaRPr>
          </a:p>
          <a:p>
            <a:pPr lvl="0"/>
            <a:endParaRPr lang="ru-RU" sz="2400" dirty="0">
              <a:solidFill>
                <a:prstClr val="black"/>
              </a:solidFill>
            </a:endParaRPr>
          </a:p>
          <a:p>
            <a:pPr lvl="0"/>
            <a:r>
              <a:rPr lang="ru-RU" sz="2400" dirty="0" err="1" smtClean="0">
                <a:solidFill>
                  <a:prstClr val="black"/>
                </a:solidFill>
              </a:rPr>
              <a:t>Сетина</a:t>
            </a:r>
            <a:r>
              <a:rPr lang="ru-RU" sz="2400" dirty="0" smtClean="0">
                <a:solidFill>
                  <a:prstClr val="black"/>
                </a:solidFill>
              </a:rPr>
              <a:t> </a:t>
            </a:r>
            <a:r>
              <a:rPr lang="ru-RU" sz="2400" dirty="0">
                <a:solidFill>
                  <a:prstClr val="black"/>
                </a:solidFill>
              </a:rPr>
              <a:t>Наталья Сергеевна, педагог-психолог ГБПОУ ЯНАО «ЯМК»</a:t>
            </a:r>
          </a:p>
          <a:p>
            <a:pPr lvl="0"/>
            <a:r>
              <a:rPr lang="ru-RU" sz="2400" dirty="0">
                <a:solidFill>
                  <a:prstClr val="black"/>
                </a:solidFill>
              </a:rPr>
              <a:t> Организация внеурочной деятельности, трудовое, спортивное воспитание обучающихся с ОВЗ</a:t>
            </a:r>
          </a:p>
          <a:p>
            <a:pPr lvl="0"/>
            <a:endParaRPr lang="ru-RU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84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3528" y="339502"/>
            <a:ext cx="56166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3795886"/>
            <a:ext cx="56166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9" name="Рисунок 8" descr="Шаблон-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11889"/>
            <a:ext cx="9141968" cy="51435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49614" y="234810"/>
            <a:ext cx="837085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err="1">
                <a:solidFill>
                  <a:prstClr val="black"/>
                </a:solidFill>
              </a:rPr>
              <a:t>Хабиева</a:t>
            </a:r>
            <a:r>
              <a:rPr lang="ru-RU" sz="2400" dirty="0">
                <a:solidFill>
                  <a:prstClr val="black"/>
                </a:solidFill>
              </a:rPr>
              <a:t> Снежана Александровна, педагог дополнительного образования ГБПОУ ЯНАО «ЯМК» </a:t>
            </a:r>
          </a:p>
          <a:p>
            <a:pPr lvl="0"/>
            <a:r>
              <a:rPr lang="ru-RU" sz="2400" dirty="0">
                <a:solidFill>
                  <a:prstClr val="black"/>
                </a:solidFill>
              </a:rPr>
              <a:t>Патриотическое воспитание обучающихся с ОВЗ</a:t>
            </a:r>
          </a:p>
          <a:p>
            <a:pPr lvl="0"/>
            <a:endParaRPr lang="ru-RU" sz="2400" dirty="0" smtClean="0">
              <a:solidFill>
                <a:prstClr val="black"/>
              </a:solidFill>
            </a:endParaRPr>
          </a:p>
          <a:p>
            <a:pPr lvl="0"/>
            <a:endParaRPr lang="ru-RU" sz="2400" dirty="0">
              <a:solidFill>
                <a:prstClr val="black"/>
              </a:solidFill>
            </a:endParaRPr>
          </a:p>
          <a:p>
            <a:pPr lvl="0"/>
            <a:endParaRPr lang="ru-RU" sz="2400" dirty="0" smtClean="0">
              <a:solidFill>
                <a:prstClr val="black"/>
              </a:solidFill>
            </a:endParaRPr>
          </a:p>
          <a:p>
            <a:pPr lvl="0"/>
            <a:endParaRPr lang="ru-RU" sz="2400" dirty="0">
              <a:solidFill>
                <a:prstClr val="black"/>
              </a:solidFill>
            </a:endParaRPr>
          </a:p>
          <a:p>
            <a:pPr lvl="0"/>
            <a:r>
              <a:rPr lang="ru-RU" sz="2400" dirty="0">
                <a:solidFill>
                  <a:prstClr val="black"/>
                </a:solidFill>
              </a:rPr>
              <a:t>Ирина Александровна Васильева, руководитель Ресурсного учебно-методического центра ГАПОУ ТО «Тюменский колледж производственных и социальных технологий»</a:t>
            </a:r>
          </a:p>
          <a:p>
            <a:pPr lvl="0"/>
            <a:r>
              <a:rPr lang="ru-RU" sz="2400" dirty="0">
                <a:solidFill>
                  <a:prstClr val="black"/>
                </a:solidFill>
              </a:rPr>
              <a:t>Воспитательный потенциал проектного подхода в условиях универсальной образовательной среды (опыт Тюменской области)</a:t>
            </a:r>
          </a:p>
          <a:p>
            <a:pPr lvl="0"/>
            <a:endParaRPr lang="ru-RU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74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3528" y="339502"/>
            <a:ext cx="56166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3795886"/>
            <a:ext cx="56166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текст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9" name="Рисунок 8" descr="Шаблон-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11889"/>
            <a:ext cx="9141968" cy="51435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56247" y="-311889"/>
            <a:ext cx="878572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>
                <a:solidFill>
                  <a:prstClr val="black"/>
                </a:solidFill>
              </a:rPr>
              <a:t>Татьяна Борисовна </a:t>
            </a:r>
            <a:r>
              <a:rPr lang="ru-RU" sz="2400" dirty="0" err="1">
                <a:solidFill>
                  <a:prstClr val="black"/>
                </a:solidFill>
              </a:rPr>
              <a:t>Болотова</a:t>
            </a:r>
            <a:r>
              <a:rPr lang="ru-RU" sz="2400" dirty="0">
                <a:solidFill>
                  <a:prstClr val="black"/>
                </a:solidFill>
              </a:rPr>
              <a:t>, методист инклюзивного образования ГАПОУ ТО </a:t>
            </a:r>
            <a:r>
              <a:rPr lang="ru-RU" sz="2400" dirty="0" smtClean="0">
                <a:solidFill>
                  <a:prstClr val="black"/>
                </a:solidFill>
              </a:rPr>
              <a:t>«ТКПСТ»</a:t>
            </a:r>
            <a:endParaRPr lang="ru-RU" sz="2400" dirty="0">
              <a:solidFill>
                <a:prstClr val="black"/>
              </a:solidFill>
            </a:endParaRPr>
          </a:p>
          <a:p>
            <a:pPr lvl="0"/>
            <a:r>
              <a:rPr lang="ru-RU" sz="2400" dirty="0">
                <a:solidFill>
                  <a:prstClr val="black"/>
                </a:solidFill>
              </a:rPr>
              <a:t>Психолого-педагогическое сопровождение как фактор успешного воспитания лиц с инвалидностью и ограниченными возможностями здоровья в </a:t>
            </a:r>
            <a:r>
              <a:rPr lang="ru-RU" sz="2400" dirty="0" smtClean="0">
                <a:solidFill>
                  <a:prstClr val="black"/>
                </a:solidFill>
              </a:rPr>
              <a:t>ПОО Тюменской </a:t>
            </a:r>
            <a:r>
              <a:rPr lang="ru-RU" sz="2400" dirty="0">
                <a:solidFill>
                  <a:prstClr val="black"/>
                </a:solidFill>
              </a:rPr>
              <a:t>области</a:t>
            </a:r>
          </a:p>
          <a:p>
            <a:pPr lvl="0"/>
            <a:endParaRPr lang="ru-RU" sz="2400" dirty="0" smtClean="0">
              <a:solidFill>
                <a:prstClr val="black"/>
              </a:solidFill>
            </a:endParaRPr>
          </a:p>
          <a:p>
            <a:pPr lvl="0"/>
            <a:endParaRPr lang="ru-RU" sz="2400" dirty="0" smtClean="0">
              <a:solidFill>
                <a:prstClr val="black"/>
              </a:solidFill>
            </a:endParaRPr>
          </a:p>
          <a:p>
            <a:pPr lvl="0"/>
            <a:r>
              <a:rPr lang="ru-RU" sz="2400" dirty="0" err="1" smtClean="0">
                <a:solidFill>
                  <a:prstClr val="black"/>
                </a:solidFill>
              </a:rPr>
              <a:t>Шадчин</a:t>
            </a:r>
            <a:r>
              <a:rPr lang="ru-RU" sz="2400" dirty="0" smtClean="0">
                <a:solidFill>
                  <a:prstClr val="black"/>
                </a:solidFill>
              </a:rPr>
              <a:t> </a:t>
            </a:r>
            <a:r>
              <a:rPr lang="ru-RU" sz="2400" dirty="0">
                <a:solidFill>
                  <a:prstClr val="black"/>
                </a:solidFill>
              </a:rPr>
              <a:t>Игорь Владимирович, начальник Центра инклюзивного образования ГБУ ДПО </a:t>
            </a:r>
            <a:r>
              <a:rPr lang="ru-RU" sz="2400" dirty="0" smtClean="0">
                <a:solidFill>
                  <a:prstClr val="black"/>
                </a:solidFill>
              </a:rPr>
              <a:t>«ЧИРПО», </a:t>
            </a:r>
            <a:r>
              <a:rPr lang="ru-RU" sz="2400" dirty="0">
                <a:solidFill>
                  <a:prstClr val="black"/>
                </a:solidFill>
              </a:rPr>
              <a:t>Павлова Евгения Александровна, заместитель директора по инклюзивному образованию ГБПОУ «Челябинский государственный промышленно-гуманитарный техникум им. А.В. Яковлева»</a:t>
            </a:r>
          </a:p>
          <a:p>
            <a:pPr lvl="0"/>
            <a:r>
              <a:rPr lang="ru-RU" sz="2400" dirty="0">
                <a:solidFill>
                  <a:prstClr val="black"/>
                </a:solidFill>
              </a:rPr>
              <a:t>Формирование условий для социализации обучающихся с различными нозологиями в </a:t>
            </a:r>
            <a:r>
              <a:rPr lang="ru-RU" sz="2400" dirty="0" smtClean="0">
                <a:solidFill>
                  <a:prstClr val="black"/>
                </a:solidFill>
              </a:rPr>
              <a:t>ПОО Челябинской </a:t>
            </a:r>
            <a:r>
              <a:rPr lang="ru-RU" sz="2400" dirty="0">
                <a:solidFill>
                  <a:prstClr val="black"/>
                </a:solidFill>
              </a:rPr>
              <a:t>области.</a:t>
            </a:r>
          </a:p>
          <a:p>
            <a:pPr lvl="0"/>
            <a:endParaRPr lang="ru-RU" sz="2400" dirty="0" smtClean="0">
              <a:solidFill>
                <a:prstClr val="black"/>
              </a:solidFill>
            </a:endParaRPr>
          </a:p>
          <a:p>
            <a:pPr lvl="0"/>
            <a:endParaRPr lang="ru-RU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01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Шаблон-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4" y="0"/>
            <a:ext cx="9143111" cy="51435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23528" y="267494"/>
            <a:ext cx="62646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Обмен мнениями по обсуждаемым вопросам. Подведение итогов заседания. О проекте решения </a:t>
            </a:r>
            <a:r>
              <a:rPr lang="ru-RU" sz="2400" dirty="0" smtClean="0">
                <a:solidFill>
                  <a:schemeClr val="bg1"/>
                </a:solidFill>
              </a:rPr>
              <a:t>заседания.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23928" y="4227934"/>
            <a:ext cx="62646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 город Салехард 25 марта 2024 года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53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аблон-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32" y="10100"/>
            <a:ext cx="9141968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0300" y="195486"/>
            <a:ext cx="51845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3399"/>
                </a:solidFill>
                <a:latin typeface="Century Gothic" pitchFamily="34" charset="0"/>
              </a:rPr>
              <a:t>Федеральный закон «Об образовании в Российской Федерации» от 29.12.2012 N 273-ФЗ (последняя редакция)     http://www.kremlin.ru/acts/bank/36698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3399"/>
                </a:solidFill>
                <a:latin typeface="Century Gothic" pitchFamily="34" charset="0"/>
              </a:rPr>
              <a:t>Федеральный закон «О внесении изменений в Федеральный закон «Об образовании в Российской Федерации» по вопросам воспитания обучающихся» от 31.07.2020г. № 304 -ФЗ http://www.kremlin.ru/acts/bank/45788 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entury Gothic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3399"/>
                </a:solidFill>
              </a:rPr>
              <a:t>Распоряжение Правительства Российской Федерации от 29.05.2015г. № 996-р «Об утверждении Стратегии развития воспитания в Российской Федерации на период до 2025 года» https://www.consultant.ru/document/cons_doc_LAW_180402/400951e1bec44b76d470a1deda8b17e988c587d6/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3399"/>
                </a:solidFill>
              </a:rPr>
              <a:t>Распоряжение Правительства Российской Федерации от12ноября2020г. № 2946-р  «Об утверждении плана мероприятий по реализации в 2021-2025 годах Стратегии развития воспитания в Российской Федерации на период до 2025 года» https://www.consultant.ru/law/hotdocs/65751.html/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08103" y="1851670"/>
            <a:ext cx="27913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3200" b="1" dirty="0">
                <a:solidFill>
                  <a:prstClr val="white"/>
                </a:solidFill>
                <a:latin typeface="Century Gothic" pitchFamily="34" charset="0"/>
              </a:rPr>
              <a:t>Нормативно-правовые основания</a:t>
            </a:r>
            <a:endParaRPr lang="ru-RU" sz="3200" b="1" dirty="0">
              <a:solidFill>
                <a:prstClr val="white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55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Шаблон-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4" y="0"/>
            <a:ext cx="9143111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4" y="1346737"/>
            <a:ext cx="448154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Стратегия национальной безопасности Российской Федерации (утверждена Указом Президента Российской Федерации от 02.07.2021 № 400) </a:t>
            </a:r>
            <a:r>
              <a:rPr lang="ru-RU" dirty="0">
                <a:solidFill>
                  <a:prstClr val="black"/>
                </a:solidFill>
                <a:hlinkClick r:id="rId3"/>
              </a:rPr>
              <a:t>http://</a:t>
            </a:r>
            <a:r>
              <a:rPr lang="ru-RU" dirty="0" smtClean="0">
                <a:solidFill>
                  <a:prstClr val="black"/>
                </a:solidFill>
                <a:hlinkClick r:id="rId3"/>
              </a:rPr>
              <a:t>publication.pravo.gov.ru/Document/View/0001202107030001</a:t>
            </a:r>
            <a:endParaRPr lang="ru-RU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prstClr val="black"/>
                </a:solidFill>
              </a:rPr>
              <a:t>Основы государственной политики по сохранению и укреплению традиционных российских духовно-нравственных ценностей (утверждены Указом Президента Российской Федерации от 09.11.2022 № 809) </a:t>
            </a:r>
            <a:r>
              <a:rPr lang="ru-RU" dirty="0">
                <a:solidFill>
                  <a:prstClr val="black"/>
                </a:solidFill>
                <a:hlinkClick r:id="rId4"/>
              </a:rPr>
              <a:t>http://</a:t>
            </a:r>
            <a:r>
              <a:rPr lang="ru-RU" dirty="0" smtClean="0">
                <a:solidFill>
                  <a:prstClr val="black"/>
                </a:solidFill>
                <a:hlinkClick r:id="rId4"/>
              </a:rPr>
              <a:t>publication.pravo.gov.ru/Document/View/0001202211090019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4" y="260162"/>
            <a:ext cx="6264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Нормативно-правовые основания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37378" y="1419622"/>
            <a:ext cx="43204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Примерная рабочая программа воспитания для образовательных организаций, реализующих программы среднего профессионального образования (разработана ФГБНУ «Институт изучения детства, семьи и воспитания РАО») https://институтвоспитания.рф/programmy-vospitaniya/spo/programma-vospitaniya/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055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аблон-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32" y="10100"/>
            <a:ext cx="9141968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0300" y="195486"/>
            <a:ext cx="518457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ea typeface="+mn-ea"/>
                <a:cs typeface="+mn-cs"/>
              </a:rPr>
              <a:t>Межведомственный комплексный план мероприятий по развитию инклюзивного общего и дополнительного образования, детского отдыха, созданию специальных условий для обучающихся с инвалидностью, с ограниченными возможностями здоровья, на долгосрочный период (до 2030 года), утв. Заместителем Председателя Правительства Российской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ea typeface="+mn-ea"/>
                <a:cs typeface="+mn-cs"/>
              </a:rPr>
              <a:t> Федерации Голиковой Т.А. 2 декабря 2021 года № 14056-п-П8.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ea typeface="+mn-ea"/>
                <a:cs typeface="+mn-cs"/>
              </a:rPr>
              <a:t>Приоритетные направления развития образования обучающихся с инвалидностью , с ограниченными возможностями здоровья до 2030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ea typeface="+mn-ea"/>
                <a:cs typeface="+mn-cs"/>
              </a:rPr>
              <a:t> года, утв. Министром просвещения Российской Федерации Кравцовым С.С. 30 декабря 2022 года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08103" y="1851670"/>
            <a:ext cx="27913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Нормативно-правовые основания</a:t>
            </a:r>
          </a:p>
        </p:txBody>
      </p:sp>
    </p:spTree>
    <p:extLst>
      <p:ext uri="{BB962C8B-B14F-4D97-AF65-F5344CB8AC3E}">
        <p14:creationId xmlns:p14="http://schemas.microsoft.com/office/powerpoint/2010/main" val="23795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аблон-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32" y="10100"/>
            <a:ext cx="9141968" cy="51435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467227" y="842912"/>
            <a:ext cx="279131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000" b="1" dirty="0">
                <a:solidFill>
                  <a:prstClr val="white"/>
                </a:solidFill>
                <a:latin typeface="Century Gothic" pitchFamily="34" charset="0"/>
              </a:rPr>
              <a:t>Федеральный закон от 31.07.2020 № 304-ФЗ «О внесении изменений в Федеральный закон «Об образовании в Российской Федерации» по вопросам воспитания обучающихся»</a:t>
            </a:r>
            <a:endParaRPr lang="ru-RU" sz="2000" b="1" dirty="0">
              <a:solidFill>
                <a:prstClr val="white"/>
              </a:solidFill>
              <a:latin typeface="Century Gothic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62055"/>
            <a:ext cx="4572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/>
            </a:pPr>
            <a:r>
              <a:rPr lang="ru-RU" sz="1600" b="1" dirty="0">
                <a:solidFill>
                  <a:prstClr val="black"/>
                </a:solidFill>
              </a:rPr>
              <a:t>Статья 12.1. «Общие требования к организации воспитания обучающихся:</a:t>
            </a:r>
          </a:p>
          <a:p>
            <a:pPr lvl="0">
              <a:defRPr/>
            </a:pPr>
            <a:endParaRPr lang="ru-RU" sz="1600" b="1" dirty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ru-RU" sz="1600" i="1" dirty="0">
                <a:solidFill>
                  <a:prstClr val="black"/>
                </a:solidFill>
              </a:rPr>
              <a:t>Воспитание обучающихся</a:t>
            </a:r>
            <a:r>
              <a:rPr lang="ru-RU" sz="1600" dirty="0">
                <a:solidFill>
                  <a:prstClr val="black"/>
                </a:solidFill>
              </a:rPr>
              <a:t> при освоении ими основных общеобразовательных программ, образовательных программ среднего профессионального образования, образовательных программ высшего образования (программ </a:t>
            </a:r>
            <a:r>
              <a:rPr lang="ru-RU" sz="1600" dirty="0" err="1">
                <a:solidFill>
                  <a:prstClr val="black"/>
                </a:solidFill>
              </a:rPr>
              <a:t>бакалавриата</a:t>
            </a:r>
            <a:r>
              <a:rPr lang="ru-RU" sz="1600" dirty="0">
                <a:solidFill>
                  <a:prstClr val="black"/>
                </a:solidFill>
              </a:rPr>
              <a:t> и программ </a:t>
            </a:r>
            <a:r>
              <a:rPr lang="ru-RU" sz="1600" dirty="0" err="1">
                <a:solidFill>
                  <a:prstClr val="black"/>
                </a:solidFill>
              </a:rPr>
              <a:t>специалитета</a:t>
            </a:r>
            <a:r>
              <a:rPr lang="ru-RU" sz="1600" dirty="0">
                <a:solidFill>
                  <a:prstClr val="black"/>
                </a:solidFill>
              </a:rPr>
              <a:t>) в организациях, осуществляющих образовательную деятельность, </a:t>
            </a:r>
            <a:r>
              <a:rPr lang="ru-RU" sz="1600" i="1" dirty="0">
                <a:solidFill>
                  <a:prstClr val="black"/>
                </a:solidFill>
              </a:rPr>
              <a:t>осуществляется на основе включаемых в такие образовательные программы рабочей программы воспитания и календарного плана воспитательной работы, разрабатываемых и утверждаемых с учетом включенных в примерные образовательные программы, указанные в части 9.1 статьи 12 настоящего Федерального закона, примерных рабочих программ воспитания и примерных календарных планов воспитательной работы»</a:t>
            </a:r>
            <a:endParaRPr lang="ru-RU" sz="16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28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Шаблон-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4" y="0"/>
            <a:ext cx="9143111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9427" y="267494"/>
            <a:ext cx="43204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600" b="1" dirty="0">
                <a:solidFill>
                  <a:prstClr val="black"/>
                </a:solidFill>
              </a:rPr>
              <a:t>ЦЕЛЬ</a:t>
            </a:r>
          </a:p>
          <a:p>
            <a:pPr lvl="0">
              <a:defRPr/>
            </a:pPr>
            <a:r>
              <a:rPr lang="ru-RU" sz="1600" dirty="0">
                <a:solidFill>
                  <a:prstClr val="black"/>
                </a:solidFill>
              </a:rPr>
              <a:t>Воспитание профессионала, соответствующего запросам и требованиям реального сектора экономики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20072" y="1779662"/>
            <a:ext cx="3384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2000" b="1" dirty="0">
                <a:solidFill>
                  <a:prstClr val="white"/>
                </a:solidFill>
                <a:latin typeface="Century Gothic" pitchFamily="34" charset="0"/>
              </a:rPr>
              <a:t>ЦЕЛИ И ЗАДАЧИ ПРОФЕССИОНАЛЬНОГО </a:t>
            </a:r>
            <a:endParaRPr lang="ru-RU" sz="2000" b="1" dirty="0" smtClean="0">
              <a:solidFill>
                <a:prstClr val="white"/>
              </a:solidFill>
              <a:latin typeface="Century Gothic" pitchFamily="34" charset="0"/>
            </a:endParaRPr>
          </a:p>
          <a:p>
            <a:pPr lvl="0" algn="ctr">
              <a:defRPr/>
            </a:pPr>
            <a:r>
              <a:rPr lang="ru-RU" sz="2000" b="1" dirty="0" smtClean="0">
                <a:solidFill>
                  <a:prstClr val="white"/>
                </a:solidFill>
                <a:latin typeface="Century Gothic" pitchFamily="34" charset="0"/>
              </a:rPr>
              <a:t>ВОСПИТАНИЯ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6944" y="1582112"/>
            <a:ext cx="470261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400" b="1" dirty="0" smtClean="0">
                <a:solidFill>
                  <a:srgbClr val="1A1A1A"/>
                </a:solidFill>
                <a:latin typeface="YS Text"/>
              </a:rPr>
              <a:t>ЗАДАЧИ: 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ru-RU" sz="1400" dirty="0" smtClean="0">
                <a:solidFill>
                  <a:srgbClr val="1A1A1A"/>
                </a:solidFill>
                <a:latin typeface="YS Text"/>
              </a:rPr>
              <a:t>Сформировать </a:t>
            </a:r>
            <a:r>
              <a:rPr lang="ru-RU" sz="1400" dirty="0">
                <a:solidFill>
                  <a:srgbClr val="1A1A1A"/>
                </a:solidFill>
                <a:latin typeface="YS Text"/>
              </a:rPr>
              <a:t>профессиональную идентичность –осознанную принадлежность к своей профессии и определенному профессиональному сообществу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1A1A1A"/>
                </a:solidFill>
                <a:latin typeface="YS Text"/>
              </a:rPr>
              <a:t>Сформировать социально-профессиональную ответственность перед профессиональным сообществом и перед обществом в целом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1A1A1A"/>
                </a:solidFill>
                <a:latin typeface="YS Text"/>
              </a:rPr>
              <a:t>Заложить профессионально-нравственные основы своей профессии (этический и моральный компонент, созидательная составляющая)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1A1A1A"/>
                </a:solidFill>
                <a:latin typeface="YS Text"/>
              </a:rPr>
              <a:t>Воспитать личность, готовую к самостоятельному и обоснованному построению своей профессиональной траектории, осознающую необходимость непрерывного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36248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аблон-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32" y="10100"/>
            <a:ext cx="9141968" cy="51435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62147" y="171093"/>
            <a:ext cx="333142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</a:rPr>
              <a:t>Воспитание в системе СПО –это процесс, способствующий всестороннему развитию личности обучающегося</a:t>
            </a:r>
            <a:r>
              <a:rPr lang="ru-RU" dirty="0" smtClean="0">
                <a:solidFill>
                  <a:prstClr val="black"/>
                </a:solidFill>
              </a:rPr>
              <a:t>, обеспечивающий </a:t>
            </a:r>
            <a:r>
              <a:rPr lang="ru-RU" dirty="0">
                <a:solidFill>
                  <a:prstClr val="black"/>
                </a:solidFill>
              </a:rPr>
              <a:t>условия для формирования общих и профессиональных компетенций будущего специалиста</a:t>
            </a:r>
            <a:r>
              <a:rPr lang="ru-RU" dirty="0" smtClean="0">
                <a:solidFill>
                  <a:prstClr val="black"/>
                </a:solidFill>
              </a:rPr>
              <a:t>.</a:t>
            </a:r>
          </a:p>
          <a:p>
            <a:pPr lvl="0"/>
            <a:endParaRPr lang="ru-RU" dirty="0">
              <a:solidFill>
                <a:prstClr val="black"/>
              </a:solidFill>
            </a:endParaRPr>
          </a:p>
          <a:p>
            <a:pPr lvl="0"/>
            <a:r>
              <a:rPr lang="ru-RU" dirty="0">
                <a:solidFill>
                  <a:prstClr val="black"/>
                </a:solidFill>
              </a:rPr>
              <a:t>Им должны быть усвоены нормы и традиции трудовой деятельности, развито ценностное отношение к труду, к приобретению опыта участия в трудовых делах, производственной </a:t>
            </a:r>
            <a:r>
              <a:rPr lang="ru-RU" dirty="0" smtClean="0">
                <a:solidFill>
                  <a:prstClr val="black"/>
                </a:solidFill>
              </a:rPr>
              <a:t>практике.</a:t>
            </a: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937" y="699542"/>
            <a:ext cx="5618818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Шаблон-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4" y="0"/>
            <a:ext cx="9143111" cy="514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7430" y="2078"/>
            <a:ext cx="4948626" cy="5563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Образовательная деятельность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Кураторство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Наставничество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Воспитательные мероприятия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предметно-пространственной среды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Взаимодействие с родителями (законными представителями)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Самоуправление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Профилактика и безопасность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Профессиональное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развития, адаптация,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трудоустройство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Социальное партнерство и участие работодателей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6056" y="1583601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3600" b="1" dirty="0">
                <a:solidFill>
                  <a:prstClr val="white"/>
                </a:solidFill>
                <a:latin typeface="Century Gothic" pitchFamily="34" charset="0"/>
              </a:rPr>
              <a:t>Направления воспитания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07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аблон-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32" y="10100"/>
            <a:ext cx="9141968" cy="51435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076056" y="1243022"/>
            <a:ext cx="3672408" cy="2668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СЕТЕВОЕ </a:t>
            </a:r>
            <a:r>
              <a:rPr lang="ru-RU" sz="24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ВЗАИМОДЕЙСТВИЕ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</a:t>
            </a:r>
            <a:r>
              <a:rPr lang="ru-RU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ПРОЕКТИРОВАНИИ ВОСПИТАТЕЛЬНОЙ ДЕЯТЕЛЬНОСТИ </a:t>
            </a:r>
            <a:endParaRPr lang="ru-RU" sz="2400" b="1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ОО СПО</a:t>
            </a:r>
            <a:endParaRPr lang="ru-RU" sz="1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9156" y="303918"/>
            <a:ext cx="4572000" cy="454797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37467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Социокультурные </a:t>
            </a:r>
            <a:r>
              <a:rPr lang="ru-RU" b="1" dirty="0">
                <a:solidFill>
                  <a:srgbClr val="37467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организации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37467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Некоммерческие организации социальной </a:t>
            </a:r>
            <a:r>
              <a:rPr lang="ru-RU" b="1" dirty="0" smtClean="0">
                <a:solidFill>
                  <a:srgbClr val="37467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направленности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Российское военно-историческое общество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ОРОО «Российское Содружество Колледжей»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Ассоциация Волонтерских Центров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Общероссийская Общественная Организация «Российский Союз Молодежи»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Всероссийское Общественное движение «Волонтеры Победы»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78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1035</Words>
  <Application>Microsoft Office PowerPoint</Application>
  <PresentationFormat>Экран (16:9)</PresentationFormat>
  <Paragraphs>120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YS Text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Veronika 🖤</dc:creator>
  <cp:lastModifiedBy>ASUS</cp:lastModifiedBy>
  <cp:revision>33</cp:revision>
  <dcterms:created xsi:type="dcterms:W3CDTF">2023-03-09T12:36:19Z</dcterms:created>
  <dcterms:modified xsi:type="dcterms:W3CDTF">2024-03-24T14:42:20Z</dcterms:modified>
</cp:coreProperties>
</file>