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68" r:id="rId9"/>
    <p:sldId id="284" r:id="rId10"/>
    <p:sldId id="269" r:id="rId11"/>
    <p:sldId id="279" r:id="rId12"/>
    <p:sldId id="282" r:id="rId13"/>
    <p:sldId id="283" r:id="rId14"/>
    <p:sldId id="285" r:id="rId15"/>
    <p:sldId id="286" r:id="rId16"/>
    <p:sldId id="276" r:id="rId17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DAC"/>
    <a:srgbClr val="FFFFFF"/>
    <a:srgbClr val="A2C8DF"/>
    <a:srgbClr val="84B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1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1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C0BB3B-F7F8-4191-A037-A52E9F02EFD1}" type="doc">
      <dgm:prSet loTypeId="urn:microsoft.com/office/officeart/2008/layout/PictureStrips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A619767C-750B-465B-A9F5-D2F3E607B12E}">
      <dgm:prSet/>
      <dgm:spPr/>
      <dgm:t>
        <a:bodyPr/>
        <a:lstStyle/>
        <a:p>
          <a:pPr rtl="0"/>
          <a:r>
            <a:rPr lang="ru-RU" dirty="0"/>
            <a:t>Сопровождение образовательной деятельности </a:t>
          </a:r>
          <a:r>
            <a:rPr lang="ru-RU" dirty="0" err="1"/>
            <a:t>сурдопереводом</a:t>
          </a:r>
          <a:r>
            <a:rPr lang="ru-RU" dirty="0"/>
            <a:t>;</a:t>
          </a:r>
        </a:p>
      </dgm:t>
    </dgm:pt>
    <dgm:pt modelId="{81EFCEFD-7D57-4542-AA2C-B54CC8ED8D19}" type="parTrans" cxnId="{DCFC675B-471D-450A-8931-5AE00D23B55A}">
      <dgm:prSet/>
      <dgm:spPr/>
      <dgm:t>
        <a:bodyPr/>
        <a:lstStyle/>
        <a:p>
          <a:endParaRPr lang="ru-RU"/>
        </a:p>
      </dgm:t>
    </dgm:pt>
    <dgm:pt modelId="{2B5224F7-E8A2-45E7-AC0C-01B4A1B206F2}" type="sibTrans" cxnId="{DCFC675B-471D-450A-8931-5AE00D23B55A}">
      <dgm:prSet/>
      <dgm:spPr/>
      <dgm:t>
        <a:bodyPr/>
        <a:lstStyle/>
        <a:p>
          <a:endParaRPr lang="ru-RU"/>
        </a:p>
      </dgm:t>
    </dgm:pt>
    <dgm:pt modelId="{CDF061B2-A45C-4671-AA07-9070D1424C34}">
      <dgm:prSet/>
      <dgm:spPr/>
      <dgm:t>
        <a:bodyPr/>
        <a:lstStyle/>
        <a:p>
          <a:pPr rtl="0"/>
          <a:r>
            <a:rPr lang="ru-RU" dirty="0"/>
            <a:t>Сопровождение культурно-массовых, физкультурно-спортивных мероприятии Тюменской области </a:t>
          </a:r>
          <a:r>
            <a:rPr lang="ru-RU" dirty="0" err="1"/>
            <a:t>сурдопереводом</a:t>
          </a:r>
          <a:r>
            <a:rPr lang="ru-RU" dirty="0"/>
            <a:t>;</a:t>
          </a:r>
        </a:p>
      </dgm:t>
    </dgm:pt>
    <dgm:pt modelId="{F5E5B590-4F79-4F99-9E0C-E85B254D48C6}" type="parTrans" cxnId="{CA803CBF-F711-4540-8734-DF621377B8D9}">
      <dgm:prSet/>
      <dgm:spPr/>
      <dgm:t>
        <a:bodyPr/>
        <a:lstStyle/>
        <a:p>
          <a:endParaRPr lang="ru-RU"/>
        </a:p>
      </dgm:t>
    </dgm:pt>
    <dgm:pt modelId="{F5F69B9C-B964-4C41-8124-9BAD851C9FC9}" type="sibTrans" cxnId="{CA803CBF-F711-4540-8734-DF621377B8D9}">
      <dgm:prSet/>
      <dgm:spPr/>
      <dgm:t>
        <a:bodyPr/>
        <a:lstStyle/>
        <a:p>
          <a:endParaRPr lang="ru-RU"/>
        </a:p>
      </dgm:t>
    </dgm:pt>
    <dgm:pt modelId="{7B671EAD-F05F-4A7A-88E4-D242C9DBB787}">
      <dgm:prSet/>
      <dgm:spPr/>
      <dgm:t>
        <a:bodyPr/>
        <a:lstStyle/>
        <a:p>
          <a:pPr rtl="0"/>
          <a:r>
            <a:rPr lang="ru-RU" dirty="0"/>
            <a:t>Создание адаптированного </a:t>
          </a:r>
          <a:r>
            <a:rPr lang="ru-RU" dirty="0" err="1"/>
            <a:t>видеоконтента</a:t>
          </a:r>
          <a:r>
            <a:rPr lang="ru-RU" dirty="0"/>
            <a:t> (обучающих видеороликов);</a:t>
          </a:r>
        </a:p>
      </dgm:t>
    </dgm:pt>
    <dgm:pt modelId="{FEF55953-8638-4FA3-9902-70F9E2C80967}" type="parTrans" cxnId="{EADED5EA-0296-431F-AE6C-5E218EA161EF}">
      <dgm:prSet/>
      <dgm:spPr/>
      <dgm:t>
        <a:bodyPr/>
        <a:lstStyle/>
        <a:p>
          <a:endParaRPr lang="ru-RU"/>
        </a:p>
      </dgm:t>
    </dgm:pt>
    <dgm:pt modelId="{056D0119-B8F1-4522-B755-0BE33A4F3B0F}" type="sibTrans" cxnId="{EADED5EA-0296-431F-AE6C-5E218EA161EF}">
      <dgm:prSet/>
      <dgm:spPr/>
      <dgm:t>
        <a:bodyPr/>
        <a:lstStyle/>
        <a:p>
          <a:endParaRPr lang="ru-RU"/>
        </a:p>
      </dgm:t>
    </dgm:pt>
    <dgm:pt modelId="{C49F320D-DAC7-408A-9B82-8FC380A8389E}">
      <dgm:prSet/>
      <dgm:spPr/>
      <dgm:t>
        <a:bodyPr/>
        <a:lstStyle/>
        <a:p>
          <a:pPr rtl="0"/>
          <a:r>
            <a:rPr lang="ru-RU" dirty="0" err="1"/>
            <a:t>Практикование</a:t>
          </a:r>
          <a:r>
            <a:rPr lang="ru-RU" dirty="0"/>
            <a:t> общения на РЖЯ</a:t>
          </a:r>
        </a:p>
      </dgm:t>
    </dgm:pt>
    <dgm:pt modelId="{B57400AD-2FD7-47F7-9304-A913B10A41E6}" type="parTrans" cxnId="{4C0932CE-43DF-46F9-9A9C-9BD356E7330D}">
      <dgm:prSet/>
      <dgm:spPr/>
      <dgm:t>
        <a:bodyPr/>
        <a:lstStyle/>
        <a:p>
          <a:endParaRPr lang="ru-RU"/>
        </a:p>
      </dgm:t>
    </dgm:pt>
    <dgm:pt modelId="{986FE0C2-8489-427D-B5B5-56444F913C55}" type="sibTrans" cxnId="{4C0932CE-43DF-46F9-9A9C-9BD356E7330D}">
      <dgm:prSet/>
      <dgm:spPr/>
      <dgm:t>
        <a:bodyPr/>
        <a:lstStyle/>
        <a:p>
          <a:endParaRPr lang="ru-RU"/>
        </a:p>
      </dgm:t>
    </dgm:pt>
    <dgm:pt modelId="{EA249491-B35F-4372-B364-51BA5234F900}" type="pres">
      <dgm:prSet presAssocID="{5AC0BB3B-F7F8-4191-A037-A52E9F02EFD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58800C-DA4D-4E1B-A7AD-27C6B563CCFB}" type="pres">
      <dgm:prSet presAssocID="{A619767C-750B-465B-A9F5-D2F3E607B12E}" presName="composite" presStyleCnt="0"/>
      <dgm:spPr/>
    </dgm:pt>
    <dgm:pt modelId="{FE3F731A-96D2-4158-93C1-FC6300606683}" type="pres">
      <dgm:prSet presAssocID="{A619767C-750B-465B-A9F5-D2F3E607B12E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5F4EE1-4627-4DB1-9E42-158DBB119D42}" type="pres">
      <dgm:prSet presAssocID="{A619767C-750B-465B-A9F5-D2F3E607B12E}" presName="rect2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CAF050D-5C21-4401-A2B6-F9DF2977E83A}" type="pres">
      <dgm:prSet presAssocID="{2B5224F7-E8A2-45E7-AC0C-01B4A1B206F2}" presName="sibTrans" presStyleCnt="0"/>
      <dgm:spPr/>
    </dgm:pt>
    <dgm:pt modelId="{425FD26D-0CBB-4DE1-9745-F0DD356B0415}" type="pres">
      <dgm:prSet presAssocID="{CDF061B2-A45C-4671-AA07-9070D1424C34}" presName="composite" presStyleCnt="0"/>
      <dgm:spPr/>
    </dgm:pt>
    <dgm:pt modelId="{C65BF1EC-106F-4082-B740-9288C1F4FB9A}" type="pres">
      <dgm:prSet presAssocID="{CDF061B2-A45C-4671-AA07-9070D1424C34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DD3655-1C2F-4007-A743-7E31C8515207}" type="pres">
      <dgm:prSet presAssocID="{CDF061B2-A45C-4671-AA07-9070D1424C34}" presName="rect2" presStyleLbl="fgImgPlace1" presStyleIdx="1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23CC40C-211C-427F-AB57-16A2DBA79DBD}" type="pres">
      <dgm:prSet presAssocID="{F5F69B9C-B964-4C41-8124-9BAD851C9FC9}" presName="sibTrans" presStyleCnt="0"/>
      <dgm:spPr/>
    </dgm:pt>
    <dgm:pt modelId="{E0E0B880-980C-4A82-A6C6-B7FFDC596702}" type="pres">
      <dgm:prSet presAssocID="{7B671EAD-F05F-4A7A-88E4-D242C9DBB787}" presName="composite" presStyleCnt="0"/>
      <dgm:spPr/>
    </dgm:pt>
    <dgm:pt modelId="{8AD84A38-9078-4A4F-9A98-7B0B71500A3E}" type="pres">
      <dgm:prSet presAssocID="{7B671EAD-F05F-4A7A-88E4-D242C9DBB787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2A151-2740-4E2D-B867-A65147F5C04C}" type="pres">
      <dgm:prSet presAssocID="{7B671EAD-F05F-4A7A-88E4-D242C9DBB787}" presName="rect2" presStyleLbl="fgImgPlace1" presStyleIdx="2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68899E9-9CF2-4D97-B13A-474DABD50034}" type="pres">
      <dgm:prSet presAssocID="{056D0119-B8F1-4522-B755-0BE33A4F3B0F}" presName="sibTrans" presStyleCnt="0"/>
      <dgm:spPr/>
    </dgm:pt>
    <dgm:pt modelId="{D8709605-7DC7-4DCB-BA06-0281D4097FC2}" type="pres">
      <dgm:prSet presAssocID="{C49F320D-DAC7-408A-9B82-8FC380A8389E}" presName="composite" presStyleCnt="0"/>
      <dgm:spPr/>
    </dgm:pt>
    <dgm:pt modelId="{27A79D98-5AAA-4A7B-913E-02CAFB15912F}" type="pres">
      <dgm:prSet presAssocID="{C49F320D-DAC7-408A-9B82-8FC380A8389E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53839-4CEA-4F3C-8F85-BE891394AD08}" type="pres">
      <dgm:prSet presAssocID="{C49F320D-DAC7-408A-9B82-8FC380A8389E}" presName="rect2" presStyleLbl="fgImgPlace1" presStyleIdx="3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C0932CE-43DF-46F9-9A9C-9BD356E7330D}" srcId="{5AC0BB3B-F7F8-4191-A037-A52E9F02EFD1}" destId="{C49F320D-DAC7-408A-9B82-8FC380A8389E}" srcOrd="3" destOrd="0" parTransId="{B57400AD-2FD7-47F7-9304-A913B10A41E6}" sibTransId="{986FE0C2-8489-427D-B5B5-56444F913C55}"/>
    <dgm:cxn modelId="{8DAD76D0-0A33-4D1B-A17B-DB445B5BAA58}" type="presOf" srcId="{5AC0BB3B-F7F8-4191-A037-A52E9F02EFD1}" destId="{EA249491-B35F-4372-B364-51BA5234F900}" srcOrd="0" destOrd="0" presId="urn:microsoft.com/office/officeart/2008/layout/PictureStrips"/>
    <dgm:cxn modelId="{59811DB6-DEB5-4C87-B67B-09DEF6183565}" type="presOf" srcId="{7B671EAD-F05F-4A7A-88E4-D242C9DBB787}" destId="{8AD84A38-9078-4A4F-9A98-7B0B71500A3E}" srcOrd="0" destOrd="0" presId="urn:microsoft.com/office/officeart/2008/layout/PictureStrips"/>
    <dgm:cxn modelId="{EADED5EA-0296-431F-AE6C-5E218EA161EF}" srcId="{5AC0BB3B-F7F8-4191-A037-A52E9F02EFD1}" destId="{7B671EAD-F05F-4A7A-88E4-D242C9DBB787}" srcOrd="2" destOrd="0" parTransId="{FEF55953-8638-4FA3-9902-70F9E2C80967}" sibTransId="{056D0119-B8F1-4522-B755-0BE33A4F3B0F}"/>
    <dgm:cxn modelId="{76CEF4FB-7721-4D28-B34C-8264A6ACA937}" type="presOf" srcId="{CDF061B2-A45C-4671-AA07-9070D1424C34}" destId="{C65BF1EC-106F-4082-B740-9288C1F4FB9A}" srcOrd="0" destOrd="0" presId="urn:microsoft.com/office/officeart/2008/layout/PictureStrips"/>
    <dgm:cxn modelId="{DCFC675B-471D-450A-8931-5AE00D23B55A}" srcId="{5AC0BB3B-F7F8-4191-A037-A52E9F02EFD1}" destId="{A619767C-750B-465B-A9F5-D2F3E607B12E}" srcOrd="0" destOrd="0" parTransId="{81EFCEFD-7D57-4542-AA2C-B54CC8ED8D19}" sibTransId="{2B5224F7-E8A2-45E7-AC0C-01B4A1B206F2}"/>
    <dgm:cxn modelId="{6ACFB8D2-0EC9-4E64-9FD5-CDB1BBAC96B2}" type="presOf" srcId="{C49F320D-DAC7-408A-9B82-8FC380A8389E}" destId="{27A79D98-5AAA-4A7B-913E-02CAFB15912F}" srcOrd="0" destOrd="0" presId="urn:microsoft.com/office/officeart/2008/layout/PictureStrips"/>
    <dgm:cxn modelId="{2B86680A-B469-4C6B-BAE4-128D93E5C82D}" type="presOf" srcId="{A619767C-750B-465B-A9F5-D2F3E607B12E}" destId="{FE3F731A-96D2-4158-93C1-FC6300606683}" srcOrd="0" destOrd="0" presId="urn:microsoft.com/office/officeart/2008/layout/PictureStrips"/>
    <dgm:cxn modelId="{CA803CBF-F711-4540-8734-DF621377B8D9}" srcId="{5AC0BB3B-F7F8-4191-A037-A52E9F02EFD1}" destId="{CDF061B2-A45C-4671-AA07-9070D1424C34}" srcOrd="1" destOrd="0" parTransId="{F5E5B590-4F79-4F99-9E0C-E85B254D48C6}" sibTransId="{F5F69B9C-B964-4C41-8124-9BAD851C9FC9}"/>
    <dgm:cxn modelId="{3B6A7C26-AAAE-4B43-8679-926E014BB1BE}" type="presParOf" srcId="{EA249491-B35F-4372-B364-51BA5234F900}" destId="{0058800C-DA4D-4E1B-A7AD-27C6B563CCFB}" srcOrd="0" destOrd="0" presId="urn:microsoft.com/office/officeart/2008/layout/PictureStrips"/>
    <dgm:cxn modelId="{6E26C677-96F1-48F6-8890-D23AF945DCFC}" type="presParOf" srcId="{0058800C-DA4D-4E1B-A7AD-27C6B563CCFB}" destId="{FE3F731A-96D2-4158-93C1-FC6300606683}" srcOrd="0" destOrd="0" presId="urn:microsoft.com/office/officeart/2008/layout/PictureStrips"/>
    <dgm:cxn modelId="{C53873DF-A03F-4F81-A22B-409C56D6CC65}" type="presParOf" srcId="{0058800C-DA4D-4E1B-A7AD-27C6B563CCFB}" destId="{485F4EE1-4627-4DB1-9E42-158DBB119D42}" srcOrd="1" destOrd="0" presId="urn:microsoft.com/office/officeart/2008/layout/PictureStrips"/>
    <dgm:cxn modelId="{EC69FB42-D2F3-4C52-AF6A-1FEA6B40EE15}" type="presParOf" srcId="{EA249491-B35F-4372-B364-51BA5234F900}" destId="{8CAF050D-5C21-4401-A2B6-F9DF2977E83A}" srcOrd="1" destOrd="0" presId="urn:microsoft.com/office/officeart/2008/layout/PictureStrips"/>
    <dgm:cxn modelId="{61DEC51F-1E2B-4F40-9F6E-952926D78AFE}" type="presParOf" srcId="{EA249491-B35F-4372-B364-51BA5234F900}" destId="{425FD26D-0CBB-4DE1-9745-F0DD356B0415}" srcOrd="2" destOrd="0" presId="urn:microsoft.com/office/officeart/2008/layout/PictureStrips"/>
    <dgm:cxn modelId="{625B2BEE-AFEC-4450-84F1-EE663FFB84C5}" type="presParOf" srcId="{425FD26D-0CBB-4DE1-9745-F0DD356B0415}" destId="{C65BF1EC-106F-4082-B740-9288C1F4FB9A}" srcOrd="0" destOrd="0" presId="urn:microsoft.com/office/officeart/2008/layout/PictureStrips"/>
    <dgm:cxn modelId="{4D99FC53-D6FC-4DEA-8441-3358DEBB4CDE}" type="presParOf" srcId="{425FD26D-0CBB-4DE1-9745-F0DD356B0415}" destId="{13DD3655-1C2F-4007-A743-7E31C8515207}" srcOrd="1" destOrd="0" presId="urn:microsoft.com/office/officeart/2008/layout/PictureStrips"/>
    <dgm:cxn modelId="{2E2DE0B2-92FB-4B56-B969-AEAFA0AE26CE}" type="presParOf" srcId="{EA249491-B35F-4372-B364-51BA5234F900}" destId="{C23CC40C-211C-427F-AB57-16A2DBA79DBD}" srcOrd="3" destOrd="0" presId="urn:microsoft.com/office/officeart/2008/layout/PictureStrips"/>
    <dgm:cxn modelId="{C5288AD8-2E65-4B9F-9221-160AB291C34E}" type="presParOf" srcId="{EA249491-B35F-4372-B364-51BA5234F900}" destId="{E0E0B880-980C-4A82-A6C6-B7FFDC596702}" srcOrd="4" destOrd="0" presId="urn:microsoft.com/office/officeart/2008/layout/PictureStrips"/>
    <dgm:cxn modelId="{5498E284-182F-4CAD-BBE2-4222AF8843F7}" type="presParOf" srcId="{E0E0B880-980C-4A82-A6C6-B7FFDC596702}" destId="{8AD84A38-9078-4A4F-9A98-7B0B71500A3E}" srcOrd="0" destOrd="0" presId="urn:microsoft.com/office/officeart/2008/layout/PictureStrips"/>
    <dgm:cxn modelId="{6CF468C8-E714-4BC0-BAB8-E351DD0FAE19}" type="presParOf" srcId="{E0E0B880-980C-4A82-A6C6-B7FFDC596702}" destId="{6E32A151-2740-4E2D-B867-A65147F5C04C}" srcOrd="1" destOrd="0" presId="urn:microsoft.com/office/officeart/2008/layout/PictureStrips"/>
    <dgm:cxn modelId="{AF95A36F-0BFC-45C7-8C02-9992641877BC}" type="presParOf" srcId="{EA249491-B35F-4372-B364-51BA5234F900}" destId="{768899E9-9CF2-4D97-B13A-474DABD50034}" srcOrd="5" destOrd="0" presId="urn:microsoft.com/office/officeart/2008/layout/PictureStrips"/>
    <dgm:cxn modelId="{E1A461D7-A4F4-4EA6-8EAB-14E6BB69ACF6}" type="presParOf" srcId="{EA249491-B35F-4372-B364-51BA5234F900}" destId="{D8709605-7DC7-4DCB-BA06-0281D4097FC2}" srcOrd="6" destOrd="0" presId="urn:microsoft.com/office/officeart/2008/layout/PictureStrips"/>
    <dgm:cxn modelId="{AE06BF6F-F314-43D5-A263-CFE98FFBE526}" type="presParOf" srcId="{D8709605-7DC7-4DCB-BA06-0281D4097FC2}" destId="{27A79D98-5AAA-4A7B-913E-02CAFB15912F}" srcOrd="0" destOrd="0" presId="urn:microsoft.com/office/officeart/2008/layout/PictureStrips"/>
    <dgm:cxn modelId="{98890C77-F824-4D86-8C8D-E8C4CA415839}" type="presParOf" srcId="{D8709605-7DC7-4DCB-BA06-0281D4097FC2}" destId="{36D53839-4CEA-4F3C-8F85-BE891394AD0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F731A-96D2-4158-93C1-FC6300606683}">
      <dsp:nvSpPr>
        <dsp:cNvPr id="0" name=""/>
        <dsp:cNvSpPr/>
      </dsp:nvSpPr>
      <dsp:spPr>
        <a:xfrm>
          <a:off x="425989" y="261526"/>
          <a:ext cx="2602153" cy="8131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0789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Сопровождение образовательной деятельности </a:t>
          </a:r>
          <a:r>
            <a:rPr lang="ru-RU" sz="1100" kern="1200" dirty="0" err="1"/>
            <a:t>сурдопереводом</a:t>
          </a:r>
          <a:r>
            <a:rPr lang="ru-RU" sz="1100" kern="1200" dirty="0"/>
            <a:t>;</a:t>
          </a:r>
        </a:p>
      </dsp:txBody>
      <dsp:txXfrm>
        <a:off x="425989" y="261526"/>
        <a:ext cx="2602153" cy="813173"/>
      </dsp:txXfrm>
    </dsp:sp>
    <dsp:sp modelId="{485F4EE1-4627-4DB1-9E42-158DBB119D42}">
      <dsp:nvSpPr>
        <dsp:cNvPr id="0" name=""/>
        <dsp:cNvSpPr/>
      </dsp:nvSpPr>
      <dsp:spPr>
        <a:xfrm>
          <a:off x="317565" y="144067"/>
          <a:ext cx="569221" cy="85383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BF1EC-106F-4082-B740-9288C1F4FB9A}">
      <dsp:nvSpPr>
        <dsp:cNvPr id="0" name=""/>
        <dsp:cNvSpPr/>
      </dsp:nvSpPr>
      <dsp:spPr>
        <a:xfrm>
          <a:off x="3233259" y="261745"/>
          <a:ext cx="2600510" cy="8126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0441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Сопровождение культурно-массовых, физкультурно-спортивных мероприятии Тюменской области </a:t>
          </a:r>
          <a:r>
            <a:rPr lang="ru-RU" sz="1100" kern="1200" dirty="0" err="1"/>
            <a:t>сурдопереводом</a:t>
          </a:r>
          <a:r>
            <a:rPr lang="ru-RU" sz="1100" kern="1200" dirty="0"/>
            <a:t>;</a:t>
          </a:r>
        </a:p>
      </dsp:txBody>
      <dsp:txXfrm>
        <a:off x="3233259" y="261745"/>
        <a:ext cx="2600510" cy="812659"/>
      </dsp:txXfrm>
    </dsp:sp>
    <dsp:sp modelId="{13DD3655-1C2F-4007-A743-7E31C8515207}">
      <dsp:nvSpPr>
        <dsp:cNvPr id="0" name=""/>
        <dsp:cNvSpPr/>
      </dsp:nvSpPr>
      <dsp:spPr>
        <a:xfrm>
          <a:off x="3124905" y="144361"/>
          <a:ext cx="568861" cy="85329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D84A38-9078-4A4F-9A98-7B0B71500A3E}">
      <dsp:nvSpPr>
        <dsp:cNvPr id="0" name=""/>
        <dsp:cNvSpPr/>
      </dsp:nvSpPr>
      <dsp:spPr>
        <a:xfrm>
          <a:off x="6038476" y="263062"/>
          <a:ext cx="2590658" cy="8095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356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Создание адаптированного </a:t>
          </a:r>
          <a:r>
            <a:rPr lang="ru-RU" sz="1100" kern="1200" dirty="0" err="1"/>
            <a:t>видеоконтента</a:t>
          </a:r>
          <a:r>
            <a:rPr lang="ru-RU" sz="1100" kern="1200" dirty="0"/>
            <a:t> (обучающих видеороликов);</a:t>
          </a:r>
        </a:p>
      </dsp:txBody>
      <dsp:txXfrm>
        <a:off x="6038476" y="263062"/>
        <a:ext cx="2590658" cy="809580"/>
      </dsp:txXfrm>
    </dsp:sp>
    <dsp:sp modelId="{6E32A151-2740-4E2D-B867-A65147F5C04C}">
      <dsp:nvSpPr>
        <dsp:cNvPr id="0" name=""/>
        <dsp:cNvSpPr/>
      </dsp:nvSpPr>
      <dsp:spPr>
        <a:xfrm>
          <a:off x="5930532" y="146123"/>
          <a:ext cx="566706" cy="85005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79D98-5AAA-4A7B-913E-02CAFB15912F}">
      <dsp:nvSpPr>
        <dsp:cNvPr id="0" name=""/>
        <dsp:cNvSpPr/>
      </dsp:nvSpPr>
      <dsp:spPr>
        <a:xfrm>
          <a:off x="8833841" y="263062"/>
          <a:ext cx="2590658" cy="8095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356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/>
            <a:t>Практикование</a:t>
          </a:r>
          <a:r>
            <a:rPr lang="ru-RU" sz="1100" kern="1200" dirty="0"/>
            <a:t> общения на РЖЯ</a:t>
          </a:r>
        </a:p>
      </dsp:txBody>
      <dsp:txXfrm>
        <a:off x="8833841" y="263062"/>
        <a:ext cx="2590658" cy="809580"/>
      </dsp:txXfrm>
    </dsp:sp>
    <dsp:sp modelId="{36D53839-4CEA-4F3C-8F85-BE891394AD08}">
      <dsp:nvSpPr>
        <dsp:cNvPr id="0" name=""/>
        <dsp:cNvSpPr/>
      </dsp:nvSpPr>
      <dsp:spPr>
        <a:xfrm>
          <a:off x="8725897" y="146123"/>
          <a:ext cx="566706" cy="85005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7719D-37E9-4D6B-A28E-0C8D73484247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1A157-B803-445A-9277-D9E281CE2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66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1A157-B803-445A-9277-D9E281CE298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53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1A157-B803-445A-9277-D9E281CE298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396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1A157-B803-445A-9277-D9E281CE298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727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465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1A157-B803-445A-9277-D9E281CE298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0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A9379F2-7F9A-422E-9442-F9F191211FBB}" type="datetimeFigureOut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174F61A-225F-4114-A399-6B8A9C23F6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0548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60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E87CA055-3400-4850-BBFF-30F791428039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21.03.2024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BE1C11E-C640-4B81-B60E-66563690A0D1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1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diagramDrawing" Target="../diagrams/drawing1.xml"/><Relationship Id="rId5" Type="http://schemas.openxmlformats.org/officeDocument/2006/relationships/image" Target="../media/image23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2.png"/><Relationship Id="rId9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89084" y="1925515"/>
            <a:ext cx="11236570" cy="2857500"/>
          </a:xfrm>
          <a:prstGeom prst="rect">
            <a:avLst/>
          </a:prstGeom>
          <a:solidFill>
            <a:srgbClr val="096DAC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Воспитательный потенциал проектного подхода в условиях универсальной образовательной среды для лиц </a:t>
            </a:r>
          </a:p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с инвалидностью и ОВЗ</a:t>
            </a:r>
          </a:p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(опыт Тюменской области)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34516" y="5742477"/>
            <a:ext cx="5291138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r">
              <a:spcAft>
                <a:spcPts val="0"/>
              </a:spcAft>
              <a:tabLst>
                <a:tab pos="3762375" algn="l"/>
              </a:tabLst>
              <a:defRPr/>
            </a:pP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Васильева Ирина Александровна, </a:t>
            </a:r>
          </a:p>
          <a:p>
            <a:pPr indent="450215" algn="r">
              <a:spcAft>
                <a:spcPts val="0"/>
              </a:spcAft>
              <a:tabLst>
                <a:tab pos="3762375" algn="l"/>
              </a:tabLst>
              <a:defRPr/>
            </a:pP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Руководитель РУМЦ СПО ГАПОУ ТО «Тюменский колледж производственных и социальных технологий» 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40" y="0"/>
            <a:ext cx="12191760" cy="6857640"/>
            <a:chOff x="4950582" y="1530178"/>
            <a:chExt cx="12191760" cy="6857640"/>
          </a:xfrm>
        </p:grpSpPr>
        <p:pic>
          <p:nvPicPr>
            <p:cNvPr id="54" name="Рисунок 2"/>
            <p:cNvPicPr/>
            <p:nvPr/>
          </p:nvPicPr>
          <p:blipFill>
            <a:blip r:embed="rId3"/>
            <a:stretch/>
          </p:blipFill>
          <p:spPr>
            <a:xfrm>
              <a:off x="4950582" y="1530178"/>
              <a:ext cx="12191760" cy="6857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Прямоугольник 1"/>
            <p:cNvSpPr/>
            <p:nvPr/>
          </p:nvSpPr>
          <p:spPr>
            <a:xfrm>
              <a:off x="5590421" y="6730248"/>
              <a:ext cx="4075612" cy="1280160"/>
            </a:xfrm>
            <a:prstGeom prst="rect">
              <a:avLst/>
            </a:prstGeom>
            <a:solidFill>
              <a:srgbClr val="096DAC"/>
            </a:solidFill>
            <a:ln>
              <a:solidFill>
                <a:srgbClr val="096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Скругленный прямоугольник 3"/>
          <p:cNvSpPr/>
          <p:nvPr/>
        </p:nvSpPr>
        <p:spPr>
          <a:xfrm>
            <a:off x="509451" y="5090882"/>
            <a:ext cx="1567542" cy="1241778"/>
          </a:xfrm>
          <a:prstGeom prst="roundRect">
            <a:avLst/>
          </a:prstGeom>
          <a:solidFill>
            <a:schemeClr val="bg1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121</a:t>
            </a:r>
          </a:p>
          <a:p>
            <a:pPr algn="ctr"/>
            <a:endParaRPr lang="ru-RU" sz="600" dirty="0">
              <a:solidFill>
                <a:srgbClr val="096DAC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dirty="0">
                <a:solidFill>
                  <a:srgbClr val="096DAC"/>
                </a:solidFill>
                <a:latin typeface="Arial Black" panose="020B0A04020102020204" pitchFamily="34" charset="0"/>
              </a:rPr>
              <a:t>участник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44542" y="5090882"/>
            <a:ext cx="1626568" cy="1241778"/>
          </a:xfrm>
          <a:prstGeom prst="roundRect">
            <a:avLst/>
          </a:prstGeom>
          <a:solidFill>
            <a:schemeClr val="bg1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21</a:t>
            </a:r>
          </a:p>
          <a:p>
            <a:pPr algn="ctr"/>
            <a:r>
              <a:rPr lang="ru-RU" sz="10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1600" dirty="0">
                <a:solidFill>
                  <a:srgbClr val="096DAC"/>
                </a:solidFill>
                <a:latin typeface="Arial Black" panose="020B0A04020102020204" pitchFamily="34" charset="0"/>
              </a:rPr>
              <a:t>субъект РФ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4341" y="2966558"/>
            <a:ext cx="3971350" cy="1160375"/>
          </a:xfrm>
          <a:prstGeom prst="rect">
            <a:avLst/>
          </a:prstGeom>
          <a:solidFill>
            <a:srgbClr val="096DAC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FFFFFF"/>
                </a:solidFill>
                <a:latin typeface="Bahnschrift SemiBold" panose="020B0502040204020203" pitchFamily="34" charset="0"/>
                <a:cs typeface="Calibri" panose="020F0502020204030204" pitchFamily="34" charset="0"/>
              </a:rPr>
              <a:t>Привлечение общественного внимания к культуре сообщества людей, для которых жестовый язык является фактором самоидентификации и способом общения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9449" y="875211"/>
            <a:ext cx="5734597" cy="1868041"/>
          </a:xfrm>
          <a:prstGeom prst="rect">
            <a:avLst/>
          </a:prstGeom>
          <a:solidFill>
            <a:srgbClr val="096DAC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rgbClr val="FFFFFF"/>
                </a:solidFill>
                <a:latin typeface="Bahnschrift SemiBold" panose="020B0502040204020203" pitchFamily="34" charset="0"/>
                <a:cs typeface="Calibri" panose="020F0502020204030204" pitchFamily="34" charset="0"/>
              </a:rPr>
              <a:t>ФЕСТИВАЛЬ ЖЕСТОВОЙ ПЕСНИ С МЕЖДУНАРОДНЫМ УЧАСТИЕМ «ПОЮЩИЕ СЕРДЦА»</a:t>
            </a:r>
            <a:endParaRPr lang="ru-RU" sz="2800" dirty="0">
              <a:solidFill>
                <a:srgbClr val="FFFFFF"/>
              </a:solidFill>
              <a:latin typeface="Bahnschrift SemiBold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02" y="4018085"/>
            <a:ext cx="3343583" cy="2213633"/>
          </a:xfrm>
          <a:prstGeom prst="roundRect">
            <a:avLst>
              <a:gd name="adj" fmla="val 1959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40" y="360"/>
            <a:ext cx="12191760" cy="6857640"/>
            <a:chOff x="240" y="360"/>
            <a:chExt cx="12191760" cy="685764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240" y="360"/>
              <a:ext cx="12191760" cy="6857640"/>
              <a:chOff x="240" y="0"/>
              <a:chExt cx="12191760" cy="6857640"/>
            </a:xfrm>
          </p:grpSpPr>
          <p:pic>
            <p:nvPicPr>
              <p:cNvPr id="54" name="Рисунок 2"/>
              <p:cNvPicPr/>
              <p:nvPr/>
            </p:nvPicPr>
            <p:blipFill>
              <a:blip r:embed="rId3"/>
              <a:stretch/>
            </p:blipFill>
            <p:spPr>
              <a:xfrm>
                <a:off x="240" y="0"/>
                <a:ext cx="12191760" cy="6857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" name="Прямоугольник 1"/>
              <p:cNvSpPr/>
              <p:nvPr/>
            </p:nvSpPr>
            <p:spPr>
              <a:xfrm>
                <a:off x="496389" y="1058091"/>
                <a:ext cx="4741817" cy="1776549"/>
              </a:xfrm>
              <a:prstGeom prst="rect">
                <a:avLst/>
              </a:prstGeom>
              <a:solidFill>
                <a:srgbClr val="096DAC"/>
              </a:solidFill>
              <a:ln>
                <a:solidFill>
                  <a:srgbClr val="096D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96389" y="1397727"/>
              <a:ext cx="5708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 smtClean="0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ДИАЛОГ НА РАВНЫХ</a:t>
              </a:r>
              <a:endParaRPr lang="ru-RU" sz="4000" dirty="0">
                <a:solidFill>
                  <a:srgbClr val="FFFFFF"/>
                </a:solidFill>
                <a:latin typeface="Bahnschrift SemiBol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18456" y="2847883"/>
              <a:ext cx="4297681" cy="1162594"/>
            </a:xfrm>
            <a:prstGeom prst="rect">
              <a:avLst/>
            </a:prstGeom>
            <a:solidFill>
              <a:srgbClr val="096DAC"/>
            </a:solidFill>
            <a:ln>
              <a:solidFill>
                <a:srgbClr val="096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9898" y="2861341"/>
              <a:ext cx="49244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Брифинг-встречи «Форсайт профессионального успеха» с известными людьми (спорт, наука, творчество) с инвалидностью и ОВЗ, которые делятся накопленным опытом, историями своих достижений, мотивируют на </a:t>
              </a:r>
              <a:r>
                <a:rPr lang="ru-RU" sz="1600" dirty="0" smtClean="0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развитие</a:t>
              </a:r>
              <a:endParaRPr lang="ru-RU" sz="1600" dirty="0">
                <a:solidFill>
                  <a:srgbClr val="FFFFFF"/>
                </a:solidFill>
                <a:latin typeface="Bahnschrift SemiBol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96389" y="5107577"/>
              <a:ext cx="4323805" cy="1319349"/>
            </a:xfrm>
            <a:prstGeom prst="rect">
              <a:avLst/>
            </a:prstGeom>
            <a:solidFill>
              <a:srgbClr val="096DAC"/>
            </a:solidFill>
            <a:ln>
              <a:solidFill>
                <a:srgbClr val="096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496389" y="5146362"/>
            <a:ext cx="1567542" cy="1241778"/>
          </a:xfrm>
          <a:prstGeom prst="roundRect">
            <a:avLst/>
          </a:prstGeom>
          <a:solidFill>
            <a:schemeClr val="bg1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193</a:t>
            </a:r>
          </a:p>
          <a:p>
            <a:pPr algn="ctr"/>
            <a:endParaRPr lang="ru-RU" sz="600" dirty="0">
              <a:solidFill>
                <a:srgbClr val="096DAC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2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обучающихся</a:t>
            </a:r>
            <a:endParaRPr lang="ru-RU" sz="1200" dirty="0">
              <a:solidFill>
                <a:srgbClr val="096DAC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31422" y="5146362"/>
            <a:ext cx="1567542" cy="1241778"/>
          </a:xfrm>
          <a:prstGeom prst="roundRect">
            <a:avLst/>
          </a:prstGeom>
          <a:solidFill>
            <a:schemeClr val="bg1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5</a:t>
            </a:r>
          </a:p>
          <a:p>
            <a:pPr algn="ctr"/>
            <a:endParaRPr lang="ru-RU" sz="600" dirty="0">
              <a:solidFill>
                <a:srgbClr val="096DAC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200" dirty="0">
                <a:solidFill>
                  <a:srgbClr val="096DAC"/>
                </a:solidFill>
                <a:latin typeface="Arial Black" panose="020B0A04020102020204" pitchFamily="34" charset="0"/>
              </a:rPr>
              <a:t>ПОО ТО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01053" y="5160862"/>
            <a:ext cx="1567542" cy="1241778"/>
          </a:xfrm>
          <a:prstGeom prst="roundRect">
            <a:avLst/>
          </a:prstGeom>
          <a:solidFill>
            <a:schemeClr val="bg1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10</a:t>
            </a:r>
          </a:p>
          <a:p>
            <a:pPr algn="ctr"/>
            <a:endParaRPr lang="ru-RU" sz="600" dirty="0">
              <a:solidFill>
                <a:srgbClr val="096DAC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200" dirty="0">
                <a:solidFill>
                  <a:srgbClr val="096DAC"/>
                </a:solidFill>
                <a:latin typeface="Arial Black" panose="020B0A04020102020204" pitchFamily="34" charset="0"/>
              </a:rPr>
              <a:t>спикеров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70683" y="5160862"/>
            <a:ext cx="1635033" cy="1241778"/>
          </a:xfrm>
          <a:prstGeom prst="roundRect">
            <a:avLst/>
          </a:prstGeom>
          <a:solidFill>
            <a:schemeClr val="bg1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8</a:t>
            </a:r>
          </a:p>
          <a:p>
            <a:pPr algn="ctr"/>
            <a:endParaRPr lang="ru-RU" sz="600" dirty="0">
              <a:solidFill>
                <a:srgbClr val="096DAC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200" dirty="0">
                <a:solidFill>
                  <a:srgbClr val="096DAC"/>
                </a:solidFill>
                <a:latin typeface="Arial Black" panose="020B0A04020102020204" pitchFamily="34" charset="0"/>
              </a:rPr>
              <a:t>волонтеров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676707" y="1095153"/>
            <a:ext cx="4051005" cy="5307487"/>
          </a:xfrm>
          <a:prstGeom prst="rect">
            <a:avLst/>
          </a:prstGeom>
          <a:solidFill>
            <a:srgbClr val="096DAC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r="16512"/>
          <a:stretch/>
        </p:blipFill>
        <p:spPr>
          <a:xfrm>
            <a:off x="8042465" y="995839"/>
            <a:ext cx="3648214" cy="2659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747" y="3861213"/>
            <a:ext cx="3718932" cy="2526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4279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40" y="360"/>
            <a:ext cx="12191760" cy="6857640"/>
            <a:chOff x="240" y="360"/>
            <a:chExt cx="12191760" cy="685764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240" y="360"/>
              <a:ext cx="12191760" cy="6857640"/>
              <a:chOff x="240" y="0"/>
              <a:chExt cx="12191760" cy="6857640"/>
            </a:xfrm>
          </p:grpSpPr>
          <p:pic>
            <p:nvPicPr>
              <p:cNvPr id="54" name="Рисунок 2"/>
              <p:cNvPicPr/>
              <p:nvPr/>
            </p:nvPicPr>
            <p:blipFill>
              <a:blip r:embed="rId3"/>
              <a:stretch/>
            </p:blipFill>
            <p:spPr>
              <a:xfrm>
                <a:off x="240" y="0"/>
                <a:ext cx="12191760" cy="6857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" name="Прямоугольник 1"/>
              <p:cNvSpPr/>
              <p:nvPr/>
            </p:nvSpPr>
            <p:spPr>
              <a:xfrm>
                <a:off x="496389" y="1058091"/>
                <a:ext cx="4741817" cy="1776549"/>
              </a:xfrm>
              <a:prstGeom prst="rect">
                <a:avLst/>
              </a:prstGeom>
              <a:solidFill>
                <a:srgbClr val="096DAC"/>
              </a:solidFill>
              <a:ln>
                <a:solidFill>
                  <a:srgbClr val="096D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96389" y="1119459"/>
              <a:ext cx="60119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МИТАП </a:t>
              </a:r>
            </a:p>
            <a:p>
              <a:r>
                <a:rPr lang="ru-RU" sz="3200" dirty="0" smtClean="0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«ТРАНСФОРМАЦИЯ ИЛИ ПЕРСПЕКТИВА?»</a:t>
              </a:r>
              <a:endParaRPr lang="ru-RU" sz="3200" dirty="0">
                <a:solidFill>
                  <a:srgbClr val="FFFFFF"/>
                </a:solidFill>
                <a:latin typeface="Bahnschrift SemiBol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18456" y="2847883"/>
              <a:ext cx="4297681" cy="1162594"/>
            </a:xfrm>
            <a:prstGeom prst="rect">
              <a:avLst/>
            </a:prstGeom>
            <a:solidFill>
              <a:srgbClr val="096DAC"/>
            </a:solidFill>
            <a:ln>
              <a:solidFill>
                <a:srgbClr val="096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9898" y="2861341"/>
              <a:ext cx="49244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Неформальная </a:t>
              </a:r>
              <a:r>
                <a:rPr lang="ru-RU" sz="1600" dirty="0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встреча для обсуждения вопросов, интересующих молодых людей: </a:t>
              </a:r>
            </a:p>
            <a:p>
              <a:r>
                <a:rPr lang="ru-RU" sz="1600" dirty="0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- построение карьерных стратегий;</a:t>
              </a:r>
            </a:p>
            <a:p>
              <a:r>
                <a:rPr lang="ru-RU" sz="1600" dirty="0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- значимость физического и ментального здоровья;</a:t>
              </a:r>
            </a:p>
            <a:p>
              <a:r>
                <a:rPr lang="ru-RU" sz="1600" dirty="0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-  искусственный интеллект и </a:t>
              </a:r>
              <a:r>
                <a:rPr lang="ru-RU" sz="1600" dirty="0" err="1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нейросеть</a:t>
              </a:r>
              <a:r>
                <a:rPr lang="ru-RU" sz="1600" dirty="0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;</a:t>
              </a:r>
            </a:p>
            <a:p>
              <a:r>
                <a:rPr lang="ru-RU" sz="1600" dirty="0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- востребованности </a:t>
              </a:r>
              <a:r>
                <a:rPr lang="ru-RU" sz="1600" dirty="0" err="1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soft</a:t>
              </a:r>
              <a:r>
                <a:rPr lang="ru-RU" sz="1600" dirty="0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 </a:t>
              </a:r>
              <a:r>
                <a:rPr lang="ru-RU" sz="1600" dirty="0" err="1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skill</a:t>
              </a:r>
              <a:endParaRPr lang="ru-RU" sz="1600" dirty="0">
                <a:solidFill>
                  <a:srgbClr val="FFFFFF"/>
                </a:solidFill>
                <a:latin typeface="Bahnschrift SemiBol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96389" y="5107577"/>
              <a:ext cx="4323805" cy="1319349"/>
            </a:xfrm>
            <a:prstGeom prst="rect">
              <a:avLst/>
            </a:prstGeom>
            <a:solidFill>
              <a:srgbClr val="096DAC"/>
            </a:solidFill>
            <a:ln>
              <a:solidFill>
                <a:srgbClr val="096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496389" y="5146362"/>
            <a:ext cx="1532944" cy="1136692"/>
          </a:xfrm>
          <a:prstGeom prst="roundRect">
            <a:avLst/>
          </a:prstGeom>
          <a:solidFill>
            <a:schemeClr val="bg1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31</a:t>
            </a:r>
          </a:p>
          <a:p>
            <a:pPr algn="ctr"/>
            <a:endParaRPr lang="ru-RU" sz="600" dirty="0">
              <a:solidFill>
                <a:srgbClr val="096DAC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2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обучающийся</a:t>
            </a:r>
            <a:endParaRPr lang="ru-RU" sz="1200" dirty="0">
              <a:solidFill>
                <a:srgbClr val="096DAC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31421" y="5146362"/>
            <a:ext cx="1567543" cy="1136692"/>
          </a:xfrm>
          <a:prstGeom prst="roundRect">
            <a:avLst/>
          </a:prstGeom>
          <a:solidFill>
            <a:schemeClr val="bg1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6</a:t>
            </a:r>
          </a:p>
          <a:p>
            <a:pPr algn="ctr"/>
            <a:endParaRPr lang="ru-RU" sz="600" dirty="0">
              <a:solidFill>
                <a:srgbClr val="096DAC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200" dirty="0">
                <a:solidFill>
                  <a:srgbClr val="096DAC"/>
                </a:solidFill>
                <a:latin typeface="Arial Black" panose="020B0A04020102020204" pitchFamily="34" charset="0"/>
              </a:rPr>
              <a:t>ПОО ТО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01053" y="5160862"/>
            <a:ext cx="1515290" cy="1122192"/>
          </a:xfrm>
          <a:prstGeom prst="roundRect">
            <a:avLst/>
          </a:prstGeom>
          <a:solidFill>
            <a:schemeClr val="bg1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5</a:t>
            </a:r>
          </a:p>
          <a:p>
            <a:pPr algn="ctr"/>
            <a:endParaRPr lang="ru-RU" sz="600" dirty="0">
              <a:solidFill>
                <a:srgbClr val="096DAC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200" dirty="0">
                <a:solidFill>
                  <a:srgbClr val="096DAC"/>
                </a:solidFill>
                <a:latin typeface="Arial Black" panose="020B0A04020102020204" pitchFamily="34" charset="0"/>
              </a:rPr>
              <a:t>спикеров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70683" y="5160862"/>
            <a:ext cx="1600449" cy="1122192"/>
          </a:xfrm>
          <a:prstGeom prst="roundRect">
            <a:avLst/>
          </a:prstGeom>
          <a:solidFill>
            <a:schemeClr val="bg1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4</a:t>
            </a:r>
          </a:p>
          <a:p>
            <a:pPr algn="ctr"/>
            <a:endParaRPr lang="ru-RU" sz="600" dirty="0">
              <a:solidFill>
                <a:srgbClr val="096DAC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2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волонтера</a:t>
            </a:r>
            <a:endParaRPr lang="ru-RU" sz="1200" dirty="0">
              <a:solidFill>
                <a:srgbClr val="096DAC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77" y="1058451"/>
            <a:ext cx="4309100" cy="2633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1"/>
          <a:stretch/>
        </p:blipFill>
        <p:spPr>
          <a:xfrm>
            <a:off x="7514155" y="3884333"/>
            <a:ext cx="4234822" cy="2542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10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" y="0"/>
            <a:ext cx="12187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8835" y="5274129"/>
            <a:ext cx="10513558" cy="1506311"/>
          </a:xfrm>
        </p:spPr>
        <p:txBody>
          <a:bodyPr lIns="60957" tIns="30478" rIns="60957" bIns="30478" rtlCol="0" anchor="ctr">
            <a:normAutofit/>
          </a:bodyPr>
          <a:lstStyle/>
          <a:p>
            <a:pPr marL="8466" algn="just">
              <a:defRPr/>
            </a:pPr>
            <a:r>
              <a:rPr lang="ru-RU" sz="3086" spc="17" dirty="0">
                <a:solidFill>
                  <a:srgbClr val="024C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Агентство </a:t>
            </a:r>
            <a:r>
              <a:rPr lang="ru-RU" sz="3086" spc="17" dirty="0" err="1">
                <a:solidFill>
                  <a:srgbClr val="024C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сурдоперевода</a:t>
            </a:r>
            <a:r>
              <a:rPr lang="ru-RU" sz="3086" spc="17" dirty="0">
                <a:solidFill>
                  <a:srgbClr val="024C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клуб общения на РЖЯ</a:t>
            </a:r>
            <a:endParaRPr lang="en-US" sz="3086" dirty="0">
              <a:solidFill>
                <a:srgbClr val="024C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3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83162" y="272854"/>
            <a:ext cx="4190319" cy="2792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4" name="Рисунок 7" descr="Изображение выглядит как текст, галерея, в позе, стоит&#10;&#10;Автоматически созданное описание"/>
          <p:cNvPicPr>
            <a:picLocks noChangeAspect="1" noChangeArrowheads="1"/>
          </p:cNvPicPr>
          <p:nvPr/>
        </p:nvPicPr>
        <p:blipFill rotWithShape="1">
          <a:blip r:embed="rId5"/>
          <a:srcRect l="9892" t="20093" r="2793"/>
          <a:stretch/>
        </p:blipFill>
        <p:spPr bwMode="auto">
          <a:xfrm>
            <a:off x="3923072" y="1115707"/>
            <a:ext cx="3560089" cy="2171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5" name="Рисунок 2"/>
          <p:cNvPicPr>
            <a:picLocks noChangeAspect="1"/>
          </p:cNvPicPr>
          <p:nvPr/>
        </p:nvPicPr>
        <p:blipFill rotWithShape="1">
          <a:blip r:embed="rId6"/>
          <a:srcRect l="4359" r="2898"/>
          <a:stretch/>
        </p:blipFill>
        <p:spPr bwMode="auto">
          <a:xfrm>
            <a:off x="578245" y="278136"/>
            <a:ext cx="3344827" cy="234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Схема 2"/>
          <p:cNvGraphicFramePr/>
          <p:nvPr/>
        </p:nvGraphicFramePr>
        <p:xfrm>
          <a:off x="156591" y="4085198"/>
          <a:ext cx="11742066" cy="1218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2473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40" y="360"/>
            <a:ext cx="12191760" cy="6857640"/>
            <a:chOff x="240" y="360"/>
            <a:chExt cx="12191760" cy="685764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240" y="360"/>
              <a:ext cx="12191760" cy="6857640"/>
              <a:chOff x="240" y="0"/>
              <a:chExt cx="12191760" cy="6857640"/>
            </a:xfrm>
          </p:grpSpPr>
          <p:pic>
            <p:nvPicPr>
              <p:cNvPr id="54" name="Рисунок 2"/>
              <p:cNvPicPr/>
              <p:nvPr/>
            </p:nvPicPr>
            <p:blipFill>
              <a:blip r:embed="rId3"/>
              <a:stretch/>
            </p:blipFill>
            <p:spPr>
              <a:xfrm>
                <a:off x="240" y="0"/>
                <a:ext cx="12191760" cy="6857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" name="Прямоугольник 1"/>
              <p:cNvSpPr/>
              <p:nvPr/>
            </p:nvSpPr>
            <p:spPr>
              <a:xfrm>
                <a:off x="496389" y="1058091"/>
                <a:ext cx="4741817" cy="1776549"/>
              </a:xfrm>
              <a:prstGeom prst="rect">
                <a:avLst/>
              </a:prstGeom>
              <a:solidFill>
                <a:srgbClr val="096DAC"/>
              </a:solidFill>
              <a:ln>
                <a:solidFill>
                  <a:srgbClr val="096D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579729" y="1161895"/>
              <a:ext cx="570847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ИНКЛЮЗИВНЫЙ ВОЛОНТЕРСКИЙ ОТРЯД «ЛИГА РАВНЫХ»</a:t>
              </a:r>
              <a:endParaRPr lang="ru-RU" sz="3200" dirty="0">
                <a:solidFill>
                  <a:srgbClr val="FFFFFF"/>
                </a:solidFill>
                <a:latin typeface="Bahnschrift SemiBol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18456" y="2847883"/>
              <a:ext cx="4297681" cy="1162594"/>
            </a:xfrm>
            <a:prstGeom prst="rect">
              <a:avLst/>
            </a:prstGeom>
            <a:solidFill>
              <a:srgbClr val="096DAC"/>
            </a:solidFill>
            <a:ln>
              <a:solidFill>
                <a:srgbClr val="096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9898" y="2861341"/>
              <a:ext cx="49244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Оказание </a:t>
              </a:r>
              <a:r>
                <a:rPr lang="ru-RU" sz="1600" dirty="0">
                  <a:solidFill>
                    <a:srgbClr val="FFFFFF"/>
                  </a:solidFill>
                  <a:latin typeface="Bahnschrift SemiBold" panose="020B0502040204020203" pitchFamily="34" charset="0"/>
                  <a:cs typeface="Calibri" panose="020F0502020204030204" pitchFamily="34" charset="0"/>
                </a:rPr>
                <a:t>помощи людям с инвалидностью и ОВЗ, содействие инклюзии в обществе</a:t>
              </a:r>
            </a:p>
            <a:p>
              <a:endParaRPr lang="ru-RU" sz="1600" dirty="0">
                <a:solidFill>
                  <a:srgbClr val="FFFFFF"/>
                </a:solidFill>
                <a:latin typeface="Bahnschrift SemiBol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96389" y="5107577"/>
              <a:ext cx="4323805" cy="1319349"/>
            </a:xfrm>
            <a:prstGeom prst="rect">
              <a:avLst/>
            </a:prstGeom>
            <a:solidFill>
              <a:srgbClr val="096DAC"/>
            </a:solidFill>
            <a:ln>
              <a:solidFill>
                <a:srgbClr val="096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2723481" y="5185148"/>
            <a:ext cx="1950977" cy="1241778"/>
          </a:xfrm>
          <a:prstGeom prst="roundRect">
            <a:avLst/>
          </a:prstGeom>
          <a:solidFill>
            <a:schemeClr val="bg1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96DAC"/>
                </a:solidFill>
                <a:latin typeface="Arial Black" panose="020B0A04020102020204" pitchFamily="34" charset="0"/>
              </a:rPr>
              <a:t>20</a:t>
            </a:r>
          </a:p>
          <a:p>
            <a:pPr algn="ctr"/>
            <a:endParaRPr lang="ru-RU" sz="600" dirty="0">
              <a:solidFill>
                <a:srgbClr val="096DAC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2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волонтеров</a:t>
            </a:r>
            <a:endParaRPr lang="ru-RU" sz="1200" dirty="0">
              <a:solidFill>
                <a:srgbClr val="096DAC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44557" y="1161896"/>
            <a:ext cx="5018567" cy="5166294"/>
          </a:xfrm>
          <a:prstGeom prst="rect">
            <a:avLst/>
          </a:prstGeom>
          <a:solidFill>
            <a:srgbClr val="096DAC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sun9-69.userapi.com/impg/cIrk2q6HCz99tp1-_uVAcTqYmmtv3Uh5iaJnGw/IcCtlbOw2jE.jpg?size=1280x719&amp;quality=95&amp;sign=b8172ab4f1c9d640522fe6548882886f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13959" r="57061" b="22852"/>
          <a:stretch/>
        </p:blipFill>
        <p:spPr bwMode="auto">
          <a:xfrm>
            <a:off x="7598403" y="896991"/>
            <a:ext cx="2889840" cy="2481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63" y="3509340"/>
            <a:ext cx="4624729" cy="3083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427063" y="5185148"/>
            <a:ext cx="1950977" cy="1241778"/>
          </a:xfrm>
          <a:prstGeom prst="roundRect">
            <a:avLst/>
          </a:prstGeom>
          <a:solidFill>
            <a:schemeClr val="bg1"/>
          </a:solidFill>
          <a:ln>
            <a:solidFill>
              <a:srgbClr val="096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156</a:t>
            </a:r>
            <a:endParaRPr lang="ru-RU" sz="2400" dirty="0">
              <a:solidFill>
                <a:srgbClr val="096DAC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200" dirty="0" smtClean="0">
                <a:solidFill>
                  <a:srgbClr val="096DAC"/>
                </a:solidFill>
                <a:latin typeface="Arial Black" panose="020B0A04020102020204" pitchFamily="34" charset="0"/>
              </a:rPr>
              <a:t>обучающихся</a:t>
            </a:r>
            <a:endParaRPr lang="ru-RU" sz="1200" dirty="0">
              <a:solidFill>
                <a:srgbClr val="096DAC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8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object 2"/>
          <p:cNvSpPr>
            <a:spLocks noGrp="1"/>
          </p:cNvSpPr>
          <p:nvPr>
            <p:ph type="title" idx="4294967295"/>
          </p:nvPr>
        </p:nvSpPr>
        <p:spPr>
          <a:xfrm>
            <a:off x="192201" y="5176158"/>
            <a:ext cx="11599410" cy="1116467"/>
          </a:xfrm>
        </p:spPr>
        <p:txBody>
          <a:bodyPr lIns="60957" tIns="30478" rIns="60957" bIns="30478" anchor="b">
            <a:noAutofit/>
          </a:bodyPr>
          <a:lstStyle/>
          <a:p>
            <a:pPr marL="8164" algn="r"/>
            <a:r>
              <a:rPr lang="ru-RU" altLang="ru-RU" dirty="0" smtClean="0">
                <a:solidFill>
                  <a:srgbClr val="024C90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/>
            </a:r>
            <a:br>
              <a:rPr lang="ru-RU" altLang="ru-RU" dirty="0" smtClean="0">
                <a:solidFill>
                  <a:srgbClr val="024C90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</a:br>
            <a:r>
              <a:rPr lang="ru-RU" altLang="ru-RU" sz="3214" dirty="0">
                <a:latin typeface="Trebuchet MS" panose="020B0603020202020204" pitchFamily="34" charset="0"/>
                <a:cs typeface="Helvetica" panose="020B0604020202020204" pitchFamily="34" charset="0"/>
              </a:rPr>
              <a:t>Проект </a:t>
            </a:r>
            <a:r>
              <a:rPr lang="ru-RU" altLang="ru-RU" sz="3214" dirty="0" smtClean="0">
                <a:latin typeface="Trebuchet MS" panose="020B0603020202020204" pitchFamily="34" charset="0"/>
                <a:cs typeface="Helvetica" panose="020B0604020202020204" pitchFamily="34" charset="0"/>
              </a:rPr>
              <a:t>«</a:t>
            </a:r>
            <a:r>
              <a:rPr lang="en-US" altLang="ru-RU" sz="3214" dirty="0" smtClean="0">
                <a:latin typeface="Trebuchet MS" panose="020B0603020202020204" pitchFamily="34" charset="0"/>
                <a:cs typeface="Helvetica" panose="020B0604020202020204" pitchFamily="34" charset="0"/>
              </a:rPr>
              <a:t>#</a:t>
            </a:r>
            <a:r>
              <a:rPr lang="ru-RU" altLang="ru-RU" sz="3214" dirty="0" err="1" smtClean="0">
                <a:latin typeface="Trebuchet MS" panose="020B0603020202020204" pitchFamily="34" charset="0"/>
                <a:cs typeface="Helvetica" panose="020B0604020202020204" pitchFamily="34" charset="0"/>
              </a:rPr>
              <a:t>Квиз</a:t>
            </a:r>
            <a:r>
              <a:rPr lang="en-US" altLang="ru-RU" sz="3214" dirty="0" smtClean="0">
                <a:latin typeface="Trebuchet MS" panose="020B0603020202020204" pitchFamily="34" charset="0"/>
                <a:cs typeface="Helvetica" panose="020B0604020202020204" pitchFamily="34" charset="0"/>
              </a:rPr>
              <a:t>#</a:t>
            </a:r>
            <a:r>
              <a:rPr lang="ru-RU" altLang="ru-RU" sz="3214" dirty="0" err="1" smtClean="0">
                <a:latin typeface="Trebuchet MS" panose="020B0603020202020204" pitchFamily="34" charset="0"/>
                <a:cs typeface="Helvetica" panose="020B0604020202020204" pitchFamily="34" charset="0"/>
              </a:rPr>
              <a:t>неВОПРОС</a:t>
            </a:r>
            <a:r>
              <a:rPr lang="ru-RU" altLang="ru-RU" sz="3214" dirty="0" smtClean="0">
                <a:latin typeface="Trebuchet MS" panose="020B0603020202020204" pitchFamily="34" charset="0"/>
                <a:cs typeface="Helvetica" panose="020B0604020202020204" pitchFamily="34" charset="0"/>
              </a:rPr>
              <a:t>»</a:t>
            </a:r>
            <a:r>
              <a:rPr lang="ru-RU" altLang="ru-RU" dirty="0" smtClean="0">
                <a:latin typeface="Trebuchet MS" panose="020B0603020202020204" pitchFamily="34" charset="0"/>
                <a:cs typeface="Helvetica" panose="020B0604020202020204" pitchFamily="34" charset="0"/>
              </a:rPr>
              <a:t/>
            </a:r>
            <a:br>
              <a:rPr lang="ru-RU" altLang="ru-RU" dirty="0" smtClean="0">
                <a:latin typeface="Trebuchet MS" panose="020B0603020202020204" pitchFamily="34" charset="0"/>
                <a:cs typeface="Helvetica" panose="020B0604020202020204" pitchFamily="34" charset="0"/>
              </a:rPr>
            </a:br>
            <a:r>
              <a:rPr lang="ru-RU" altLang="ru-RU" dirty="0" smtClean="0">
                <a:solidFill>
                  <a:srgbClr val="024C90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/>
            </a:r>
            <a:br>
              <a:rPr lang="ru-RU" altLang="ru-RU" dirty="0" smtClean="0">
                <a:solidFill>
                  <a:srgbClr val="024C90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</a:br>
            <a:endParaRPr lang="en-US" altLang="ru-RU" dirty="0" smtClean="0">
              <a:solidFill>
                <a:srgbClr val="024C90"/>
              </a:solidFill>
              <a:latin typeface="Trebuchet MS" panose="020B0603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273" name="Прямоугольник 2"/>
          <p:cNvSpPr>
            <a:spLocks noChangeArrowheads="1"/>
          </p:cNvSpPr>
          <p:nvPr/>
        </p:nvSpPr>
        <p:spPr bwMode="auto">
          <a:xfrm>
            <a:off x="4025105" y="5357761"/>
            <a:ext cx="8311470" cy="74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  <a:lvl2pPr marL="742950" indent="-285750"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2pPr>
            <a:lvl3pPr marL="1143000" indent="-228600"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3pPr>
            <a:lvl4pPr marL="1600200" indent="-228600"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4pPr>
            <a:lvl5pPr marL="2057400" indent="-228600"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r>
              <a:rPr lang="ru-RU" altLang="ru-RU" sz="1414" b="0" dirty="0" smtClean="0">
                <a:solidFill>
                  <a:schemeClr val="tx1"/>
                </a:solidFill>
              </a:rPr>
              <a:t>Командная игра по принципу  «Что</a:t>
            </a:r>
            <a:r>
              <a:rPr lang="ru-RU" altLang="ru-RU" sz="1414" b="0" dirty="0">
                <a:solidFill>
                  <a:schemeClr val="tx1"/>
                </a:solidFill>
              </a:rPr>
              <a:t>? Где? Когда</a:t>
            </a:r>
            <a:r>
              <a:rPr lang="ru-RU" altLang="ru-RU" sz="1414" b="0" dirty="0" smtClean="0">
                <a:solidFill>
                  <a:schemeClr val="tx1"/>
                </a:solidFill>
              </a:rPr>
              <a:t>?». </a:t>
            </a:r>
          </a:p>
          <a:p>
            <a:r>
              <a:rPr lang="ru-RU" altLang="ru-RU" sz="1414" b="0" dirty="0" smtClean="0">
                <a:solidFill>
                  <a:schemeClr val="tx1"/>
                </a:solidFill>
              </a:rPr>
              <a:t>В команде студенты с инвалидностью и ОВЗ отвечают на вопросы различных областей</a:t>
            </a:r>
          </a:p>
          <a:p>
            <a:r>
              <a:rPr lang="ru-RU" altLang="ru-RU" sz="1414" b="0" dirty="0" smtClean="0">
                <a:solidFill>
                  <a:schemeClr val="tx1"/>
                </a:solidFill>
              </a:rPr>
              <a:t>(история, география, наука, спорт).</a:t>
            </a:r>
            <a:endParaRPr lang="ru-RU" altLang="ru-RU" sz="1414" b="0" dirty="0">
              <a:solidFill>
                <a:schemeClr val="tx1"/>
              </a:solidFill>
            </a:endParaRPr>
          </a:p>
        </p:txBody>
      </p:sp>
      <p:pic>
        <p:nvPicPr>
          <p:cNvPr id="6148" name="Picture 4" descr="https://sun9-56.userapi.com/impg/GQAiE3pUxhb7gQHDgJGMH44XMjdCojZ8HlyC6g/YV-AH5zhAzU.jpg?size=1600x1200&amp;quality=95&amp;sign=163b283f58300c3b06262cd4175254d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1" y="3422397"/>
            <a:ext cx="3415505" cy="256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51.userapi.com/impg/N2MQ3g0G1gMM0y19gmkAJKH8K_UQYlv8xwNcjw/1_BPbpJLTKs.jpg?size=1600x900&amp;quality=95&amp;sign=8306d1ede6e6f1be6378addbea813f8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29" y="474034"/>
            <a:ext cx="6062088" cy="340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77.userapi.com/impg/-BrBCvvvW9qty9IDEg9vQeu6yNqTPKrLfOksBQ/TMmkqJ9BzcY.jpg?size=2560x1136&amp;quality=95&amp;sign=9fed55ca1cd2995bd5426bfb9ecd876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8" y="965216"/>
            <a:ext cx="4107736" cy="182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2864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2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9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2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2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519749" y="1936921"/>
            <a:ext cx="6180992" cy="4545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862" y="2658879"/>
            <a:ext cx="1247775" cy="35057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60263" y="6116603"/>
            <a:ext cx="545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2023</a:t>
            </a:r>
            <a:endParaRPr lang="ru-RU" sz="11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35522" y="5329451"/>
            <a:ext cx="354842" cy="184245"/>
          </a:xfrm>
          <a:prstGeom prst="rect">
            <a:avLst/>
          </a:prstGeom>
          <a:solidFill>
            <a:srgbClr val="84B6D6"/>
          </a:solidFill>
          <a:ln>
            <a:solidFill>
              <a:srgbClr val="84B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60263" y="2479886"/>
            <a:ext cx="545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1372</a:t>
            </a:r>
            <a:endParaRPr lang="ru-RU" sz="11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35522" y="5290768"/>
            <a:ext cx="545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213</a:t>
            </a:r>
            <a:endParaRPr lang="ru-RU" sz="1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9256"/>
          <a:stretch/>
        </p:blipFill>
        <p:spPr>
          <a:xfrm>
            <a:off x="6019826" y="1855176"/>
            <a:ext cx="5304802" cy="4627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2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2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pic>
          <p:nvPicPr>
            <p:cNvPr id="51" name="Рисунок 2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12191760" cy="6857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Прямоугольник 1"/>
            <p:cNvSpPr/>
            <p:nvPr/>
          </p:nvSpPr>
          <p:spPr>
            <a:xfrm>
              <a:off x="9966960" y="287383"/>
              <a:ext cx="1789611" cy="522514"/>
            </a:xfrm>
            <a:prstGeom prst="rect">
              <a:avLst/>
            </a:prstGeom>
            <a:solidFill>
              <a:srgbClr val="096DAC"/>
            </a:solidFill>
            <a:ln>
              <a:solidFill>
                <a:srgbClr val="096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849395" y="410140"/>
            <a:ext cx="2481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 – 20 марта 2024г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2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2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object 2"/>
          <p:cNvSpPr>
            <a:spLocks noGrp="1"/>
          </p:cNvSpPr>
          <p:nvPr>
            <p:ph type="title" idx="4294967295"/>
          </p:nvPr>
        </p:nvSpPr>
        <p:spPr>
          <a:xfrm>
            <a:off x="192201" y="5176158"/>
            <a:ext cx="11599410" cy="1116467"/>
          </a:xfrm>
        </p:spPr>
        <p:txBody>
          <a:bodyPr lIns="60957" tIns="30478" rIns="60957" bIns="30478" anchor="b">
            <a:noAutofit/>
          </a:bodyPr>
          <a:lstStyle/>
          <a:p>
            <a:pPr marL="8164" algn="r"/>
            <a:r>
              <a:rPr lang="ru-RU" altLang="ru-RU" dirty="0" smtClean="0">
                <a:solidFill>
                  <a:srgbClr val="024C90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/>
            </a:r>
            <a:br>
              <a:rPr lang="ru-RU" altLang="ru-RU" dirty="0" smtClean="0">
                <a:solidFill>
                  <a:srgbClr val="024C90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</a:br>
            <a:r>
              <a:rPr lang="ru-RU" altLang="ru-RU" sz="3214" dirty="0">
                <a:latin typeface="Trebuchet MS" panose="020B0603020202020204" pitchFamily="34" charset="0"/>
                <a:cs typeface="Helvetica" panose="020B0604020202020204" pitchFamily="34" charset="0"/>
              </a:rPr>
              <a:t>Проект «Инклюзивный театр «ТКПСТ»</a:t>
            </a:r>
            <a:r>
              <a:rPr lang="ru-RU" altLang="ru-RU" dirty="0" smtClean="0">
                <a:latin typeface="Trebuchet MS" panose="020B0603020202020204" pitchFamily="34" charset="0"/>
                <a:cs typeface="Helvetica" panose="020B0604020202020204" pitchFamily="34" charset="0"/>
              </a:rPr>
              <a:t/>
            </a:r>
            <a:br>
              <a:rPr lang="ru-RU" altLang="ru-RU" dirty="0" smtClean="0">
                <a:latin typeface="Trebuchet MS" panose="020B0603020202020204" pitchFamily="34" charset="0"/>
                <a:cs typeface="Helvetica" panose="020B0604020202020204" pitchFamily="34" charset="0"/>
              </a:rPr>
            </a:br>
            <a:r>
              <a:rPr lang="ru-RU" altLang="ru-RU" dirty="0" smtClean="0">
                <a:solidFill>
                  <a:srgbClr val="024C90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/>
            </a:r>
            <a:br>
              <a:rPr lang="ru-RU" altLang="ru-RU" dirty="0" smtClean="0">
                <a:solidFill>
                  <a:srgbClr val="024C90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</a:br>
            <a:endParaRPr lang="en-US" altLang="ru-RU" dirty="0" smtClean="0">
              <a:solidFill>
                <a:srgbClr val="024C90"/>
              </a:solidFill>
              <a:latin typeface="Trebuchet MS" panose="020B0603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22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9447" y="809648"/>
            <a:ext cx="3414942" cy="2564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63" y="691295"/>
            <a:ext cx="3734873" cy="2801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263" y="4488237"/>
            <a:ext cx="2316355" cy="1739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156" y="1081454"/>
            <a:ext cx="3371978" cy="1981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273" name="Прямоугольник 2"/>
          <p:cNvSpPr>
            <a:spLocks noChangeArrowheads="1"/>
          </p:cNvSpPr>
          <p:nvPr/>
        </p:nvSpPr>
        <p:spPr bwMode="auto">
          <a:xfrm>
            <a:off x="4025105" y="5357761"/>
            <a:ext cx="8311470" cy="96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  <a:lvl2pPr marL="742950" indent="-285750"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2pPr>
            <a:lvl3pPr marL="1143000" indent="-228600"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3pPr>
            <a:lvl4pPr marL="1600200" indent="-228600"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4pPr>
            <a:lvl5pPr marL="2057400" indent="-228600"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FFFFFF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r>
              <a:rPr lang="ru-RU" altLang="ru-RU" sz="1414" b="0" dirty="0">
                <a:solidFill>
                  <a:schemeClr val="tx1"/>
                </a:solidFill>
              </a:rPr>
              <a:t>Создание инклюзивных театральных спектаклей для социализации и развития творческого потенциала обучающихся профессиональных образовательных организации города Тюмени с ограниченными возможностями здоровья посредством театральных постановок и занятии по актерскому мастерству</a:t>
            </a:r>
          </a:p>
        </p:txBody>
      </p:sp>
    </p:spTree>
    <p:extLst>
      <p:ext uri="{BB962C8B-B14F-4D97-AF65-F5344CB8AC3E}">
        <p14:creationId xmlns:p14="http://schemas.microsoft.com/office/powerpoint/2010/main" val="284808104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891</TotalTime>
  <Words>290</Words>
  <Application>Microsoft Office PowerPoint</Application>
  <PresentationFormat>Широкоэкранный</PresentationFormat>
  <Paragraphs>72</Paragraphs>
  <Slides>16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8" baseType="lpstr">
      <vt:lpstr>Arial</vt:lpstr>
      <vt:lpstr>Arial Black</vt:lpstr>
      <vt:lpstr>Bahnschrift SemiBold</vt:lpstr>
      <vt:lpstr>Calibri</vt:lpstr>
      <vt:lpstr>Calibri Light</vt:lpstr>
      <vt:lpstr>DejaVu Sans</vt:lpstr>
      <vt:lpstr>Helvetica</vt:lpstr>
      <vt:lpstr>Symbol</vt:lpstr>
      <vt:lpstr>Times New Roman</vt:lpstr>
      <vt:lpstr>Trebuchet MS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Проект «Инклюзивный театр «ТКПСТ»  </vt:lpstr>
      <vt:lpstr>Презентация PowerPoint</vt:lpstr>
      <vt:lpstr>Презентация PowerPoint</vt:lpstr>
      <vt:lpstr>Презентация PowerPoint</vt:lpstr>
      <vt:lpstr>Агентство сурдоперевода, клуб общения на РЖЯ</vt:lpstr>
      <vt:lpstr>Презентация PowerPoint</vt:lpstr>
      <vt:lpstr> Проект «#Квиз#неВОПРОС»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Admin</dc:creator>
  <dc:description/>
  <cp:lastModifiedBy>А.Н. Парфенова</cp:lastModifiedBy>
  <cp:revision>56</cp:revision>
  <dcterms:created xsi:type="dcterms:W3CDTF">2023-09-04T10:17:16Z</dcterms:created>
  <dcterms:modified xsi:type="dcterms:W3CDTF">2024-03-21T10:42:29Z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1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20</vt:i4>
  </property>
</Properties>
</file>