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9" r:id="rId7"/>
    <p:sldId id="261" r:id="rId8"/>
    <p:sldId id="262" r:id="rId9"/>
    <p:sldId id="270" r:id="rId10"/>
    <p:sldId id="264" r:id="rId11"/>
    <p:sldId id="263" r:id="rId12"/>
    <p:sldId id="265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C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69" autoAdjust="0"/>
    <p:restoredTop sz="94660"/>
  </p:normalViewPr>
  <p:slideViewPr>
    <p:cSldViewPr snapToGrid="0">
      <p:cViewPr varScale="1">
        <p:scale>
          <a:sx n="89" d="100"/>
          <a:sy n="89" d="100"/>
        </p:scale>
        <p:origin x="-1421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3/25/2024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659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3/25/2024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391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3/25/2024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94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3/25/2024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705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3/25/2024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383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3/25/2024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658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3/25/2024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533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3/25/2024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939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3/25/2024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299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3/25/2024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84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3/25/2024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439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ood" dir="t"/>
            </a:scene3d>
            <a:sp3d extrusionH="57150" prstMaterial="plastic">
              <a:bevelT w="38100" h="38100"/>
              <a:bevelB w="57150" h="38100" prst="artDeco"/>
            </a:sp3d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49E26-0EE4-4418-BBAF-C68AECBD8A8C}" type="datetimeFigureOut">
              <a:rPr lang="en-US" smtClean="0"/>
              <a:t>3/25/2024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B4832-2FF7-4E9F-A102-63CDE3FE8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70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solidFill>
              <a:schemeClr val="bg1"/>
            </a:solidFill>
          </a:ln>
          <a:solidFill>
            <a:schemeClr val="bg1"/>
          </a:solidFill>
          <a:effectLst>
            <a:glow rad="76200">
              <a:schemeClr val="bg1">
                <a:lumMod val="50000"/>
                <a:alpha val="83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3401"/>
            <a:ext cx="7772400" cy="1603890"/>
          </a:xfrm>
        </p:spPr>
        <p:txBody>
          <a:bodyPr>
            <a:noAutofit/>
          </a:bodyPr>
          <a:lstStyle/>
          <a:p>
            <a:r>
              <a:rPr lang="ru-RU" sz="6600" dirty="0"/>
              <a:t>Доклад 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241311"/>
            <a:ext cx="6858000" cy="1655762"/>
          </a:xfrm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Военно-патриотическое воспитание студентов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ГБПОУ ЯНАО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«Ямальский многопрофильный колледж»</a:t>
            </a:r>
          </a:p>
          <a:p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863BDF3-FC3F-9F8A-A0DE-71DD08A1F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730" y="0"/>
            <a:ext cx="1001270" cy="106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79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308" y="95410"/>
            <a:ext cx="7886700" cy="1325563"/>
          </a:xfrm>
        </p:spPr>
        <p:txBody>
          <a:bodyPr/>
          <a:lstStyle/>
          <a:p>
            <a:r>
              <a:rPr kumimoji="0" lang="ru-RU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76200">
                    <a:prstClr val="white">
                      <a:lumMod val="50000"/>
                      <a:alpha val="83000"/>
                    </a:prst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/>
                <a:ea typeface="+mj-ea"/>
                <a:cs typeface="+mj-cs"/>
              </a:rPr>
              <a:t>Волонтеры «</a:t>
            </a:r>
            <a:r>
              <a:rPr kumimoji="0" lang="ru-RU" sz="40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76200">
                    <a:prstClr val="white">
                      <a:lumMod val="50000"/>
                      <a:alpha val="83000"/>
                    </a:prst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/>
                <a:ea typeface="+mj-ea"/>
                <a:cs typeface="+mj-cs"/>
              </a:rPr>
              <a:t>Абилимпикс</a:t>
            </a:r>
            <a:r>
              <a:rPr kumimoji="0" lang="ru-RU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76200">
                    <a:prstClr val="white">
                      <a:lumMod val="50000"/>
                      <a:alpha val="83000"/>
                    </a:prst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/>
                <a:ea typeface="+mj-ea"/>
                <a:cs typeface="+mj-cs"/>
              </a:rPr>
              <a:t>»</a:t>
            </a:r>
            <a:endParaRPr lang="en-US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D4D3A40F-6A12-C0D1-6709-7CB152188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857" y="1832608"/>
            <a:ext cx="3962743" cy="2871465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ческое лицо, человек, одежд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xmlns="" id="{E7C9200B-805A-5417-FF3F-7456E6120E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289" y="1832608"/>
            <a:ext cx="32004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4305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2D651C90-CD8D-5D14-1205-053B2D25B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648" r="15337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32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446" y="669926"/>
            <a:ext cx="8135816" cy="2296012"/>
          </a:xfrm>
        </p:spPr>
        <p:txBody>
          <a:bodyPr/>
          <a:lstStyle/>
          <a:p>
            <a:r>
              <a:rPr lang="ru-RU" dirty="0"/>
              <a:t>Спасибо за внимание!!!</a:t>
            </a:r>
            <a:endParaRPr lang="en-US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9133980F-C6AF-9811-B8F1-D0FE5E3CF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2380" y="2475875"/>
            <a:ext cx="7159239" cy="380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96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FFFF00"/>
                </a:solidFill>
              </a:rPr>
              <a:t>Принципы патриотического воспитания в СВО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62E5F41-FE2F-DE55-1308-87425756F484}"/>
              </a:ext>
            </a:extLst>
          </p:cNvPr>
          <p:cNvSpPr txBox="1"/>
          <p:nvPr/>
        </p:nvSpPr>
        <p:spPr>
          <a:xfrm>
            <a:off x="844938" y="1559168"/>
            <a:ext cx="64476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1) служения Отечеству;</a:t>
            </a:r>
          </a:p>
          <a:p>
            <a:r>
              <a:rPr lang="ru-RU" dirty="0"/>
              <a:t>2) исторической и социальной памяти;</a:t>
            </a:r>
          </a:p>
          <a:p>
            <a:r>
              <a:rPr lang="ru-RU" dirty="0"/>
              <a:t>3) преемственности духовного опыта предыдущих поколений;</a:t>
            </a:r>
          </a:p>
          <a:p>
            <a:r>
              <a:rPr lang="ru-RU" dirty="0"/>
              <a:t>4) социокультурной и национальной идентификации;</a:t>
            </a:r>
          </a:p>
          <a:p>
            <a:r>
              <a:rPr lang="ru-RU" dirty="0"/>
              <a:t>5) гордости и великодушия в осмыслении социокультурной реальности</a:t>
            </a:r>
          </a:p>
          <a:p>
            <a:r>
              <a:rPr lang="ru-RU" dirty="0"/>
              <a:t>исторического прошлого;</a:t>
            </a:r>
          </a:p>
          <a:p>
            <a:r>
              <a:rPr lang="ru-RU" dirty="0"/>
              <a:t>6) сакральности символов и смыслов Отечества;</a:t>
            </a:r>
          </a:p>
          <a:p>
            <a:r>
              <a:rPr lang="ru-RU" dirty="0"/>
              <a:t>7) соборности в воспитании духовных основ патриотизма;</a:t>
            </a:r>
          </a:p>
          <a:p>
            <a:r>
              <a:rPr lang="ru-RU" dirty="0"/>
              <a:t>8) опоры на культурные, исторические, боевые и трудовые традиции;</a:t>
            </a:r>
          </a:p>
          <a:p>
            <a:r>
              <a:rPr lang="ru-RU" dirty="0"/>
              <a:t>9) импликации традиций и инноваций в патриотическом воспитании. </a:t>
            </a:r>
          </a:p>
        </p:txBody>
      </p:sp>
    </p:spTree>
    <p:extLst>
      <p:ext uri="{BB962C8B-B14F-4D97-AF65-F5344CB8AC3E}">
        <p14:creationId xmlns:p14="http://schemas.microsoft.com/office/powerpoint/2010/main" val="2763269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81597" cy="3608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ru-RU" sz="3600" kern="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kern="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EC68D81-5611-2161-D39C-D8D2AD30C1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25" r="21560"/>
          <a:stretch/>
        </p:blipFill>
        <p:spPr>
          <a:xfrm>
            <a:off x="5318350" y="1357572"/>
            <a:ext cx="3230178" cy="2358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877C250-71DA-9ED5-123F-8F4C862EAAA3}"/>
              </a:ext>
            </a:extLst>
          </p:cNvPr>
          <p:cNvSpPr/>
          <p:nvPr/>
        </p:nvSpPr>
        <p:spPr>
          <a:xfrm>
            <a:off x="1555275" y="622720"/>
            <a:ext cx="71549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cap="none" spc="0" dirty="0">
                <a:ln/>
                <a:solidFill>
                  <a:srgbClr val="002060"/>
                </a:solidFill>
                <a:effectLst/>
              </a:rPr>
              <a:t>Формы работы патриотического воспитания </a:t>
            </a:r>
          </a:p>
          <a:p>
            <a:pPr algn="ctr"/>
            <a:r>
              <a:rPr lang="ru-RU" sz="2400" b="1" cap="none" spc="0" dirty="0">
                <a:ln/>
                <a:solidFill>
                  <a:srgbClr val="002060"/>
                </a:solidFill>
                <a:effectLst/>
              </a:rPr>
              <a:t>студентов в колледже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5582EFF-2E35-98E1-040B-E1DFBF4F5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760" y="3967224"/>
            <a:ext cx="3681163" cy="27963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ECA1F3C-E1B0-6237-E2DC-053314F5E2C6}"/>
              </a:ext>
            </a:extLst>
          </p:cNvPr>
          <p:cNvSpPr txBox="1"/>
          <p:nvPr/>
        </p:nvSpPr>
        <p:spPr>
          <a:xfrm>
            <a:off x="628648" y="2017973"/>
            <a:ext cx="67217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Встречи с ветеранами </a:t>
            </a:r>
          </a:p>
          <a:p>
            <a:r>
              <a:rPr lang="ru-RU" sz="2800" dirty="0"/>
              <a:t>боевых действий, </a:t>
            </a:r>
          </a:p>
          <a:p>
            <a:r>
              <a:rPr lang="ru-RU" sz="2800" dirty="0"/>
              <a:t>участниками СВО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1CA07C4-73C4-9501-F025-7648DB7A5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07" y="3716215"/>
            <a:ext cx="3682303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4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Изображение выглядит как текст, бумага, книга, Бумажное издел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B675B4E8-6841-E8DB-F944-DF4367D5F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950" y="3826873"/>
            <a:ext cx="3549255" cy="27707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Изображение выглядит как человек, одежда, в помещении, сте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8CBBAE18-E051-D411-AE17-91D308FBC1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1"/>
          <a:stretch/>
        </p:blipFill>
        <p:spPr>
          <a:xfrm>
            <a:off x="128955" y="3961923"/>
            <a:ext cx="4900246" cy="25006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Изображение выглядит как в помещении, одежда, сте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363D1F58-287A-0911-9671-F46C0A4B38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648" y="1078759"/>
            <a:ext cx="3780693" cy="2835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AE6D276-870C-147D-B860-E0EC70E9D4C0}"/>
              </a:ext>
            </a:extLst>
          </p:cNvPr>
          <p:cNvSpPr txBox="1"/>
          <p:nvPr/>
        </p:nvSpPr>
        <p:spPr>
          <a:xfrm>
            <a:off x="1535723" y="512613"/>
            <a:ext cx="6787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/>
              <a:t>Всероссийская акции: «Письмо солдату", "Посылка солдату»</a:t>
            </a:r>
            <a:endParaRPr lang="ru-RU" dirty="0"/>
          </a:p>
        </p:txBody>
      </p:sp>
      <p:pic>
        <p:nvPicPr>
          <p:cNvPr id="21" name="Рисунок 20" descr="Изображение выглядит как строительство, на открытом воздухе, окно,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2F118CB5-922C-15B4-F82C-69A4935994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95" y="1078759"/>
            <a:ext cx="3519958" cy="2639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8664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xmlns="" id="{7E734232-46A8-4884-9A59-B7E3BA4BC3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9" descr="Изображение выглядит как Человеческое лицо, рисунок, картина, плака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5ACE4A8-6C04-8CDA-CF50-954BD102BC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4" r="13532" b="1"/>
          <a:stretch/>
        </p:blipFill>
        <p:spPr>
          <a:xfrm>
            <a:off x="-28576" y="8782"/>
            <a:ext cx="3028933" cy="5271924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7D3ACA61-25BD-3B3D-B2A7-6949666FEF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23" r="1" b="1"/>
          <a:stretch/>
        </p:blipFill>
        <p:spPr>
          <a:xfrm>
            <a:off x="3028950" y="1"/>
            <a:ext cx="3057525" cy="5271924"/>
          </a:xfrm>
          <a:prstGeom prst="rect">
            <a:avLst/>
          </a:prstGeom>
        </p:spPr>
      </p:pic>
      <p:pic>
        <p:nvPicPr>
          <p:cNvPr id="16" name="Объект 15">
            <a:extLst>
              <a:ext uri="{FF2B5EF4-FFF2-40B4-BE49-F238E27FC236}">
                <a16:creationId xmlns:a16="http://schemas.microsoft.com/office/drawing/2014/main" xmlns="" id="{DF7A0855-D85D-4177-87C0-92C90913C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4777" r="7895" b="1"/>
          <a:stretch/>
        </p:blipFill>
        <p:spPr>
          <a:xfrm>
            <a:off x="6115067" y="330446"/>
            <a:ext cx="3057525" cy="5271924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D346B8D2-3218-41A5-B817-9ABFB108C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" y="5260724"/>
            <a:ext cx="9143999" cy="1595775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51E014CA-4279-4E70-AC56-0BBEBF92C2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5262225"/>
            <a:ext cx="6086474" cy="1594275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28B3DCF8-9D1E-4907-B1EC-98D11BC16F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3477" y="5262226"/>
            <a:ext cx="9147477" cy="1594274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88D6B9EF-FF47-487C-8B82-F9F2B9A54A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086472" y="5262224"/>
            <a:ext cx="3057522" cy="1594275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5717D090-7948-433A-AED2-EA1A98E6F0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3769003" y="1483311"/>
            <a:ext cx="1594274" cy="9144000"/>
          </a:xfrm>
          <a:prstGeom prst="rect">
            <a:avLst/>
          </a:prstGeom>
          <a:gradFill>
            <a:gsLst>
              <a:gs pos="16000">
                <a:schemeClr val="accent1">
                  <a:alpha val="0"/>
                </a:schemeClr>
              </a:gs>
              <a:gs pos="99000">
                <a:srgbClr val="000000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D618C3E8-8260-4E23-8BA1-C2C3E80BEF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98" y="5282206"/>
            <a:ext cx="9144198" cy="115331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chemeClr val="accent1">
                  <a:alpha val="2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84" y="5588000"/>
            <a:ext cx="5150458" cy="9205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Выпуски стенгазет</a:t>
            </a:r>
            <a:b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Конкурсы плакатов</a:t>
            </a:r>
          </a:p>
        </p:txBody>
      </p:sp>
    </p:spTree>
    <p:extLst>
      <p:ext uri="{BB962C8B-B14F-4D97-AF65-F5344CB8AC3E}">
        <p14:creationId xmlns:p14="http://schemas.microsoft.com/office/powerpoint/2010/main" val="2159880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7BDFED6-6E33-4606-AFE2-886ADB1C01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Рисунок 7" descr="Изображение выглядит как на открытом воздухе, дерево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A2E6DED0-AAC2-9387-8103-BE1FE811EA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3" b="14384"/>
          <a:stretch/>
        </p:blipFill>
        <p:spPr>
          <a:xfrm>
            <a:off x="3410952" y="-5"/>
            <a:ext cx="5733047" cy="36814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90DEF05-784E-4B61-89E4-04C4ECF4E5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человек, одежда, улыбка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xmlns="" id="{560D3CB2-92EF-913E-B6A3-F2321251A3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6" r="5534" b="1"/>
          <a:stretch/>
        </p:blipFill>
        <p:spPr>
          <a:xfrm>
            <a:off x="3720238" y="3681401"/>
            <a:ext cx="5564439" cy="3083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293F17-FE83-C8D3-1CB0-F1818968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66" y="1043761"/>
            <a:ext cx="4046934" cy="42656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П</a:t>
            </a:r>
            <a:r>
              <a:rPr lang="ru-RU" kern="1200" dirty="0">
                <a:latin typeface="+mj-lt"/>
                <a:ea typeface="+mj-ea"/>
                <a:cs typeface="+mj-cs"/>
              </a:rPr>
              <a:t>роведение военно-спортивных конкурсов («Зарница», «Щит».)</a:t>
            </a:r>
            <a:endParaRPr lang="en-US" kern="1200" dirty="0">
              <a:latin typeface="+mj-lt"/>
              <a:ea typeface="+mj-ea"/>
              <a:cs typeface="+mj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C41BAEC7-F7B0-4224-8B18-8F74B7D87F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28650" y="3681408"/>
            <a:ext cx="851534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253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3896A03-3945-419A-B66B-4EE266EDD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" y="0"/>
            <a:ext cx="4571976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873" y="655782"/>
            <a:ext cx="3458830" cy="148019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1800" kern="1200" dirty="0" err="1">
                <a:latin typeface="+mj-lt"/>
                <a:ea typeface="+mj-ea"/>
                <a:cs typeface="+mj-cs"/>
              </a:rPr>
              <a:t>П</a:t>
            </a:r>
            <a:r>
              <a:rPr lang="en-US" sz="1800" kern="1200" dirty="0" err="1">
                <a:effectLst/>
                <a:latin typeface="+mj-lt"/>
                <a:ea typeface="+mj-ea"/>
                <a:cs typeface="+mj-cs"/>
              </a:rPr>
              <a:t>роведение</a:t>
            </a:r>
            <a:r>
              <a:rPr lang="en-US" sz="1800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effectLst/>
                <a:latin typeface="+mj-lt"/>
                <a:ea typeface="+mj-ea"/>
                <a:cs typeface="+mj-cs"/>
              </a:rPr>
              <a:t>мероприятий</a:t>
            </a:r>
            <a:r>
              <a:rPr lang="en-US" sz="1800" kern="1200" dirty="0">
                <a:effectLst/>
                <a:latin typeface="+mj-lt"/>
                <a:ea typeface="+mj-ea"/>
                <a:cs typeface="+mj-cs"/>
              </a:rPr>
              <a:t>, </a:t>
            </a:r>
            <a:r>
              <a:rPr lang="en-US" sz="1800" kern="1200" dirty="0" err="1">
                <a:effectLst/>
                <a:latin typeface="+mj-lt"/>
                <a:ea typeface="+mj-ea"/>
                <a:cs typeface="+mj-cs"/>
              </a:rPr>
              <a:t>посвященных</a:t>
            </a:r>
            <a:r>
              <a:rPr lang="en-US" sz="1800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effectLst/>
                <a:latin typeface="+mj-lt"/>
                <a:ea typeface="+mj-ea"/>
                <a:cs typeface="+mj-cs"/>
              </a:rPr>
              <a:t>Дню</a:t>
            </a:r>
            <a:r>
              <a:rPr lang="en-US" sz="1800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effectLst/>
                <a:latin typeface="+mj-lt"/>
                <a:ea typeface="+mj-ea"/>
                <a:cs typeface="+mj-cs"/>
              </a:rPr>
              <a:t>Победы</a:t>
            </a:r>
            <a:r>
              <a:rPr lang="en-US" sz="1800" kern="1200" dirty="0">
                <a:effectLst/>
                <a:latin typeface="+mj-lt"/>
                <a:ea typeface="+mj-ea"/>
                <a:cs typeface="+mj-cs"/>
              </a:rPr>
              <a:t>, </a:t>
            </a:r>
            <a:r>
              <a:rPr lang="en-US" sz="1800" kern="1200" dirty="0" err="1">
                <a:effectLst/>
                <a:latin typeface="+mj-lt"/>
                <a:ea typeface="+mj-ea"/>
                <a:cs typeface="+mj-cs"/>
              </a:rPr>
              <a:t>Дню</a:t>
            </a:r>
            <a:r>
              <a:rPr lang="en-US" sz="1800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effectLst/>
                <a:latin typeface="+mj-lt"/>
                <a:ea typeface="+mj-ea"/>
                <a:cs typeface="+mj-cs"/>
              </a:rPr>
              <a:t>города</a:t>
            </a:r>
            <a:r>
              <a:rPr lang="en-US" sz="1800" kern="1200" dirty="0">
                <a:effectLst/>
                <a:latin typeface="+mj-lt"/>
                <a:ea typeface="+mj-ea"/>
                <a:cs typeface="+mj-cs"/>
              </a:rPr>
              <a:t>, </a:t>
            </a:r>
            <a:r>
              <a:rPr lang="en-US" sz="1800" kern="1200" dirty="0" err="1">
                <a:effectLst/>
                <a:latin typeface="+mj-lt"/>
                <a:ea typeface="+mj-ea"/>
                <a:cs typeface="+mj-cs"/>
              </a:rPr>
              <a:t>День</a:t>
            </a:r>
            <a:r>
              <a:rPr lang="en-US" sz="1800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effectLst/>
                <a:latin typeface="+mj-lt"/>
                <a:ea typeface="+mj-ea"/>
                <a:cs typeface="+mj-cs"/>
              </a:rPr>
              <a:t>Защитника</a:t>
            </a:r>
            <a:r>
              <a:rPr lang="en-US" sz="1800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effectLst/>
                <a:latin typeface="+mj-lt"/>
                <a:ea typeface="+mj-ea"/>
                <a:cs typeface="+mj-cs"/>
              </a:rPr>
              <a:t>Отечества</a:t>
            </a:r>
            <a:r>
              <a:rPr lang="en-US" sz="1800" kern="1200" dirty="0">
                <a:effectLst/>
                <a:latin typeface="+mj-lt"/>
                <a:ea typeface="+mj-ea"/>
                <a:cs typeface="+mj-cs"/>
              </a:rPr>
              <a:t>.</a:t>
            </a:r>
            <a:endParaRPr lang="en-US" sz="18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34F5AD2-EDBD-4BBD-A55C-EAFFD0C709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2000" y="0"/>
            <a:ext cx="4571992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832F003-FCA6-4CFB-A2EA-308F3AA257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054743" y="643465"/>
            <a:ext cx="3429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64AAABD-0C46-E182-9662-1C6F9738F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4" r="3951"/>
          <a:stretch/>
        </p:blipFill>
        <p:spPr>
          <a:xfrm>
            <a:off x="626357" y="2252725"/>
            <a:ext cx="3704346" cy="39494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BB12862-C4B0-5A66-ADA4-7DB1A25B9D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88" r="-2" b="-2"/>
          <a:stretch/>
        </p:blipFill>
        <p:spPr>
          <a:xfrm>
            <a:off x="4671582" y="750680"/>
            <a:ext cx="4372827" cy="23267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0A2E880-03BE-6019-D323-67B57DA10B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36" b="2670"/>
          <a:stretch/>
        </p:blipFill>
        <p:spPr>
          <a:xfrm>
            <a:off x="4671582" y="3719612"/>
            <a:ext cx="4372826" cy="232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30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AAB8EDC3-1C0D-4505-A2C7-839A5161FB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069E294-3813-4588-9E9C-AEA08F9C4D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2179996-92E6-48EE-502D-74863101AE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7512" r="7488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757" y="365125"/>
            <a:ext cx="7886700" cy="13255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Участие в возложении цветов к мемориалам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8D18479E-49D1-7987-144E-9E756777F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58" y="2013625"/>
            <a:ext cx="3461069" cy="4163337"/>
          </a:xfrm>
        </p:spPr>
        <p:txBody>
          <a:bodyPr>
            <a:normAutofit/>
          </a:bodyPr>
          <a:lstStyle/>
          <a:p>
            <a:endParaRPr lang="en-US" sz="1700">
              <a:solidFill>
                <a:srgbClr val="FFFFFF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9765F24A-20DA-9CAB-62FA-DE71E8E24B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42" b="-1"/>
          <a:stretch/>
        </p:blipFill>
        <p:spPr>
          <a:xfrm>
            <a:off x="5323806" y="2169123"/>
            <a:ext cx="3962900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82204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A8CCCB6D-5162-4AAE-A5E3-3AC55410DB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BCD8C04-CC7B-40EF-82EB-E9821F79BB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27" y="2458"/>
            <a:ext cx="9141713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текст, одежда, Человеческое лиц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F1EAF84E-59F1-3E3C-5930-F568714987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" r="39803"/>
          <a:stretch/>
        </p:blipFill>
        <p:spPr>
          <a:xfrm>
            <a:off x="-127" y="10"/>
            <a:ext cx="6337737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FBB832-F444-8EE9-C99F-11A769718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643467"/>
            <a:ext cx="3465438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Волонтеры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победы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Объект 4" descr="Изображение выглядит как текст, логотип, Графика, Шрифт&#10;&#10;Автоматически созданное описание">
            <a:extLst>
              <a:ext uri="{FF2B5EF4-FFF2-40B4-BE49-F238E27FC236}">
                <a16:creationId xmlns:a16="http://schemas.microsoft.com/office/drawing/2014/main" xmlns="" id="{C2A64119-568C-302E-48AF-7AD59B636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3" r="17817"/>
          <a:stretch/>
        </p:blipFill>
        <p:spPr>
          <a:xfrm>
            <a:off x="5032913" y="135000"/>
            <a:ext cx="4296019" cy="658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054951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</TotalTime>
  <Words>162</Words>
  <Application>Microsoft Office PowerPoint</Application>
  <PresentationFormat>Экран (4:3)</PresentationFormat>
  <Paragraphs>29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Office Theme</vt:lpstr>
      <vt:lpstr>Доклад </vt:lpstr>
      <vt:lpstr>Принципы патриотического воспитания в СВО</vt:lpstr>
      <vt:lpstr> </vt:lpstr>
      <vt:lpstr>Презентация PowerPoint</vt:lpstr>
      <vt:lpstr>Выпуски стенгазет Конкурсы плакатов</vt:lpstr>
      <vt:lpstr>Проведение военно-спортивных конкурсов («Зарница», «Щит».)</vt:lpstr>
      <vt:lpstr>Проведение мероприятий, посвященных Дню Победы, Дню города, День Защитника Отечества.</vt:lpstr>
      <vt:lpstr>Участие в возложении цветов к мемориалам</vt:lpstr>
      <vt:lpstr>Волонтеры победы</vt:lpstr>
      <vt:lpstr>Волонтеры «Абилимпикс»</vt:lpstr>
      <vt:lpstr>Презентация PowerPoint</vt:lpstr>
      <vt:lpstr>Спасибо за внимание!!!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pptforschool.ru</dc:creator>
  <cp:lastModifiedBy>User</cp:lastModifiedBy>
  <cp:revision>9</cp:revision>
  <dcterms:created xsi:type="dcterms:W3CDTF">2018-04-24T18:36:51Z</dcterms:created>
  <dcterms:modified xsi:type="dcterms:W3CDTF">2024-03-25T04:59:30Z</dcterms:modified>
</cp:coreProperties>
</file>