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34" r:id="rId1"/>
    <p:sldMasterId id="2147497779" r:id="rId2"/>
    <p:sldMasterId id="2147497804" r:id="rId3"/>
    <p:sldMasterId id="2147497835" r:id="rId4"/>
    <p:sldMasterId id="2147497848" r:id="rId5"/>
    <p:sldMasterId id="2147497861" r:id="rId6"/>
    <p:sldMasterId id="2147497873" r:id="rId7"/>
  </p:sldMasterIdLst>
  <p:notesMasterIdLst>
    <p:notesMasterId r:id="rId20"/>
  </p:notesMasterIdLst>
  <p:sldIdLst>
    <p:sldId id="846" r:id="rId8"/>
    <p:sldId id="871" r:id="rId9"/>
    <p:sldId id="872" r:id="rId10"/>
    <p:sldId id="873" r:id="rId11"/>
    <p:sldId id="881" r:id="rId12"/>
    <p:sldId id="880" r:id="rId13"/>
    <p:sldId id="879" r:id="rId14"/>
    <p:sldId id="874" r:id="rId15"/>
    <p:sldId id="875" r:id="rId16"/>
    <p:sldId id="876" r:id="rId17"/>
    <p:sldId id="884" r:id="rId18"/>
    <p:sldId id="869" r:id="rId19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25"/>
    <a:srgbClr val="FF603B"/>
    <a:srgbClr val="FF3505"/>
    <a:srgbClr val="FF7A5B"/>
    <a:srgbClr val="4BD0FF"/>
    <a:srgbClr val="9D9D9D"/>
    <a:srgbClr val="009AD0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89" autoAdjust="0"/>
  </p:normalViewPr>
  <p:slideViewPr>
    <p:cSldViewPr>
      <p:cViewPr varScale="1">
        <p:scale>
          <a:sx n="74" d="100"/>
          <a:sy n="74" d="100"/>
        </p:scale>
        <p:origin x="90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350" b="1" baseline="0">
                <a:latin typeface="Times New Roman" panose="02020603050405020304" pitchFamily="18" charset="0"/>
              </a:rPr>
              <a:t>Численность обучающихся-инвалидов в </a:t>
            </a:r>
            <a:endParaRPr lang="en-US" sz="1350" b="1" baseline="0">
              <a:latin typeface="Times New Roman" panose="02020603050405020304" pitchFamily="18" charset="0"/>
            </a:endParaRPr>
          </a:p>
          <a:p>
            <a:pPr>
              <a:defRPr>
                <a:latin typeface="Times New Roman" panose="02020603050405020304" pitchFamily="18" charset="0"/>
              </a:defRPr>
            </a:pPr>
            <a:r>
              <a:rPr lang="ru-RU" sz="1350" b="1" baseline="0">
                <a:latin typeface="Times New Roman" panose="02020603050405020304" pitchFamily="18" charset="0"/>
              </a:rPr>
              <a:t>ПОО Челябинской области (чел.)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'66 ПОО'!$C$4</c:f>
              <c:strCache>
                <c:ptCount val="1"/>
                <c:pt idx="0">
                  <c:v>Численность обучающихся-инвалидов в ПОО Челябинской области (чел.)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47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'66 ПОО'!$B$5:$B$7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'66 ПОО'!$C$5:$C$7</c:f>
              <c:numCache>
                <c:formatCode>General</c:formatCode>
                <c:ptCount val="3"/>
                <c:pt idx="0">
                  <c:v>834</c:v>
                </c:pt>
                <c:pt idx="1">
                  <c:v>957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329016"/>
        <c:axId val="351329408"/>
      </c:barChart>
      <c:catAx>
        <c:axId val="35132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51329408"/>
        <c:crosses val="autoZero"/>
        <c:auto val="1"/>
        <c:lblAlgn val="ctr"/>
        <c:lblOffset val="100"/>
        <c:noMultiLvlLbl val="0"/>
      </c:catAx>
      <c:valAx>
        <c:axId val="351329408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513290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350" b="1" baseline="0">
                <a:latin typeface="Times New Roman" panose="02020603050405020304" pitchFamily="18" charset="0"/>
              </a:rPr>
              <a:t>Количество ПОО Челябинской области,</a:t>
            </a:r>
            <a:endParaRPr lang="en-US" sz="1350" b="1" baseline="0">
              <a:latin typeface="Times New Roman" panose="02020603050405020304" pitchFamily="18" charset="0"/>
            </a:endParaRPr>
          </a:p>
          <a:p>
            <a:pPr>
              <a:defRPr sz="1350">
                <a:latin typeface="Times New Roman" panose="02020603050405020304" pitchFamily="18" charset="0"/>
              </a:defRPr>
            </a:pPr>
            <a:r>
              <a:rPr lang="ru-RU" sz="1350" b="1" baseline="0">
                <a:latin typeface="Times New Roman" panose="02020603050405020304" pitchFamily="18" charset="0"/>
              </a:rPr>
              <a:t>в которых обучаются инвалиды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'Лист2 (2)'!$C$4</c:f>
              <c:strCache>
                <c:ptCount val="1"/>
                <c:pt idx="0">
                  <c:v>Количество ПОО Челябинской области, в которых обучаются инвалиды 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'Лист2 (2)'!$B$5:$B$7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'Лист2 (2)'!$C$5:$C$7</c:f>
              <c:numCache>
                <c:formatCode>General</c:formatCode>
                <c:ptCount val="3"/>
                <c:pt idx="0">
                  <c:v>52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330192"/>
        <c:axId val="351330584"/>
      </c:barChart>
      <c:catAx>
        <c:axId val="3513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51330584"/>
        <c:crosses val="autoZero"/>
        <c:auto val="1"/>
        <c:lblAlgn val="ctr"/>
        <c:lblOffset val="100"/>
        <c:noMultiLvlLbl val="0"/>
      </c:catAx>
      <c:valAx>
        <c:axId val="351330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1330192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88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94" b="0" i="0" baseline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группы по дополнительной профессиональной программе «</a:t>
            </a:r>
            <a:r>
              <a:rPr lang="ru-RU" sz="1194" b="1" i="0" baseline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поддержка инвалидов</a:t>
            </a:r>
            <a:r>
              <a:rPr lang="ru-RU" sz="1194" b="0" i="0" baseline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лиц с ОВЗ в процессе профессионального образования</a:t>
            </a:r>
            <a:endParaRPr lang="ru-RU" sz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188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94" b="0" i="0" baseline="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94" b="0" i="0" baseline="0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194" b="0" i="0" baseline="0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94" b="0" i="0" baseline="0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учебный год)</a:t>
            </a:r>
            <a:endParaRPr lang="ru-RU" sz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 w="252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5615095208780192"/>
          <c:y val="0.26306313063979297"/>
          <c:w val="0.40186801769112673"/>
          <c:h val="0.55429529827559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296">
              <a:noFill/>
            </a:ln>
          </c:spPr>
          <c:invertIfNegative val="0"/>
          <c:dLbls>
            <c:spPr>
              <a:noFill/>
              <a:ln w="252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Лист2!$A$1:$A$4</c:f>
              <c:strCache>
                <c:ptCount val="4"/>
                <c:pt idx="0">
                  <c:v>ГБУ ДПО «Челябинский институт развития профессионального образования»</c:v>
                </c:pt>
                <c:pt idx="1">
                  <c:v>ГБУ ДПО «Челябинский институт развития профессионального образования»</c:v>
                </c:pt>
                <c:pt idx="2">
                  <c:v>ГБУ ДПО «Челябинский институт развития профессионального образования»</c:v>
                </c:pt>
                <c:pt idx="3">
                  <c:v>ГБПОУ «Коркинский горно-строительный техникум»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4978216"/>
        <c:axId val="354978608"/>
      </c:barChart>
      <c:catAx>
        <c:axId val="3549782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8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Место обучения</a:t>
                </a:r>
              </a:p>
            </c:rich>
          </c:tx>
          <c:layout>
            <c:manualLayout>
              <c:xMode val="edge"/>
              <c:yMode val="edge"/>
              <c:x val="1.4597917195834391E-2"/>
              <c:y val="0.36785496749615154"/>
            </c:manualLayout>
          </c:layout>
          <c:overlay val="0"/>
          <c:spPr>
            <a:noFill/>
            <a:ln w="25296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46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4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978608"/>
        <c:crosses val="autoZero"/>
        <c:auto val="1"/>
        <c:lblAlgn val="ctr"/>
        <c:lblOffset val="100"/>
        <c:noMultiLvlLbl val="0"/>
      </c:catAx>
      <c:valAx>
        <c:axId val="354978608"/>
        <c:scaling>
          <c:orientation val="minMax"/>
        </c:scaling>
        <c:delete val="0"/>
        <c:axPos val="b"/>
        <c:majorGridlines>
          <c:spPr>
            <a:ln w="946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88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слушателей</a:t>
                </a:r>
              </a:p>
            </c:rich>
          </c:tx>
          <c:layout>
            <c:manualLayout>
              <c:xMode val="edge"/>
              <c:yMode val="edge"/>
              <c:x val="0.46379409025484719"/>
              <c:y val="0.90033400888180115"/>
            </c:manualLayout>
          </c:layout>
          <c:overlay val="0"/>
          <c:spPr>
            <a:noFill/>
            <a:ln w="25296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2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978216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90" b="0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группы по дополнительной профессиональной программе «</a:t>
            </a:r>
            <a:r>
              <a:rPr lang="ru-RU" sz="1190" b="1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поддержка инвалидов</a:t>
            </a:r>
            <a:r>
              <a:rPr lang="ru-RU" sz="1190" b="0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лиц с ОВЗ в процессе профессионального образования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90" b="0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9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119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9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90" b="0" i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год)</a:t>
            </a:r>
            <a:endParaRPr lang="ru-RU" sz="119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5.2576776855340908E-2"/>
          <c:y val="5.06401068012478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55705990084572754"/>
          <c:y val="0.27168239896313423"/>
          <c:w val="0.41220429668513658"/>
          <c:h val="0.583218919789486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'[Диаграмма в Microsoft PowerPoint]Лист1'!$W$35:$W$37</c:f>
              <c:strCache>
                <c:ptCount val="3"/>
                <c:pt idx="0">
                  <c:v>ГБУ ДПО «Челябинский институт развития профессионального образования»</c:v>
                </c:pt>
                <c:pt idx="1">
                  <c:v>ГБПОУ «Челябинский государственный колледж «Рост»</c:v>
                </c:pt>
                <c:pt idx="2">
                  <c:v>ГБУ ДПО «Челябинский институт развития профессионального образования»</c:v>
                </c:pt>
              </c:strCache>
            </c:strRef>
          </c:cat>
          <c:val>
            <c:numRef>
              <c:f>'[Диаграмма в Microsoft PowerPoint]Лист1'!$X$35:$X$37</c:f>
              <c:numCache>
                <c:formatCode>General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4979392"/>
        <c:axId val="354979784"/>
      </c:barChart>
      <c:catAx>
        <c:axId val="354979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Место обучения</a:t>
                </a:r>
              </a:p>
            </c:rich>
          </c:tx>
          <c:layout>
            <c:manualLayout>
              <c:xMode val="edge"/>
              <c:yMode val="edge"/>
              <c:x val="2.4827692998552173E-2"/>
              <c:y val="0.449420017188116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979784"/>
        <c:crosses val="autoZero"/>
        <c:auto val="1"/>
        <c:lblAlgn val="ctr"/>
        <c:lblOffset val="100"/>
        <c:noMultiLvlLbl val="0"/>
      </c:catAx>
      <c:valAx>
        <c:axId val="354979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слушателей</a:t>
                </a:r>
              </a:p>
            </c:rich>
          </c:tx>
          <c:layout>
            <c:manualLayout>
              <c:xMode val="edge"/>
              <c:yMode val="edge"/>
              <c:x val="0.57182867628272127"/>
              <c:y val="0.913484077764615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979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90B917-C86C-4B8B-A45A-6990738C707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989067-D094-4E57-961F-F0CBA54B32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29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029A43-B73F-421D-B780-A9F4F45B66DA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22D928-6371-480F-B106-0944F2925A40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22D928-6371-480F-B106-0944F2925A40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7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5A9DCE-F7F8-4153-AE9F-EB9A6833E97F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99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C1554E-8F2C-42CE-A047-20D189EB5C8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7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22D928-6371-480F-B106-0944F2925A40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8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4E5594-E205-4656-A97A-9E1EE35B9D37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F18B66-64CD-4D3B-BBC3-FE033625CB21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8FC57A-D97A-4837-918A-7EF04C272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9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F5A3DE-68B1-4B57-B54B-8B322DB77E6D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38794E-5C5E-4FB6-9642-88D3C98F57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2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FD512E-94C9-462B-B993-7C860F1BC93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8D6E9A-68E2-4AD7-B8FF-A983D46E61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22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E909D4-FB70-4AA9-833A-9296D3AEEDA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1A2458-9D34-4051-A5AB-E76FE73324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6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823408-7A9C-4FB1-A2FC-13EA05F2BFFB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07AD83-9A96-450C-9DF0-22A46CB0FD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62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0CF028-C8AB-4882-92EE-45230932B840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74BB80-DA55-49AD-970E-75BEE3C4C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52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4946C4-A98F-4BD3-900F-952152C2818B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0D9E96-68D2-47E6-800F-D2D86E6F8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64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0A7867-9B26-4BC7-8443-FBA908036C6D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29DEA3-C26A-4A2D-B20E-F49B167E56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43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C5DE26-D10F-472C-9BBC-C36E950B39B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DC3012-4600-42D4-83C6-232FEC0FF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65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1A15C1-8E00-4F72-A21F-96B6E934C269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86CC91-0EBB-463D-9795-14B9FF4B7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23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EF593A-8135-4F88-8F85-7244323335A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C2209F-93CC-44DC-89C3-5A937CEA96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1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1F25FE-C12D-4C64-ABCB-84008468E497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A0E997-7E8E-49F6-9D94-6DE4924338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374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26C76F-5310-4D79-ADC9-9A57DEB8FD17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0E083B-0955-4308-A094-94DDC9FA8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7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C71AFB-DD8C-4D7E-BF34-900129F67640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3FA7D1-D657-4342-B17B-67B5C17B0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94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B279BB-C129-4D1E-A1C2-37E231797FA8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0924A7-ED32-4D1E-ACEA-47DB62EDED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208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DCA3-C9DF-4A93-8190-07738E7E4C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7F82-0F77-42E4-8F46-FC2794038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16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4422-58DA-44D6-BD06-CF0DADE4D3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B415-D552-4A53-8773-FC1D0DD6B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71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1272-4A2A-4CE6-BE54-F12FD919D8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F360-4A9F-4083-88E5-294177C05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649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7C7E-D4D6-4CEB-A8B2-4745C1C01A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052F-EC42-4CA6-901D-DF27F50DC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38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E147-EC43-41C9-B4F6-441722694D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59E7-5D03-4021-9B67-97CD9BFE6C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200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6FD1-228C-4CA3-A944-58A8B8C7F1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886B-FD53-47B8-A680-FD8243F7B1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30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5015-6AE8-4ECF-BE22-861CB26715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67858-E827-419F-9A4C-01E0247B9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5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847191-5A3F-4470-B79C-DCC3DDD6D0A9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053368-1D6D-488F-896C-7315BFC248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441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139D-4724-41C3-ABE1-3467AD032F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783B-4AE7-4A5D-9DFD-A488A9B17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09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31F9-AF83-456E-8BD6-3BE8CDC8C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0DED-E1B7-45D9-8B95-2332AF612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310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4123-32AC-4AC5-B4E6-3F535D8761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E35D-37E5-40CB-975A-4E7EE5CEA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806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E572-0330-42FB-852D-84A2507BED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B7C5-92D7-4286-A5E4-3A7455982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17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56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70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95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1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A226D0-E8D1-4381-A5C0-0C19F22EB87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CDA590-FF9B-4056-9F66-726FFA243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073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5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69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58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79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5780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57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19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42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5CA6A5-2FF3-4257-84E1-7DF0CF01409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FA67CA-B1B2-4368-8D2A-469A97BE6C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5136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00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2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7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7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37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52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7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8442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7A523E-7DAB-40DF-AC1C-14DFD780670F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2D060E-6D04-4378-8245-0661521C6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030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D6A4D8-CDFD-4231-A185-5409B7BBBC9F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99AA66-0CFC-4DCC-A4B0-0BA4B8D38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63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4D6A61-DD57-4A26-8EBA-9C1E95BB256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283550-618D-47FB-A101-6D33F4B98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328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25F56-E789-4CB4-A543-6DEE79ADC90E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6109D5-BAB3-49A5-94E9-8A5384E2AE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0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BC68B8-F5A3-4D9F-84F8-7F8BB28A83E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76BF94-31AB-4163-86F8-DCE61D104D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109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598E7-D7E4-4C66-9379-DF0E2AF18D38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FB8C70-5975-4A79-95FD-C6C7EC7F5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653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06A5C6-D055-4601-924C-56296D9D30A0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68AD42-6B1A-4518-9DC8-5C74546B7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189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406C73-8ECC-4395-B487-60C7651F18B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636CB8-3264-4AAD-966F-E825DACFA2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268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C71F18-2E2E-4688-8982-3CB17916258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BCEC14-5549-4EB2-BCD8-6BADC9A075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805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B90F3D-0FAF-41A8-83B9-E27F349ED5CD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F967BA-EEE4-401F-9661-A83C56D0BD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736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E85F95-0698-4A42-BF55-896C709B8194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D9BBBE-2F3D-440D-9C09-E40FD03EC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015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C8C38E-0DD7-4F7B-8C04-22AA796D6E47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276293-FD29-4838-848A-6439BB2A63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814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067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FA2F15-794D-43C1-9891-C3324FD850ED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A1923A-7343-4858-9F30-0A1902AB2B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7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C323D0-0B6B-4587-BB8C-45F2B80A8EF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8DE0AD-C317-42BE-944C-9B69FDCE5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862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6351" y="2028912"/>
            <a:ext cx="9639300" cy="615553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6351" y="2028912"/>
            <a:ext cx="9639300" cy="615553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FEF7AE-CA62-464B-9A50-64B4CFDD2C43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11380A-DD7D-473E-9C8D-6FACC4430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548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6351" y="2028912"/>
            <a:ext cx="9639300" cy="615553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FE2294-C5A0-40A5-B26B-01E4A13F70ED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42773E-44C2-4A92-95D5-C6F01FC71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987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6351" y="2028912"/>
            <a:ext cx="9639300" cy="615553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E4ED7A-D057-4728-BABA-AC0FCF5E7BBA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3541CA-9FB0-4626-9610-479FADA88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877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CC0D19-7A71-4C30-9B88-4DD8AA28A9B0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92891D-611E-414A-B827-5C6EE6029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116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4362-50AC-46AA-B2D1-E6E3C411F424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DA91-4CA8-4916-98A5-090626588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D920CC-5F12-4DBB-9BC2-FC5F67264E8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9BA20F-3AEB-4FEC-8E39-5613069A0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59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74DE2A-B4FA-4425-89EA-29C62B110655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508B3E-8E26-47DD-878A-330B42D0E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7D9E1-5500-43BE-BC89-DE4E31F8E9F9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07408B-6AB5-41D4-85BC-8C2E508D6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640" r:id="rId1"/>
    <p:sldLayoutId id="2147497641" r:id="rId2"/>
    <p:sldLayoutId id="2147497642" r:id="rId3"/>
    <p:sldLayoutId id="2147497643" r:id="rId4"/>
    <p:sldLayoutId id="2147497644" r:id="rId5"/>
    <p:sldLayoutId id="2147497645" r:id="rId6"/>
    <p:sldLayoutId id="2147497646" r:id="rId7"/>
    <p:sldLayoutId id="2147497647" r:id="rId8"/>
    <p:sldLayoutId id="2147497648" r:id="rId9"/>
    <p:sldLayoutId id="2147497649" r:id="rId10"/>
    <p:sldLayoutId id="2147497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0ECEBC-7BC3-4699-B96D-42B31D49BD9D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6D5B2A-4229-43A8-8A73-1637572C07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83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80" r:id="rId1"/>
    <p:sldLayoutId id="2147497781" r:id="rId2"/>
    <p:sldLayoutId id="2147497782" r:id="rId3"/>
    <p:sldLayoutId id="2147497783" r:id="rId4"/>
    <p:sldLayoutId id="2147497784" r:id="rId5"/>
    <p:sldLayoutId id="2147497785" r:id="rId6"/>
    <p:sldLayoutId id="2147497786" r:id="rId7"/>
    <p:sldLayoutId id="2147497787" r:id="rId8"/>
    <p:sldLayoutId id="2147497788" r:id="rId9"/>
    <p:sldLayoutId id="2147497789" r:id="rId10"/>
    <p:sldLayoutId id="21474977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8967B-E070-4457-B259-EBD99D7673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44845E-AE1B-4C31-9DCA-9EA094782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5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05" r:id="rId1"/>
    <p:sldLayoutId id="2147497806" r:id="rId2"/>
    <p:sldLayoutId id="2147497807" r:id="rId3"/>
    <p:sldLayoutId id="2147497808" r:id="rId4"/>
    <p:sldLayoutId id="2147497809" r:id="rId5"/>
    <p:sldLayoutId id="2147497810" r:id="rId6"/>
    <p:sldLayoutId id="2147497811" r:id="rId7"/>
    <p:sldLayoutId id="2147497812" r:id="rId8"/>
    <p:sldLayoutId id="2147497813" r:id="rId9"/>
    <p:sldLayoutId id="2147497814" r:id="rId10"/>
    <p:sldLayoutId id="2147497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518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36" r:id="rId1"/>
    <p:sldLayoutId id="2147497837" r:id="rId2"/>
    <p:sldLayoutId id="2147497838" r:id="rId3"/>
    <p:sldLayoutId id="2147497839" r:id="rId4"/>
    <p:sldLayoutId id="2147497840" r:id="rId5"/>
    <p:sldLayoutId id="2147497841" r:id="rId6"/>
    <p:sldLayoutId id="2147497842" r:id="rId7"/>
    <p:sldLayoutId id="2147497843" r:id="rId8"/>
    <p:sldLayoutId id="2147497844" r:id="rId9"/>
    <p:sldLayoutId id="2147497845" r:id="rId10"/>
    <p:sldLayoutId id="2147497846" r:id="rId11"/>
    <p:sldLayoutId id="2147497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815A02C-487F-425F-89D5-0155A884B16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22.03.2024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C09154A-458F-4171-AB92-DB7D96158AB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063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49" r:id="rId1"/>
    <p:sldLayoutId id="2147497850" r:id="rId2"/>
    <p:sldLayoutId id="2147497851" r:id="rId3"/>
    <p:sldLayoutId id="2147497852" r:id="rId4"/>
    <p:sldLayoutId id="2147497853" r:id="rId5"/>
    <p:sldLayoutId id="2147497854" r:id="rId6"/>
    <p:sldLayoutId id="2147497855" r:id="rId7"/>
    <p:sldLayoutId id="2147497856" r:id="rId8"/>
    <p:sldLayoutId id="2147497857" r:id="rId9"/>
    <p:sldLayoutId id="2147497858" r:id="rId10"/>
    <p:sldLayoutId id="2147497859" r:id="rId11"/>
    <p:sldLayoutId id="21474978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E1657-D0AB-4F5F-A3E9-BEB3265E974D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765407-A546-4976-B73F-C1B23885E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38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62" r:id="rId1"/>
    <p:sldLayoutId id="2147497863" r:id="rId2"/>
    <p:sldLayoutId id="2147497864" r:id="rId3"/>
    <p:sldLayoutId id="2147497865" r:id="rId4"/>
    <p:sldLayoutId id="2147497866" r:id="rId5"/>
    <p:sldLayoutId id="2147497867" r:id="rId6"/>
    <p:sldLayoutId id="2147497868" r:id="rId7"/>
    <p:sldLayoutId id="2147497869" r:id="rId8"/>
    <p:sldLayoutId id="2147497870" r:id="rId9"/>
    <p:sldLayoutId id="2147497871" r:id="rId10"/>
    <p:sldLayoutId id="2147497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older 2"/>
          <p:cNvSpPr>
            <a:spLocks noGrp="1"/>
          </p:cNvSpPr>
          <p:nvPr>
            <p:ph type="title"/>
          </p:nvPr>
        </p:nvSpPr>
        <p:spPr bwMode="auto">
          <a:xfrm>
            <a:off x="1276350" y="2028825"/>
            <a:ext cx="9639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3075" name="Holder 3"/>
          <p:cNvSpPr>
            <a:spLocks noGrp="1"/>
          </p:cNvSpPr>
          <p:nvPr>
            <p:ph type="body" idx="1"/>
          </p:nvPr>
        </p:nvSpPr>
        <p:spPr bwMode="auto">
          <a:xfrm>
            <a:off x="1276350" y="2028825"/>
            <a:ext cx="9639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4237F8C-0D57-4C6E-9A84-479C489371F2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7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28D85-79E6-462E-81E9-BB70F4E9C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3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74" r:id="rId1"/>
    <p:sldLayoutId id="2147497875" r:id="rId2"/>
    <p:sldLayoutId id="2147497876" r:id="rId3"/>
    <p:sldLayoutId id="2147497877" r:id="rId4"/>
    <p:sldLayoutId id="2147497878" r:id="rId5"/>
    <p:sldLayoutId id="214749787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7;&#1084;&#1100;&#1103;2024.&#1088;&#1092;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60563" y="180975"/>
            <a:ext cx="922337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38" y="663575"/>
            <a:ext cx="10515600" cy="301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850" y="801688"/>
            <a:ext cx="10548938" cy="1270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663" y="0"/>
            <a:ext cx="0" cy="16430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763" y="350838"/>
            <a:ext cx="0" cy="1111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0650"/>
            <a:ext cx="8255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450850" y="6613525"/>
            <a:ext cx="11555413" cy="2540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505075" y="6745288"/>
            <a:ext cx="8494713" cy="3175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5825" y="4579938"/>
            <a:ext cx="8189913" cy="1743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Владимирович Шадчин,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Центра инклюзивного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ГБУ ДПО ЧИРПО</a:t>
            </a:r>
          </a:p>
          <a:p>
            <a:pPr algn="r"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Александровна Павлова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инклюзивному образованию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«ЧГПГТ им. А.В. Яковлева»</a:t>
            </a:r>
          </a:p>
          <a:p>
            <a:pPr algn="r">
              <a:defRPr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5" name="Прямоугольник 4"/>
          <p:cNvSpPr>
            <a:spLocks noChangeArrowheads="1"/>
          </p:cNvSpPr>
          <p:nvPr/>
        </p:nvSpPr>
        <p:spPr bwMode="auto">
          <a:xfrm>
            <a:off x="1363663" y="1763713"/>
            <a:ext cx="10163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 для социализации обучающихся с различными нозологиями в профессиональных образовательных организациях Челябинской области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1350963" y="784225"/>
            <a:ext cx="10080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ДПО ЧИРПО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дополнительная профессиональная программа (повышения квалификации)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«Социально-педагогическая поддержка инвалидов и лиц с ограниченными возможностями здоровья» в объеме 72 часов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	В 2022</a:t>
            </a:r>
            <a:r>
              <a:rPr lang="en-US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и 2023</a:t>
            </a:r>
            <a:r>
              <a:rPr lang="en-US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годах обучение прошли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140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образовательных организаций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Челябинской области.</a:t>
            </a:r>
          </a:p>
        </p:txBody>
      </p:sp>
      <p:grpSp>
        <p:nvGrpSpPr>
          <p:cNvPr id="56323" name="Группа 9"/>
          <p:cNvGrpSpPr>
            <a:grpSpLocks/>
          </p:cNvGrpSpPr>
          <p:nvPr/>
        </p:nvGrpSpPr>
        <p:grpSpPr bwMode="auto">
          <a:xfrm>
            <a:off x="192088" y="-31750"/>
            <a:ext cx="11341100" cy="1516063"/>
            <a:chOff x="274441" y="0"/>
            <a:chExt cx="11341323" cy="1643270"/>
          </a:xfrm>
        </p:grpSpPr>
        <p:sp>
          <p:nvSpPr>
            <p:cNvPr id="6" name="object 6"/>
            <p:cNvSpPr txBox="1"/>
            <p:nvPr/>
          </p:nvSpPr>
          <p:spPr>
            <a:xfrm>
              <a:off x="1960399" y="182394"/>
              <a:ext cx="9223556" cy="299402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ЧЕЛЯБИНСКИЙ ИНСТИТУТ </a:t>
              </a:r>
              <a:r>
                <a:rPr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РАЗВИТИЯ </a:t>
              </a:r>
              <a:r>
                <a:rPr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ПРОФЕССИОНАЛЬНОГО</a:t>
              </a:r>
              <a:r>
                <a:rPr b="1" spc="18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 </a:t>
              </a:r>
              <a:r>
                <a:rPr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ОБРАЗОВАНИЯ</a:t>
              </a:r>
              <a:endParaRPr dirty="0">
                <a:solidFill>
                  <a:srgbClr val="193F6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099957" y="662470"/>
              <a:ext cx="10515807" cy="30973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50656" y="784640"/>
              <a:ext cx="10549145" cy="12045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1363487" y="0"/>
              <a:ext cx="0" cy="164327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74586" y="351023"/>
              <a:ext cx="0" cy="1111573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334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41" y="121094"/>
              <a:ext cx="825723" cy="54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Диаграмма 12"/>
          <p:cNvGraphicFramePr>
            <a:graphicFrameLocks/>
          </p:cNvGraphicFramePr>
          <p:nvPr>
            <p:extLst/>
          </p:nvPr>
        </p:nvGraphicFramePr>
        <p:xfrm>
          <a:off x="6102350" y="2113635"/>
          <a:ext cx="5903913" cy="451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6326" name="Группа 13"/>
          <p:cNvGrpSpPr>
            <a:grpSpLocks/>
          </p:cNvGrpSpPr>
          <p:nvPr/>
        </p:nvGrpSpPr>
        <p:grpSpPr bwMode="auto">
          <a:xfrm>
            <a:off x="450850" y="6613525"/>
            <a:ext cx="11555413" cy="134938"/>
            <a:chOff x="450850" y="6613525"/>
            <a:chExt cx="11555413" cy="13493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50850" y="6613525"/>
              <a:ext cx="11555413" cy="2540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505075" y="6745288"/>
              <a:ext cx="8494713" cy="3175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Диаграмма 16"/>
          <p:cNvGraphicFramePr>
            <a:graphicFrameLocks/>
          </p:cNvGraphicFramePr>
          <p:nvPr>
            <p:extLst/>
          </p:nvPr>
        </p:nvGraphicFramePr>
        <p:xfrm>
          <a:off x="438784" y="2071847"/>
          <a:ext cx="5652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05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2D0708E5-2190-4C8D-8511-3F48ECF115B5}"/>
              </a:ext>
            </a:extLst>
          </p:cNvPr>
          <p:cNvGrpSpPr/>
          <p:nvPr/>
        </p:nvGrpSpPr>
        <p:grpSpPr>
          <a:xfrm>
            <a:off x="-24680" y="-6228"/>
            <a:ext cx="12601400" cy="6667067"/>
            <a:chOff x="-24680" y="-6228"/>
            <a:chExt cx="12601400" cy="6667067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44B9C9D5-5526-4FF7-AD20-11B5364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680" y="-6228"/>
              <a:ext cx="12601400" cy="1130972"/>
            </a:xfrm>
            <a:prstGeom prst="rect">
              <a:avLst/>
            </a:prstGeom>
          </p:spPr>
        </p:pic>
        <p:pic>
          <p:nvPicPr>
            <p:cNvPr id="3" name="Рисунок 2" descr="20220802_133538.jpg">
              <a:extLst>
                <a:ext uri="{FF2B5EF4-FFF2-40B4-BE49-F238E27FC236}">
                  <a16:creationId xmlns:a16="http://schemas.microsoft.com/office/drawing/2014/main" xmlns="" id="{C7EAE5C6-C60A-4DB9-B4E9-12BC0FCEB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308" y="3861047"/>
              <a:ext cx="3733056" cy="2799792"/>
            </a:xfrm>
            <a:prstGeom prst="rect">
              <a:avLst/>
            </a:prstGeom>
          </p:spPr>
        </p:pic>
        <p:pic>
          <p:nvPicPr>
            <p:cNvPr id="4" name="Рисунок 3" descr="20220802_133550.jpg">
              <a:extLst>
                <a:ext uri="{FF2B5EF4-FFF2-40B4-BE49-F238E27FC236}">
                  <a16:creationId xmlns:a16="http://schemas.microsoft.com/office/drawing/2014/main" xmlns="" id="{8693CE73-0F69-4199-B747-94B67621F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860" y="3861048"/>
              <a:ext cx="3733055" cy="2799791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C9B3312-B98C-4C11-90F2-D2172D68803C}"/>
                </a:ext>
              </a:extLst>
            </p:cNvPr>
            <p:cNvSpPr/>
            <p:nvPr/>
          </p:nvSpPr>
          <p:spPr>
            <a:xfrm>
              <a:off x="293693" y="1704291"/>
              <a:ext cx="116046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4F81BD">
                      <a:lumMod val="50000"/>
                    </a:srgbClr>
                  </a:solidFill>
                </a:rPr>
                <a:t>ПРОЕКТ «ТЕХНОЛОГИИ БЕРЕЖЛИВОГО ПРОИЗВОДСТВА КАК ИНСТРУМЕНТ ОПТИМИЗАЦИИ ПРОЦЕССА РАЗВИТИЯ СОЦИАЛЬНО-БЫТОВЫХ НАВЫКОВ У ДЕТЕЙ СИРОТ, ДЕТЕЙ ОСТАВШИХСЯ БЕЗ РОДИТЕЛЕЙ,  ЛИЦ С ОВЗ»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4501583-348B-4ABE-AF41-F691A4D5447F}"/>
                </a:ext>
              </a:extLst>
            </p:cNvPr>
            <p:cNvSpPr txBox="1"/>
            <p:nvPr/>
          </p:nvSpPr>
          <p:spPr>
            <a:xfrm>
              <a:off x="4068787" y="3013501"/>
              <a:ext cx="4027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1F497D">
                      <a:lumMod val="75000"/>
                    </a:srgbClr>
                  </a:solidFill>
                </a:rPr>
                <a:t>Тренировочная квартира</a:t>
              </a:r>
            </a:p>
          </p:txBody>
        </p:sp>
        <p:pic>
          <p:nvPicPr>
            <p:cNvPr id="7" name="Рисунок 6" descr="20220802_133626.jpg">
              <a:extLst>
                <a:ext uri="{FF2B5EF4-FFF2-40B4-BE49-F238E27FC236}">
                  <a16:creationId xmlns:a16="http://schemas.microsoft.com/office/drawing/2014/main" xmlns="" id="{6FCC078B-F036-411E-9288-7C9609815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0629" y="3863319"/>
              <a:ext cx="3730027" cy="279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60563" y="180975"/>
            <a:ext cx="922337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b="1" spc="-10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00138" y="663575"/>
            <a:ext cx="10515600" cy="301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850" y="801688"/>
            <a:ext cx="10548938" cy="1270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663" y="0"/>
            <a:ext cx="0" cy="16430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763" y="350838"/>
            <a:ext cx="0" cy="111125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0650"/>
            <a:ext cx="8255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450850" y="6613525"/>
            <a:ext cx="11555413" cy="2540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505075" y="6745288"/>
            <a:ext cx="8494713" cy="3175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5825" y="4579938"/>
            <a:ext cx="8189913" cy="1743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Владимирович Шадчин,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Центра инклюзивного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ГБУ ДПО ЧИРПО</a:t>
            </a:r>
          </a:p>
          <a:p>
            <a:pPr algn="r"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Александровна Павлова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инклюзивному образованию </a:t>
            </a:r>
          </a:p>
          <a:p>
            <a:pPr algn="r"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«ЧГПГТ им. А.В. Яковлева»</a:t>
            </a:r>
          </a:p>
          <a:p>
            <a:pPr algn="r">
              <a:defRPr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5" name="Прямоугольник 4"/>
          <p:cNvSpPr>
            <a:spLocks noChangeArrowheads="1"/>
          </p:cNvSpPr>
          <p:nvPr/>
        </p:nvSpPr>
        <p:spPr bwMode="auto">
          <a:xfrm>
            <a:off x="1363663" y="1763713"/>
            <a:ext cx="10163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 для социализации обучающихся с различными нозологиями в профессиональных образовательных организациях Челябинской области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Группа 9"/>
          <p:cNvGrpSpPr>
            <a:grpSpLocks/>
          </p:cNvGrpSpPr>
          <p:nvPr/>
        </p:nvGrpSpPr>
        <p:grpSpPr bwMode="auto">
          <a:xfrm>
            <a:off x="192088" y="-31750"/>
            <a:ext cx="11341100" cy="1516063"/>
            <a:chOff x="274441" y="0"/>
            <a:chExt cx="11341323" cy="1643270"/>
          </a:xfrm>
        </p:grpSpPr>
        <p:sp>
          <p:nvSpPr>
            <p:cNvPr id="6" name="object 6"/>
            <p:cNvSpPr txBox="1"/>
            <p:nvPr/>
          </p:nvSpPr>
          <p:spPr>
            <a:xfrm>
              <a:off x="1960399" y="182394"/>
              <a:ext cx="9223556" cy="299402"/>
            </a:xfrm>
            <a:prstGeom prst="rect">
              <a:avLst/>
            </a:prstGeom>
          </p:spPr>
          <p:txBody>
            <a:bodyPr lIns="0" tIns="12700" rIns="0" bIns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ЧЕЛЯБИНСКИЙ ИНСТИТУТ </a:t>
              </a:r>
              <a:r>
                <a:rPr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РАЗВИТИЯ </a:t>
              </a:r>
              <a:r>
                <a:rPr b="1" spc="-1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ПРОФЕССИОНАЛЬНОГО</a:t>
              </a:r>
              <a:r>
                <a:rPr b="1" spc="18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 </a:t>
              </a:r>
              <a:r>
                <a:rPr b="1" spc="-40" dirty="0">
                  <a:solidFill>
                    <a:srgbClr val="193F61"/>
                  </a:solidFill>
                  <a:latin typeface="Times New Roman"/>
                  <a:cs typeface="Times New Roman"/>
                </a:rPr>
                <a:t>ОБРАЗОВАНИЯ</a:t>
              </a:r>
              <a:endParaRPr dirty="0">
                <a:solidFill>
                  <a:srgbClr val="193F6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099957" y="662470"/>
              <a:ext cx="10515807" cy="30973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50656" y="784640"/>
              <a:ext cx="10549145" cy="12045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1363487" y="0"/>
              <a:ext cx="0" cy="164327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74586" y="351023"/>
              <a:ext cx="0" cy="1111573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059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41" y="121094"/>
              <a:ext cx="825723" cy="54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019" name="Группа 13"/>
          <p:cNvGrpSpPr>
            <a:grpSpLocks/>
          </p:cNvGrpSpPr>
          <p:nvPr/>
        </p:nvGrpSpPr>
        <p:grpSpPr bwMode="auto">
          <a:xfrm>
            <a:off x="450850" y="6613525"/>
            <a:ext cx="11555413" cy="134938"/>
            <a:chOff x="450850" y="6613525"/>
            <a:chExt cx="11555413" cy="13493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50850" y="6613525"/>
              <a:ext cx="11555413" cy="25400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505075" y="6745288"/>
              <a:ext cx="8494713" cy="3175"/>
            </a:xfrm>
            <a:prstGeom prst="line">
              <a:avLst/>
            </a:prstGeom>
            <a:ln w="25400">
              <a:solidFill>
                <a:srgbClr val="193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20" name="Прямоугольник 3"/>
          <p:cNvSpPr>
            <a:spLocks noChangeArrowheads="1"/>
          </p:cNvSpPr>
          <p:nvPr/>
        </p:nvSpPr>
        <p:spPr bwMode="auto">
          <a:xfrm>
            <a:off x="1261989" y="1327613"/>
            <a:ext cx="10880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55 профессиональных образовательных организациях (42 ПОО подведомственных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Министерству 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Челябинской области</a:t>
            </a: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ПОО неподведомственных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Министерству образования и науки Челябинской области,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негосударственных ПОО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обучается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инвалидов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Анализ данных мониторинга, позволяет сделать вывод об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увеличении числа обучающихся с инвалидностью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сравнению с 2022 годом –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43 человека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2021 годом –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166 человек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8218" y="714376"/>
            <a:ext cx="1060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инвалидов молодого возраста при получении ими профессионального образования и содействия в последующем трудоустройстве в ПОО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1261989" y="2954668"/>
          <a:ext cx="5436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6678263" y="2954668"/>
          <a:ext cx="5436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36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1281113" y="-31750"/>
            <a:ext cx="0" cy="15160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7" name="Заголовок 1"/>
          <p:cNvSpPr>
            <a:spLocks noGrp="1"/>
          </p:cNvSpPr>
          <p:nvPr>
            <p:ph type="title"/>
          </p:nvPr>
        </p:nvSpPr>
        <p:spPr>
          <a:xfrm>
            <a:off x="1356341" y="0"/>
            <a:ext cx="10629900" cy="703262"/>
          </a:xfrm>
        </p:spPr>
        <p:txBody>
          <a:bodyPr/>
          <a:lstStyle/>
          <a:p>
            <a:pPr algn="ctr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22.11.2023  г.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875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в Российской Федерации Года семьи»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27848" y="908720"/>
            <a:ext cx="10758393" cy="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7" r="44241" b="85699"/>
          <a:stretch>
            <a:fillRect/>
          </a:stretch>
        </p:blipFill>
        <p:spPr bwMode="auto">
          <a:xfrm>
            <a:off x="48889" y="24830"/>
            <a:ext cx="1204384" cy="13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428" t="12201" r="8657" b="12201"/>
          <a:stretch/>
        </p:blipFill>
        <p:spPr>
          <a:xfrm>
            <a:off x="1281113" y="924966"/>
            <a:ext cx="10823000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1281113" y="-31750"/>
            <a:ext cx="0" cy="15160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7" name="Заголовок 1"/>
          <p:cNvSpPr>
            <a:spLocks noGrp="1"/>
          </p:cNvSpPr>
          <p:nvPr>
            <p:ph type="title"/>
          </p:nvPr>
        </p:nvSpPr>
        <p:spPr>
          <a:xfrm>
            <a:off x="1557628" y="88034"/>
            <a:ext cx="10629900" cy="703262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мероприятий по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в Российской Федерации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семьи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Правительством РФ 26 декабря 2023 г.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21515-П45-ТГ)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81113" y="810123"/>
            <a:ext cx="10758393" cy="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1281113" y="6334448"/>
            <a:ext cx="4232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скачивания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endParaRPr lang="en-US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9496" y="6334448"/>
            <a:ext cx="372684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288" t="18984" r="16925" b="5281"/>
          <a:stretch/>
        </p:blipFill>
        <p:spPr>
          <a:xfrm>
            <a:off x="48889" y="843758"/>
            <a:ext cx="7007424" cy="46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05" y="5576950"/>
            <a:ext cx="1260000" cy="126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95504" y="828951"/>
            <a:ext cx="4981683" cy="613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</a:t>
            </a:r>
            <a:r>
              <a:rPr lang="en-US" sz="20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67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значимые федеральные мероприятия.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Мероприятия по совершенствованию положения семей с детьми.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Мероприятия по охране здоровья граждан репродуктивного возраста, семей с детьми.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Культурно-массовые, спортивные, общественные мероприятия.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Мероприятия по укреплению ответственного </a:t>
            </a:r>
            <a:r>
              <a:rPr lang="ru-RU" sz="2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Мероприятия по укреплению у детей и молодежи семейных ценностей.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Информационно-коммуникационные мероприятия.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Показатели эффективности реализации мероприятий в рамках проведения в РФ Года семьи.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1020" t="11150" r="82733" b="81500"/>
          <a:stretch/>
        </p:blipFill>
        <p:spPr>
          <a:xfrm>
            <a:off x="75080" y="42526"/>
            <a:ext cx="114233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1314451" y="952501"/>
            <a:ext cx="10549467" cy="1270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133" y="0"/>
            <a:ext cx="0" cy="16425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50851" y="6614584"/>
            <a:ext cx="11554883" cy="2540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506133" y="6745818"/>
            <a:ext cx="8494184" cy="2116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6885" y="4792134"/>
            <a:ext cx="8189383" cy="167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5" name="Заголовок 1"/>
          <p:cNvSpPr txBox="1">
            <a:spLocks/>
          </p:cNvSpPr>
          <p:nvPr/>
        </p:nvSpPr>
        <p:spPr bwMode="auto">
          <a:xfrm>
            <a:off x="1314451" y="48684"/>
            <a:ext cx="10471149" cy="7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воспитания в РФ на период до 2025 года, утверждена распоряжением Правительства РФ от 29 мая 2015 года № 996-р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5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7" r="44241" b="85699"/>
          <a:stretch>
            <a:fillRect/>
          </a:stretch>
        </p:blipFill>
        <p:spPr bwMode="auto">
          <a:xfrm>
            <a:off x="84667" y="-4233"/>
            <a:ext cx="1204384" cy="13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30900" y="1011767"/>
            <a:ext cx="6140451" cy="5500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воспитания в системе образования предполагает: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вариативности воспитательных систем и технологий, нацеленных на формирование </a:t>
            </a:r>
            <a:r>
              <a:rPr lang="ru-RU" altLang="ru-RU" sz="20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траектории развития личности ребенка с учетом его потребностей, интересов и способностей;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условий для выявления и поддержки одаренных детей;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форм включения детей в</a:t>
            </a:r>
            <a:r>
              <a:rPr lang="ru-RU" alt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интеллектуально-познавательную, творческую, трудовую, </a:t>
            </a:r>
            <a:r>
              <a:rPr lang="ru-RU" alt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полезную, художественно-эстетическую, физкультурно-спортивную, игровую </a:t>
            </a:r>
            <a:r>
              <a:rPr lang="ru-RU" altLang="ru-RU" sz="20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 основе использования потенциала системы дополнительного образования детей и других организаций сферы физической культуры и спорта, культуры</a:t>
            </a:r>
            <a:r>
              <a:rPr lang="ru-RU" altLang="ru-RU" sz="20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  <p:pic>
        <p:nvPicPr>
          <p:cNvPr id="104458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14445" r="25000" b="7037"/>
          <a:stretch>
            <a:fillRect/>
          </a:stretch>
        </p:blipFill>
        <p:spPr bwMode="auto">
          <a:xfrm>
            <a:off x="1413934" y="1020234"/>
            <a:ext cx="4468284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3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921" y="878322"/>
            <a:ext cx="11521440" cy="14449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sz="24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</a:t>
            </a:r>
            <a:r>
              <a:rPr lang="ru-RU" sz="24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и взаимодействию с детскими</a:t>
            </a:r>
            <a:br>
              <a:rPr lang="ru-RU" sz="24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 объединениями</a:t>
            </a:r>
            <a:r>
              <a:rPr lang="ru-RU" sz="4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9805" y="181765"/>
            <a:ext cx="92240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1" dirty="0">
                <a:solidFill>
                  <a:srgbClr val="193F61"/>
                </a:solidFill>
                <a:latin typeface="Times New Roman"/>
                <a:cs typeface="Times New Roman"/>
              </a:rPr>
              <a:t>ЧЕЛЯБИНСКИЙ ИНСТИТУТ </a:t>
            </a:r>
            <a:r>
              <a:rPr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РАЗВИТИЯ </a:t>
            </a:r>
            <a:r>
              <a:rPr b="1" spc="-11" dirty="0">
                <a:solidFill>
                  <a:srgbClr val="193F61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b="1" spc="180" dirty="0">
                <a:solidFill>
                  <a:srgbClr val="193F61"/>
                </a:solidFill>
                <a:latin typeface="Times New Roman"/>
                <a:cs typeface="Times New Roman"/>
              </a:rPr>
              <a:t> </a:t>
            </a:r>
            <a:r>
              <a:rPr b="1" spc="-40" dirty="0">
                <a:solidFill>
                  <a:srgbClr val="193F61"/>
                </a:solidFill>
                <a:latin typeface="Times New Roman"/>
                <a:cs typeface="Times New Roman"/>
              </a:rPr>
              <a:t>ОБРАЗОВАНИЯ</a:t>
            </a:r>
            <a:endParaRPr dirty="0">
              <a:solidFill>
                <a:srgbClr val="193F6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244247" y="577609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0575" y="801145"/>
            <a:ext cx="10548731" cy="13251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363098" y="1"/>
            <a:ext cx="1" cy="1643271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74320" y="351419"/>
            <a:ext cx="0" cy="1110339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121095"/>
            <a:ext cx="825723" cy="540991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450575" y="6612835"/>
            <a:ext cx="11555896" cy="26504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504662" y="6745360"/>
            <a:ext cx="8494644" cy="3057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73617" y="4544436"/>
            <a:ext cx="8189171" cy="1674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3617" y="4597005"/>
            <a:ext cx="7486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i="1" kern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i="1" kern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585" y="2203708"/>
            <a:ext cx="10805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 пилотных регионов страны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новая должность – советник директора по воспитанию и взаимодействию с детскими общественными объединениями: Брянская, Вологодская, Калининградская, Нижегородская, Омская, Сахалинская, Тюменская,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а также город Севастополь и Ставропольский край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трех пилотных регионах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советника директора по воспитанию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взаимодействию с детскими общественными объединениями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 профессиональных образовательных организациях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Тюменская, 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Омская области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/>
          <a:srcRect l="14743" t="20715" r="13847" b="16996"/>
          <a:stretch/>
        </p:blipFill>
        <p:spPr>
          <a:xfrm>
            <a:off x="110023" y="1062114"/>
            <a:ext cx="1431885" cy="10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18"/>
          <p:cNvSpPr>
            <a:spLocks noChangeArrowheads="1"/>
          </p:cNvSpPr>
          <p:nvPr/>
        </p:nvSpPr>
        <p:spPr bwMode="auto">
          <a:xfrm>
            <a:off x="366792" y="1041688"/>
            <a:ext cx="11492060" cy="933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программы воспитания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4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ФГОС СПО по 6 </a:t>
            </a:r>
            <a:r>
              <a:rPr lang="ru-RU" altLang="ru-RU" sz="24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направлениям</a:t>
            </a:r>
            <a:endParaRPr lang="ru-RU" altLang="ru-RU" sz="40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126"/>
          <p:cNvSpPr>
            <a:spLocks noChangeArrowheads="1"/>
          </p:cNvSpPr>
          <p:nvPr/>
        </p:nvSpPr>
        <p:spPr bwMode="auto">
          <a:xfrm>
            <a:off x="268929" y="2453442"/>
            <a:ext cx="1905699" cy="10044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Професси-онально-ориентирующее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</a:t>
            </a:r>
            <a:endParaRPr lang="ru-RU" altLang="ru-RU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125"/>
          <p:cNvSpPr>
            <a:spLocks noChangeArrowheads="1"/>
          </p:cNvSpPr>
          <p:nvPr/>
        </p:nvSpPr>
        <p:spPr bwMode="auto">
          <a:xfrm>
            <a:off x="2296249" y="2430683"/>
            <a:ext cx="1953891" cy="10044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Гражданско-патриотическое направление</a:t>
            </a:r>
            <a:endParaRPr lang="ru-RU" altLang="ru-RU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129"/>
          <p:cNvSpPr>
            <a:spLocks noChangeArrowheads="1"/>
          </p:cNvSpPr>
          <p:nvPr/>
        </p:nvSpPr>
        <p:spPr bwMode="auto">
          <a:xfrm>
            <a:off x="4309880" y="2451993"/>
            <a:ext cx="1774261" cy="10044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ru-RU" alt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28"/>
          <p:cNvSpPr>
            <a:spLocks noChangeArrowheads="1"/>
          </p:cNvSpPr>
          <p:nvPr/>
        </p:nvSpPr>
        <p:spPr bwMode="auto">
          <a:xfrm>
            <a:off x="6208861" y="2435660"/>
            <a:ext cx="1680633" cy="9805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Культурно-творческое направление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27"/>
          <p:cNvSpPr>
            <a:spLocks noChangeArrowheads="1"/>
          </p:cNvSpPr>
          <p:nvPr/>
        </p:nvSpPr>
        <p:spPr bwMode="auto">
          <a:xfrm>
            <a:off x="8028069" y="2421670"/>
            <a:ext cx="1713686" cy="9991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Спортивное и здоровье-сберегающее направление</a:t>
            </a:r>
            <a:endParaRPr lang="ru-RU" altLang="ru-RU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30"/>
          <p:cNvSpPr>
            <a:spLocks noChangeArrowheads="1"/>
          </p:cNvSpPr>
          <p:nvPr/>
        </p:nvSpPr>
        <p:spPr bwMode="auto">
          <a:xfrm>
            <a:off x="9848217" y="2419468"/>
            <a:ext cx="1904915" cy="96871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ru-RU" altLang="ru-RU" sz="16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algn="ctr" defTabSz="1219170"/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ориентирующее направление</a:t>
            </a:r>
            <a:endParaRPr lang="ru-RU" altLang="ru-RU" sz="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endParaRPr lang="ru-RU" altLang="ru-RU" sz="2400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153077" y="1994954"/>
            <a:ext cx="0" cy="4351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>
            <a:off x="12838007" y="7141633"/>
            <a:ext cx="0" cy="4436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Прямая со стрелкой 26"/>
          <p:cNvCxnSpPr/>
          <p:nvPr/>
        </p:nvCxnSpPr>
        <p:spPr>
          <a:xfrm>
            <a:off x="12838007" y="8665633"/>
            <a:ext cx="0" cy="31157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-41486" y="81537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049178" y="1994952"/>
            <a:ext cx="0" cy="4351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Прямая со стрелкой 31"/>
          <p:cNvCxnSpPr/>
          <p:nvPr/>
        </p:nvCxnSpPr>
        <p:spPr>
          <a:xfrm>
            <a:off x="5182625" y="1994953"/>
            <a:ext cx="0" cy="4351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Прямая со стрелкой 32"/>
          <p:cNvCxnSpPr/>
          <p:nvPr/>
        </p:nvCxnSpPr>
        <p:spPr>
          <a:xfrm>
            <a:off x="8850227" y="1974776"/>
            <a:ext cx="0" cy="4351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Прямая со стрелкой 33"/>
          <p:cNvCxnSpPr/>
          <p:nvPr/>
        </p:nvCxnSpPr>
        <p:spPr>
          <a:xfrm>
            <a:off x="10782961" y="1974775"/>
            <a:ext cx="0" cy="4351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15" y="1974776"/>
            <a:ext cx="219475" cy="544623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B3199BCC-3477-4C2D-BCF9-1F9415A0056C}"/>
              </a:ext>
            </a:extLst>
          </p:cNvPr>
          <p:cNvSpPr/>
          <p:nvPr/>
        </p:nvSpPr>
        <p:spPr>
          <a:xfrm>
            <a:off x="553165" y="353710"/>
            <a:ext cx="1118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</a:t>
            </a:r>
            <a:r>
              <a:rPr lang="ru-RU" sz="2400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(региональная версия) </a:t>
            </a:r>
            <a:endParaRPr lang="ru-RU" sz="2400" dirty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126">
            <a:extLst>
              <a:ext uri="{FF2B5EF4-FFF2-40B4-BE49-F238E27FC236}">
                <a16:creationId xmlns="" xmlns:a16="http://schemas.microsoft.com/office/drawing/2014/main" id="{7940DBFB-EB77-480B-858C-3F6D4A18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9" y="3583872"/>
            <a:ext cx="1896555" cy="7825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01,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 02, </a:t>
            </a:r>
          </a:p>
          <a:p>
            <a:pPr algn="ctr" defTabSz="1219170"/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 03, ОК 04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 09</a:t>
            </a:r>
            <a:endParaRPr lang="ru-RU" altLang="ru-RU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125">
            <a:extLst>
              <a:ext uri="{FF2B5EF4-FFF2-40B4-BE49-F238E27FC236}">
                <a16:creationId xmlns="" xmlns:a16="http://schemas.microsoft.com/office/drawing/2014/main" id="{F78EEE00-5039-4A93-990A-C6D32DD4B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541" y="3608938"/>
            <a:ext cx="1889621" cy="7647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endParaRPr lang="ru-RU" altLang="ru-RU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129">
            <a:extLst>
              <a:ext uri="{FF2B5EF4-FFF2-40B4-BE49-F238E27FC236}">
                <a16:creationId xmlns="" xmlns:a16="http://schemas.microsoft.com/office/drawing/2014/main" id="{6A44331C-82CF-4E40-9CB9-B2E0DD220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880" y="3633377"/>
            <a:ext cx="1774261" cy="7203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ru-RU" altLang="ru-RU" sz="16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 07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128">
            <a:extLst>
              <a:ext uri="{FF2B5EF4-FFF2-40B4-BE49-F238E27FC236}">
                <a16:creationId xmlns="" xmlns:a16="http://schemas.microsoft.com/office/drawing/2014/main" id="{4DBD4E74-2730-4495-9C08-CB19C603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59" y="3593061"/>
            <a:ext cx="1680633" cy="8063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 03*,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 04,</a:t>
            </a:r>
          </a:p>
          <a:p>
            <a:pPr algn="ctr" defTabSz="1219170"/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 05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127">
            <a:extLst>
              <a:ext uri="{FF2B5EF4-FFF2-40B4-BE49-F238E27FC236}">
                <a16:creationId xmlns="" xmlns:a16="http://schemas.microsoft.com/office/drawing/2014/main" id="{DAB70B65-DBB5-47A1-A8CC-9A7AD7A49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530" y="3550198"/>
            <a:ext cx="1713687" cy="84986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 08</a:t>
            </a:r>
            <a:endParaRPr lang="ru-RU" altLang="ru-RU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130">
            <a:extLst>
              <a:ext uri="{FF2B5EF4-FFF2-40B4-BE49-F238E27FC236}">
                <a16:creationId xmlns="" xmlns:a16="http://schemas.microsoft.com/office/drawing/2014/main" id="{21E94694-20BE-4D2F-B15F-891873F4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937" y="3562102"/>
            <a:ext cx="1904915" cy="8261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ru-RU" altLang="ru-RU" sz="16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algn="ctr" defTabSz="1219170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 </a:t>
            </a:r>
            <a:endParaRPr lang="ru-RU" alt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endParaRPr lang="ru-RU" alt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918" y="5126682"/>
            <a:ext cx="113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*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 03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реализовывать собственное профессиональное и личностное развитие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предпринимательскую деятельность в профессиональной сфере, использовать знания по финансовой грамотности в различных жизненных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28678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H="1">
            <a:off x="1363663" y="0"/>
            <a:ext cx="0" cy="16430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505073" y="6773662"/>
            <a:ext cx="8494713" cy="3175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5825" y="4792663"/>
            <a:ext cx="8189913" cy="167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8277" y="41701"/>
            <a:ext cx="106343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Года семьи (режим доступа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семья2024.рф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38277" y="620688"/>
            <a:ext cx="10758393" cy="0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1281112" y="6334448"/>
            <a:ext cx="1091088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alt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</a:t>
            </a: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исполнению указа Президента РФ о проведении в 2024 Года </a:t>
            </a:r>
            <a:r>
              <a:rPr lang="ru-RU" alt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en-US" alt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38277" y="6334448"/>
            <a:ext cx="1063438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0" y="5637463"/>
            <a:ext cx="1260000" cy="1260000"/>
          </a:xfrm>
          <a:prstGeom prst="rect">
            <a:avLst/>
          </a:prstGeom>
        </p:spPr>
      </p:pic>
      <p:pic>
        <p:nvPicPr>
          <p:cNvPr id="3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7" r="44241" b="85699"/>
          <a:stretch>
            <a:fillRect/>
          </a:stretch>
        </p:blipFill>
        <p:spPr bwMode="auto">
          <a:xfrm>
            <a:off x="48889" y="24830"/>
            <a:ext cx="1204384" cy="13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0428" t="11151" r="11610" b="6951"/>
          <a:stretch/>
        </p:blipFill>
        <p:spPr>
          <a:xfrm>
            <a:off x="1919536" y="690571"/>
            <a:ext cx="9382154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127448" y="791296"/>
            <a:ext cx="10912058" cy="18827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1557628" y="6334448"/>
            <a:ext cx="5978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скачивания</a:t>
            </a:r>
            <a:r>
              <a:rPr lang="en-US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Плана мероприятий </a:t>
            </a:r>
            <a:endParaRPr lang="en-US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9496" y="6334448"/>
            <a:ext cx="59766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24192" y="828951"/>
            <a:ext cx="435299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блоки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Мероприятия по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семей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Мероприятия по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здоровья граждан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репродуктивного возраста, семей с детьми.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спортивные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общественные мероприятия.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ответственного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мероприятия.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9" y="-47241"/>
            <a:ext cx="72837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1127448" y="7419"/>
            <a:ext cx="0" cy="1643063"/>
          </a:xfrm>
          <a:prstGeom prst="line">
            <a:avLst/>
          </a:prstGeom>
          <a:ln w="25400">
            <a:solidFill>
              <a:srgbClr val="193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469" t="17452" r="17516" b="16105"/>
          <a:stretch/>
        </p:blipFill>
        <p:spPr>
          <a:xfrm>
            <a:off x="0" y="860999"/>
            <a:ext cx="7903638" cy="4763342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57628" y="88034"/>
            <a:ext cx="10629900" cy="703262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основных мероприятий по проведению в Челябинской области года семьи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Губернатором Челябинской области 30 января 2024 года)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39" y="5653477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13785</TotalTime>
  <Words>804</Words>
  <Application>Microsoft Office PowerPoint</Application>
  <PresentationFormat>Широкоэкранный</PresentationFormat>
  <Paragraphs>108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 2</vt:lpstr>
      <vt:lpstr>1_Тема Office</vt:lpstr>
      <vt:lpstr>4_Тема Office</vt:lpstr>
      <vt:lpstr>2_Тема Office</vt:lpstr>
      <vt:lpstr>5_Тема Office</vt:lpstr>
      <vt:lpstr>7_Тема Office</vt:lpstr>
      <vt:lpstr>6_Тема Office</vt:lpstr>
      <vt:lpstr>1_Office Theme</vt:lpstr>
      <vt:lpstr>Презентация PowerPoint</vt:lpstr>
      <vt:lpstr>Презентация PowerPoint</vt:lpstr>
      <vt:lpstr> Указ Президента Российской Федерации от 22.11.2023  г.  № 875 «О проведении в Российской Федерации Года семьи»</vt:lpstr>
      <vt:lpstr>План основных мероприятий по проведению в Российской Федерации Года семьи (утв. Правительством РФ 26 декабря 2023 г. № 21515-П45-ТГ)</vt:lpstr>
      <vt:lpstr>Презентация PowerPoint</vt:lpstr>
      <vt:lpstr>Советник директора по воспитанию и взаимодействию с детскими общественными объединениями </vt:lpstr>
      <vt:lpstr>Презентация PowerPoint</vt:lpstr>
      <vt:lpstr>Презентация PowerPoint</vt:lpstr>
      <vt:lpstr>План основных мероприятий по проведению в Челябинской области года семьи (утв. Губернатором Челябинской области 30 января 2024 года)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hiv</dc:creator>
  <cp:lastModifiedBy>Шадчин  Игорь Владимирович</cp:lastModifiedBy>
  <cp:revision>848</cp:revision>
  <cp:lastPrinted>2022-02-16T11:02:52Z</cp:lastPrinted>
  <dcterms:created xsi:type="dcterms:W3CDTF">2015-02-26T09:53:13Z</dcterms:created>
  <dcterms:modified xsi:type="dcterms:W3CDTF">2024-03-22T08:53:57Z</dcterms:modified>
</cp:coreProperties>
</file>