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18"/>
  </p:notesMasterIdLst>
  <p:sldIdLst>
    <p:sldId id="256" r:id="rId5"/>
    <p:sldId id="260" r:id="rId6"/>
    <p:sldId id="261" r:id="rId7"/>
    <p:sldId id="257" r:id="rId8"/>
    <p:sldId id="258" r:id="rId9"/>
    <p:sldId id="259" r:id="rId10"/>
    <p:sldId id="262" r:id="rId11"/>
    <p:sldId id="263" r:id="rId12"/>
    <p:sldId id="264" r:id="rId13"/>
    <p:sldId id="266" r:id="rId14"/>
    <p:sldId id="267" r:id="rId15"/>
    <p:sldId id="268" r:id="rId16"/>
    <p:sldId id="269" r:id="rId17"/>
  </p:sldIdLst>
  <p:sldSz cx="14630400" cy="8229600"/>
  <p:notesSz cx="8229600" cy="14630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3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6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63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64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65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0EFE6614-0886-48E4-B739-AFE12B34977D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180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18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9024C6A-8549-4C16-9ED0-686E792007A5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9102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4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45" name="PlaceHolder 3"/>
          <p:cNvSpPr>
            <a:spLocks noGrp="1"/>
          </p:cNvSpPr>
          <p:nvPr>
            <p:ph type="sldNum" idx="1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DA7C11D-8F74-4D84-9AB5-F9BC2B855B97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1548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21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3A50E70-C3AA-4875-9273-A211B16F6195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21295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24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46327F3-09F3-4519-AA40-E3713F1DEE2F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1579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27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7565569-A680-4E4A-A9B5-42CEB573A547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5699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30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9197DBB-51BE-484C-92FE-FC52B1FE2A5C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2200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33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E41077B-F11E-41A3-AADD-73D3DF6B7A85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150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39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17A95DC-DDB5-4B1E-B1DE-8B1338C96AE9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5425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4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42" name="PlaceHolder 3"/>
          <p:cNvSpPr>
            <a:spLocks noGrp="1"/>
          </p:cNvSpPr>
          <p:nvPr>
            <p:ph type="sldNum" idx="1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8573573-46D2-4EC9-8D80-5D108C8B126C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61423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4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45" name="PlaceHolder 3"/>
          <p:cNvSpPr>
            <a:spLocks noGrp="1"/>
          </p:cNvSpPr>
          <p:nvPr>
            <p:ph type="sldNum" idx="1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DA7C11D-8F74-4D84-9AB5-F9BC2B855B97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26636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A313934-72DD-4D66-861E-277547F7190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4DCC711-2AE0-407D-A923-60BFF57782F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278D0B1-09F8-4ECA-ACAF-2D455C45902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E9ED075-6467-4E8F-BE04-5823CC65E59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8EBDF9D-2919-473E-9CC7-21555BFFD64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2F165FC-6A17-4228-87EB-0A18751DC2A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B37AF79-6DE9-4F1A-B934-AD7C5397F45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8D8FC70-8C87-40BA-AB46-AA5E4BA3AD2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5FFE7BE-0261-4044-873A-DE43D1EA5C4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1DA3563-F12E-4C7C-8207-5A268A29421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BD8A676-0AEB-4878-B90A-3F09D77B5CB9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5A23393-F832-460B-835E-C3B8437BD40D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84469FD-1AB9-43BD-8EA5-CE33E2F6D4AB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9EC51CF-5BF2-40B8-A7F5-87BB47BD3A1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2AD0B17-E76F-4177-9205-3B949175230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1B40F298-7CD4-4B28-A7DC-2ED5328C5B5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9DC0A9A-4462-4D6B-83AF-56580739186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1884890-577A-4DEE-B6AD-4C2B64BFA74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2891467-5F8D-40E3-BD86-FD1E11B79BD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068DC13-95CD-4855-B3C6-3E65114C33D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D9CACBD-6AE9-4642-B29B-ABC6A878610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EE1EF33-AC09-45CC-BA71-49C0881F80F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605282B-4718-43BB-9F2C-3BA52B7157A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5F5F001-4AE3-4A5F-9BA2-55467478082B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6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BEBE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9" name="Picture 7"/>
          <p:cNvPicPr/>
          <p:nvPr/>
        </p:nvPicPr>
        <p:blipFill>
          <a:blip r:embed="rId14"/>
          <a:stretch/>
        </p:blipFill>
        <p:spPr>
          <a:xfrm rot="5400000">
            <a:off x="13743000" y="6839280"/>
            <a:ext cx="2455200" cy="32436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005480" y="437760"/>
            <a:ext cx="12618000" cy="1590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1005480" y="2190600"/>
            <a:ext cx="12618000" cy="5221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Edit Master text styles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level</a:t>
            </a: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level</a:t>
            </a: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level</a:t>
            </a: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level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dt" idx="1"/>
          </p:nvPr>
        </p:nvSpPr>
        <p:spPr>
          <a:xfrm>
            <a:off x="1005480" y="7627680"/>
            <a:ext cx="3291480" cy="437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latin typeface="Times New Roman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ftr" idx="2"/>
          </p:nvPr>
        </p:nvSpPr>
        <p:spPr>
          <a:xfrm>
            <a:off x="4845960" y="7627680"/>
            <a:ext cx="4937400" cy="437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44" name="PlaceHolder 5"/>
          <p:cNvSpPr>
            <a:spLocks noGrp="1"/>
          </p:cNvSpPr>
          <p:nvPr>
            <p:ph type="sldNum" idx="3"/>
          </p:nvPr>
        </p:nvSpPr>
        <p:spPr>
          <a:xfrm>
            <a:off x="10332360" y="7627680"/>
            <a:ext cx="3291480" cy="437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490AA7F-11B0-4F9F-98DA-E688F13A5027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6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BEBE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2" name="Picture 7"/>
          <p:cNvPicPr/>
          <p:nvPr/>
        </p:nvPicPr>
        <p:blipFill>
          <a:blip r:embed="rId14"/>
          <a:stretch/>
        </p:blipFill>
        <p:spPr>
          <a:xfrm rot="5400000">
            <a:off x="13743000" y="6839280"/>
            <a:ext cx="2455200" cy="324360"/>
          </a:xfrm>
          <a:prstGeom prst="rect">
            <a:avLst/>
          </a:prstGeom>
          <a:ln w="0">
            <a:noFill/>
          </a:ln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005480" y="437760"/>
            <a:ext cx="12618000" cy="1590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1005480" y="2190600"/>
            <a:ext cx="12618000" cy="52210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Edit Master text styles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level</a:t>
            </a: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level</a:t>
            </a: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level</a:t>
            </a: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level</a:t>
            </a:r>
          </a:p>
        </p:txBody>
      </p:sp>
      <p:sp>
        <p:nvSpPr>
          <p:cNvPr id="85" name="PlaceHolder 3"/>
          <p:cNvSpPr>
            <a:spLocks noGrp="1"/>
          </p:cNvSpPr>
          <p:nvPr>
            <p:ph type="dt" idx="4"/>
          </p:nvPr>
        </p:nvSpPr>
        <p:spPr>
          <a:xfrm>
            <a:off x="1005480" y="7627680"/>
            <a:ext cx="3291480" cy="437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</a:rPr>
              <a:t>&lt;дата/время&gt;</a:t>
            </a:r>
            <a:endParaRPr lang="ru-RU" sz="1200" b="0" strike="noStrike" spc="-1"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ftr" idx="5"/>
          </p:nvPr>
        </p:nvSpPr>
        <p:spPr>
          <a:xfrm>
            <a:off x="4845960" y="7627680"/>
            <a:ext cx="4937400" cy="437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87" name="PlaceHolder 5"/>
          <p:cNvSpPr>
            <a:spLocks noGrp="1"/>
          </p:cNvSpPr>
          <p:nvPr>
            <p:ph type="sldNum" idx="6"/>
          </p:nvPr>
        </p:nvSpPr>
        <p:spPr>
          <a:xfrm>
            <a:off x="10332360" y="7627680"/>
            <a:ext cx="3291480" cy="437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A698CC3-F872-4E49-B019-917E130E6B16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2E4C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Shape 1"/>
          <p:cNvSpPr/>
          <p:nvPr/>
        </p:nvSpPr>
        <p:spPr>
          <a:xfrm>
            <a:off x="129960" y="0"/>
            <a:ext cx="14630040" cy="8229240"/>
          </a:xfrm>
          <a:prstGeom prst="rect">
            <a:avLst/>
          </a:prstGeom>
          <a:solidFill>
            <a:srgbClr val="FEF5E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Text 2"/>
          <p:cNvSpPr/>
          <p:nvPr/>
        </p:nvSpPr>
        <p:spPr>
          <a:xfrm>
            <a:off x="6319440" y="1668240"/>
            <a:ext cx="7477200" cy="249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6562"/>
              </a:lnSpc>
              <a:buNone/>
              <a:tabLst>
                <a:tab pos="0" algn="l"/>
              </a:tabLst>
            </a:pPr>
            <a:r>
              <a:rPr lang="en-US" sz="5250" b="0" strike="noStrike" spc="-1">
                <a:solidFill>
                  <a:srgbClr val="38512F"/>
                </a:solidFill>
                <a:latin typeface="Lora"/>
                <a:ea typeface="Lora"/>
              </a:rPr>
              <a:t>Воспитательная работа с  особенными обучающимися</a:t>
            </a:r>
            <a:endParaRPr lang="ru-RU" sz="5250" b="0" strike="noStrike" spc="-1">
              <a:latin typeface="Arial"/>
            </a:endParaRPr>
          </a:p>
        </p:txBody>
      </p:sp>
      <p:sp>
        <p:nvSpPr>
          <p:cNvPr id="170" name="Shape 4"/>
          <p:cNvSpPr/>
          <p:nvPr/>
        </p:nvSpPr>
        <p:spPr>
          <a:xfrm>
            <a:off x="6319440" y="6189120"/>
            <a:ext cx="354960" cy="354960"/>
          </a:xfrm>
          <a:prstGeom prst="roundRect">
            <a:avLst>
              <a:gd name="adj" fmla="val 25726039"/>
            </a:avLst>
          </a:prstGeom>
          <a:noFill/>
          <a:ln w="76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Text 5"/>
          <p:cNvSpPr/>
          <p:nvPr/>
        </p:nvSpPr>
        <p:spPr>
          <a:xfrm>
            <a:off x="6804360" y="5515740"/>
            <a:ext cx="5880134" cy="205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ts val="3061"/>
              </a:lnSpc>
              <a:buNone/>
              <a:tabLst>
                <a:tab pos="0" algn="l"/>
              </a:tabLst>
            </a:pPr>
            <a:r>
              <a:rPr lang="ru-RU" sz="2190" b="1" spc="-1" dirty="0" smtClean="0">
                <a:solidFill>
                  <a:srgbClr val="3A3630"/>
                </a:solidFill>
                <a:latin typeface="Arial Black" panose="020B0A04020102020204" pitchFamily="34" charset="0"/>
              </a:rPr>
              <a:t>Елена Викторовна Иванова,</a:t>
            </a:r>
          </a:p>
          <a:p>
            <a:pPr>
              <a:lnSpc>
                <a:spcPts val="3061"/>
              </a:lnSpc>
              <a:buNone/>
              <a:tabLst>
                <a:tab pos="0" algn="l"/>
              </a:tabLst>
            </a:pPr>
            <a:r>
              <a:rPr lang="ru-RU" sz="2190" b="1" spc="-1" dirty="0">
                <a:solidFill>
                  <a:srgbClr val="3A3630"/>
                </a:solidFill>
                <a:latin typeface="Arial Black" panose="020B0A04020102020204" pitchFamily="34" charset="0"/>
              </a:rPr>
              <a:t>с</a:t>
            </a:r>
            <a:r>
              <a:rPr lang="ru-RU" sz="2190" b="1" spc="-1" dirty="0" smtClean="0">
                <a:solidFill>
                  <a:srgbClr val="3A3630"/>
                </a:solidFill>
                <a:latin typeface="Arial Black" panose="020B0A04020102020204" pitchFamily="34" charset="0"/>
              </a:rPr>
              <a:t>оветник директора по воспитанию и </a:t>
            </a:r>
          </a:p>
          <a:p>
            <a:pPr>
              <a:lnSpc>
                <a:spcPts val="3061"/>
              </a:lnSpc>
              <a:buNone/>
              <a:tabLst>
                <a:tab pos="0" algn="l"/>
              </a:tabLst>
            </a:pPr>
            <a:r>
              <a:rPr lang="ru-RU" sz="2190" b="1" spc="-1" dirty="0" smtClean="0">
                <a:solidFill>
                  <a:srgbClr val="3A3630"/>
                </a:solidFill>
                <a:latin typeface="Arial Black" panose="020B0A04020102020204" pitchFamily="34" charset="0"/>
              </a:rPr>
              <a:t>взаимодействию с детскими </a:t>
            </a:r>
          </a:p>
          <a:p>
            <a:pPr>
              <a:lnSpc>
                <a:spcPts val="3061"/>
              </a:lnSpc>
              <a:buNone/>
              <a:tabLst>
                <a:tab pos="0" algn="l"/>
              </a:tabLst>
            </a:pPr>
            <a:r>
              <a:rPr lang="ru-RU" sz="2190" b="1" spc="-1" dirty="0" smtClean="0">
                <a:solidFill>
                  <a:srgbClr val="3A3630"/>
                </a:solidFill>
                <a:latin typeface="Arial Black" panose="020B0A04020102020204" pitchFamily="34" charset="0"/>
              </a:rPr>
              <a:t>общественными объединениями</a:t>
            </a:r>
            <a:endParaRPr lang="ru-RU" sz="2190" b="1" spc="-1" dirty="0" smtClean="0">
              <a:solidFill>
                <a:srgbClr val="3A3630"/>
              </a:solidFill>
              <a:latin typeface="Arial Black" panose="020B0A04020102020204" pitchFamily="34" charset="0"/>
            </a:endParaRPr>
          </a:p>
          <a:p>
            <a:pPr>
              <a:lnSpc>
                <a:spcPts val="3061"/>
              </a:lnSpc>
              <a:buNone/>
              <a:tabLst>
                <a:tab pos="0" algn="l"/>
              </a:tabLst>
            </a:pPr>
            <a:endParaRPr lang="ru-RU" sz="2190" b="0" strike="noStrike" spc="-1" dirty="0" smtClean="0">
              <a:latin typeface="Arial"/>
            </a:endParaRPr>
          </a:p>
        </p:txBody>
      </p:sp>
      <p:pic>
        <p:nvPicPr>
          <p:cNvPr id="172" name="Рисунок 171"/>
          <p:cNvPicPr/>
          <p:nvPr/>
        </p:nvPicPr>
        <p:blipFill>
          <a:blip r:embed="rId3"/>
          <a:stretch/>
        </p:blipFill>
        <p:spPr>
          <a:xfrm>
            <a:off x="129960" y="49320"/>
            <a:ext cx="1670040" cy="1800720"/>
          </a:xfrm>
          <a:prstGeom prst="rect">
            <a:avLst/>
          </a:prstGeom>
          <a:ln w="0">
            <a:noFill/>
          </a:ln>
        </p:spPr>
      </p:pic>
      <p:pic>
        <p:nvPicPr>
          <p:cNvPr id="173" name="Рисунок 172"/>
          <p:cNvPicPr/>
          <p:nvPr/>
        </p:nvPicPr>
        <p:blipFill>
          <a:blip r:embed="rId4"/>
          <a:stretch/>
        </p:blipFill>
        <p:spPr>
          <a:xfrm>
            <a:off x="725760" y="3109320"/>
            <a:ext cx="5214240" cy="3910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2E4C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EF5E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0" name="Text 2"/>
          <p:cNvSpPr/>
          <p:nvPr/>
        </p:nvSpPr>
        <p:spPr>
          <a:xfrm>
            <a:off x="2348280" y="1501200"/>
            <a:ext cx="8795520" cy="69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ts val="5468"/>
              </a:lnSpc>
              <a:buNone/>
              <a:tabLst>
                <a:tab pos="0" algn="l"/>
              </a:tabLst>
            </a:pPr>
            <a:r>
              <a:rPr lang="en-US" sz="4370" b="0" strike="noStrike" spc="-1">
                <a:solidFill>
                  <a:srgbClr val="38512F"/>
                </a:solidFill>
                <a:latin typeface="Lora"/>
                <a:ea typeface="Lora"/>
              </a:rPr>
              <a:t>Развитие социальной адаптации</a:t>
            </a:r>
            <a:endParaRPr lang="ru-RU" sz="4370" b="0" strike="noStrike" spc="-1">
              <a:latin typeface="Arial"/>
            </a:endParaRPr>
          </a:p>
        </p:txBody>
      </p:sp>
      <p:sp>
        <p:nvSpPr>
          <p:cNvPr id="382" name="Text 3"/>
          <p:cNvSpPr/>
          <p:nvPr/>
        </p:nvSpPr>
        <p:spPr>
          <a:xfrm>
            <a:off x="2348280" y="4826520"/>
            <a:ext cx="2777040" cy="34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ts val="2733"/>
              </a:lnSpc>
              <a:buNone/>
              <a:tabLst>
                <a:tab pos="0" algn="l"/>
              </a:tabLst>
            </a:pPr>
            <a:r>
              <a:rPr lang="en-US" sz="2190" b="0" strike="noStrike" spc="-1" dirty="0" err="1">
                <a:solidFill>
                  <a:srgbClr val="38512F"/>
                </a:solidFill>
                <a:latin typeface="Lora"/>
                <a:ea typeface="Lora"/>
              </a:rPr>
              <a:t>Взаимодействие</a:t>
            </a:r>
            <a:endParaRPr lang="ru-RU" sz="2190" b="0" strike="noStrike" spc="-1" dirty="0">
              <a:latin typeface="Arial"/>
            </a:endParaRPr>
          </a:p>
        </p:txBody>
      </p:sp>
      <p:sp>
        <p:nvSpPr>
          <p:cNvPr id="383" name="Text 4"/>
          <p:cNvSpPr/>
          <p:nvPr/>
        </p:nvSpPr>
        <p:spPr>
          <a:xfrm>
            <a:off x="2348280" y="5306760"/>
            <a:ext cx="3088440" cy="14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2798"/>
              </a:lnSpc>
              <a:buNone/>
              <a:tabLst>
                <a:tab pos="0" algn="l"/>
              </a:tabLst>
            </a:pPr>
            <a:r>
              <a:rPr lang="en-US" sz="1750" b="0" strike="noStrike" spc="-1">
                <a:solidFill>
                  <a:srgbClr val="3A3630"/>
                </a:solidFill>
                <a:latin typeface="Source Sans Pro"/>
                <a:ea typeface="Source Sans Pro"/>
              </a:rPr>
              <a:t>Программы, способствующие развитию навыков социального взаимодействия в обществе.</a:t>
            </a:r>
            <a:endParaRPr lang="ru-RU" sz="1750" b="0" strike="noStrike" spc="-1">
              <a:latin typeface="Arial"/>
            </a:endParaRPr>
          </a:p>
        </p:txBody>
      </p:sp>
      <p:sp>
        <p:nvSpPr>
          <p:cNvPr id="385" name="Text 5"/>
          <p:cNvSpPr/>
          <p:nvPr/>
        </p:nvSpPr>
        <p:spPr>
          <a:xfrm>
            <a:off x="5770440" y="4826520"/>
            <a:ext cx="2777040" cy="34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ts val="2733"/>
              </a:lnSpc>
              <a:buNone/>
              <a:tabLst>
                <a:tab pos="0" algn="l"/>
              </a:tabLst>
            </a:pPr>
            <a:r>
              <a:rPr lang="ru-RU" sz="2190" b="0" strike="noStrike" spc="-1" dirty="0" smtClean="0">
                <a:latin typeface="Arial"/>
              </a:rPr>
              <a:t>Сотрудничество</a:t>
            </a:r>
            <a:endParaRPr lang="ru-RU" sz="2190" b="0" strike="noStrike" spc="-1" dirty="0">
              <a:latin typeface="Arial"/>
            </a:endParaRPr>
          </a:p>
        </p:txBody>
      </p:sp>
      <p:sp>
        <p:nvSpPr>
          <p:cNvPr id="386" name="Text 6"/>
          <p:cNvSpPr/>
          <p:nvPr/>
        </p:nvSpPr>
        <p:spPr>
          <a:xfrm>
            <a:off x="5770440" y="5306760"/>
            <a:ext cx="3088440" cy="142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2798"/>
              </a:lnSpc>
              <a:buNone/>
              <a:tabLst>
                <a:tab pos="0" algn="l"/>
              </a:tabLst>
            </a:pPr>
            <a:r>
              <a:rPr lang="en-US" sz="1750" b="0" strike="noStrike" spc="-1">
                <a:solidFill>
                  <a:srgbClr val="3A3630"/>
                </a:solidFill>
                <a:latin typeface="Source Sans Pro"/>
                <a:ea typeface="Source Sans Pro"/>
              </a:rPr>
              <a:t>Совместные проекты и групповые занятия для развития навыков коллективной работы.</a:t>
            </a:r>
            <a:endParaRPr lang="ru-RU" sz="1750" b="0" strike="noStrike" spc="-1">
              <a:latin typeface="Arial"/>
            </a:endParaRPr>
          </a:p>
        </p:txBody>
      </p:sp>
      <p:sp>
        <p:nvSpPr>
          <p:cNvPr id="388" name="Text 7"/>
          <p:cNvSpPr/>
          <p:nvPr/>
        </p:nvSpPr>
        <p:spPr>
          <a:xfrm>
            <a:off x="9192960" y="4826520"/>
            <a:ext cx="2777040" cy="34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ts val="2733"/>
              </a:lnSpc>
              <a:buNone/>
              <a:tabLst>
                <a:tab pos="0" algn="l"/>
              </a:tabLst>
            </a:pPr>
            <a:r>
              <a:rPr lang="en-US" sz="2190" b="0" strike="noStrike" spc="-1" dirty="0" err="1">
                <a:solidFill>
                  <a:srgbClr val="38512F"/>
                </a:solidFill>
                <a:latin typeface="Lora"/>
                <a:ea typeface="Lora"/>
              </a:rPr>
              <a:t>Участие</a:t>
            </a:r>
            <a:r>
              <a:rPr lang="en-US" sz="2190" b="0" strike="noStrike" spc="-1" dirty="0">
                <a:solidFill>
                  <a:srgbClr val="38512F"/>
                </a:solidFill>
                <a:latin typeface="Lora"/>
                <a:ea typeface="Lora"/>
              </a:rPr>
              <a:t> в </a:t>
            </a:r>
            <a:r>
              <a:rPr lang="en-US" sz="2190" b="0" strike="noStrike" spc="-1" dirty="0" err="1">
                <a:solidFill>
                  <a:srgbClr val="38512F"/>
                </a:solidFill>
                <a:latin typeface="Lora"/>
                <a:ea typeface="Lora"/>
              </a:rPr>
              <a:t>обществе</a:t>
            </a:r>
            <a:endParaRPr lang="ru-RU" sz="2190" b="0" strike="noStrike" spc="-1" dirty="0">
              <a:latin typeface="Arial"/>
            </a:endParaRPr>
          </a:p>
        </p:txBody>
      </p:sp>
      <p:sp>
        <p:nvSpPr>
          <p:cNvPr id="389" name="Text 8"/>
          <p:cNvSpPr/>
          <p:nvPr/>
        </p:nvSpPr>
        <p:spPr>
          <a:xfrm>
            <a:off x="9192960" y="5307120"/>
            <a:ext cx="3425760" cy="142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2798"/>
              </a:lnSpc>
              <a:buNone/>
              <a:tabLst>
                <a:tab pos="0" algn="l"/>
              </a:tabLst>
            </a:pP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Проведение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мероприятий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для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вовлечения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ru-RU" sz="1750" b="0" strike="noStrike" spc="-1" dirty="0" smtClean="0">
                <a:solidFill>
                  <a:srgbClr val="3A3630"/>
                </a:solidFill>
                <a:latin typeface="Source Sans Pro"/>
                <a:ea typeface="Source Sans Pro"/>
              </a:rPr>
              <a:t>обучающихся </a:t>
            </a:r>
            <a:r>
              <a:rPr lang="en-US" sz="1750" b="0" strike="noStrike" spc="-1" dirty="0" smtClean="0">
                <a:solidFill>
                  <a:srgbClr val="3A3630"/>
                </a:solidFill>
                <a:latin typeface="Source Sans Pro"/>
                <a:ea typeface="Source Sans Pro"/>
              </a:rPr>
              <a:t>в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жизнь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общества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.</a:t>
            </a:r>
            <a:endParaRPr lang="ru-RU" sz="175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52" y="2843668"/>
            <a:ext cx="3225695" cy="18147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3148" y="2816682"/>
            <a:ext cx="2614332" cy="19599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960" y="2800043"/>
            <a:ext cx="2535936" cy="1901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269" y="245315"/>
            <a:ext cx="1817442" cy="1949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2E4C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EF5E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92" name="Image 0" descr="preencoded.png"/>
          <p:cNvPicPr/>
          <p:nvPr/>
        </p:nvPicPr>
        <p:blipFill>
          <a:blip r:embed="rId3"/>
          <a:stretch/>
        </p:blipFill>
        <p:spPr>
          <a:xfrm>
            <a:off x="0" y="0"/>
            <a:ext cx="14630040" cy="2256840"/>
          </a:xfrm>
          <a:prstGeom prst="rect">
            <a:avLst/>
          </a:prstGeom>
          <a:ln w="0">
            <a:noFill/>
          </a:ln>
        </p:spPr>
      </p:pic>
      <p:sp>
        <p:nvSpPr>
          <p:cNvPr id="393" name="Text 2"/>
          <p:cNvSpPr/>
          <p:nvPr/>
        </p:nvSpPr>
        <p:spPr>
          <a:xfrm>
            <a:off x="3278880" y="2754000"/>
            <a:ext cx="8071920" cy="112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4442"/>
              </a:lnSpc>
              <a:buNone/>
              <a:tabLst>
                <a:tab pos="0" algn="l"/>
              </a:tabLst>
            </a:pPr>
            <a:r>
              <a:rPr lang="en-US" sz="3550" b="0" strike="noStrike" spc="-1">
                <a:solidFill>
                  <a:srgbClr val="38512F"/>
                </a:solidFill>
                <a:latin typeface="Lora"/>
                <a:ea typeface="Lora"/>
              </a:rPr>
              <a:t>Психологическая поддержка обучающихся</a:t>
            </a:r>
            <a:endParaRPr lang="ru-RU" sz="3550" b="0" strike="noStrike" spc="-1">
              <a:latin typeface="Arial"/>
            </a:endParaRPr>
          </a:p>
        </p:txBody>
      </p:sp>
      <p:pic>
        <p:nvPicPr>
          <p:cNvPr id="394" name="Image 1" descr="preencoded.png"/>
          <p:cNvPicPr/>
          <p:nvPr/>
        </p:nvPicPr>
        <p:blipFill>
          <a:blip r:embed="rId4"/>
          <a:stretch/>
        </p:blipFill>
        <p:spPr>
          <a:xfrm>
            <a:off x="3278880" y="4152960"/>
            <a:ext cx="2690280" cy="721800"/>
          </a:xfrm>
          <a:prstGeom prst="rect">
            <a:avLst/>
          </a:prstGeom>
          <a:ln w="0">
            <a:noFill/>
          </a:ln>
        </p:spPr>
      </p:pic>
      <p:sp>
        <p:nvSpPr>
          <p:cNvPr id="395" name="Text 3"/>
          <p:cNvSpPr/>
          <p:nvPr/>
        </p:nvSpPr>
        <p:spPr>
          <a:xfrm>
            <a:off x="3459600" y="5145840"/>
            <a:ext cx="2329560" cy="56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2222"/>
              </a:lnSpc>
              <a:buNone/>
              <a:tabLst>
                <a:tab pos="0" algn="l"/>
              </a:tabLst>
            </a:pPr>
            <a:r>
              <a:rPr lang="en-US" sz="1770" b="0" strike="noStrike" spc="-1">
                <a:solidFill>
                  <a:srgbClr val="38512F"/>
                </a:solidFill>
                <a:latin typeface="Lora"/>
                <a:ea typeface="Lora"/>
              </a:rPr>
              <a:t>Определение потребностей</a:t>
            </a:r>
            <a:endParaRPr lang="ru-RU" sz="1770" b="0" strike="noStrike" spc="-1">
              <a:latin typeface="Arial"/>
            </a:endParaRPr>
          </a:p>
        </p:txBody>
      </p:sp>
      <p:sp>
        <p:nvSpPr>
          <p:cNvPr id="396" name="Text 4"/>
          <p:cNvSpPr/>
          <p:nvPr/>
        </p:nvSpPr>
        <p:spPr>
          <a:xfrm>
            <a:off x="1810512" y="5818320"/>
            <a:ext cx="4339728" cy="20820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2276"/>
              </a:lnSpc>
              <a:buNone/>
              <a:tabLst>
                <a:tab pos="0" algn="l"/>
              </a:tabLst>
            </a:pPr>
            <a:r>
              <a:rPr lang="en-US" sz="142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Идентификация</a:t>
            </a:r>
            <a:r>
              <a:rPr lang="en-US" sz="142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42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индивидуальных</a:t>
            </a:r>
            <a:r>
              <a:rPr lang="en-US" sz="142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42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потребностей</a:t>
            </a:r>
            <a:r>
              <a:rPr lang="en-US" sz="142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42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каждого</a:t>
            </a:r>
            <a:r>
              <a:rPr lang="en-US" sz="142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ru-RU" sz="1420" b="0" strike="noStrike" spc="-1" dirty="0" smtClean="0">
                <a:solidFill>
                  <a:srgbClr val="3A3630"/>
                </a:solidFill>
                <a:latin typeface="Source Sans Pro"/>
                <a:ea typeface="Source Sans Pro"/>
              </a:rPr>
              <a:t>обучающегося </a:t>
            </a:r>
            <a:r>
              <a:rPr lang="en-US" sz="1420" b="0" strike="noStrike" spc="-1" dirty="0" err="1" smtClean="0">
                <a:solidFill>
                  <a:srgbClr val="3A3630"/>
                </a:solidFill>
                <a:latin typeface="Source Sans Pro"/>
                <a:ea typeface="Source Sans Pro"/>
              </a:rPr>
              <a:t>для</a:t>
            </a:r>
            <a:r>
              <a:rPr lang="en-US" sz="1420" b="0" strike="noStrike" spc="-1" dirty="0" smtClean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42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обеспечения</a:t>
            </a:r>
            <a:r>
              <a:rPr lang="en-US" sz="142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42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психологической</a:t>
            </a:r>
            <a:r>
              <a:rPr lang="en-US" sz="142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42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поддержки</a:t>
            </a:r>
            <a:r>
              <a:rPr lang="en-US" sz="142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.</a:t>
            </a:r>
            <a:endParaRPr lang="ru-RU" sz="1420" b="0" strike="noStrike" spc="-1" dirty="0">
              <a:latin typeface="Arial"/>
            </a:endParaRPr>
          </a:p>
        </p:txBody>
      </p:sp>
      <p:pic>
        <p:nvPicPr>
          <p:cNvPr id="397" name="Image 2" descr="preencoded.png"/>
          <p:cNvPicPr/>
          <p:nvPr/>
        </p:nvPicPr>
        <p:blipFill>
          <a:blip r:embed="rId5"/>
          <a:stretch/>
        </p:blipFill>
        <p:spPr>
          <a:xfrm>
            <a:off x="5969880" y="4152960"/>
            <a:ext cx="2690280" cy="721800"/>
          </a:xfrm>
          <a:prstGeom prst="rect">
            <a:avLst/>
          </a:prstGeom>
          <a:ln w="0">
            <a:noFill/>
          </a:ln>
        </p:spPr>
      </p:pic>
      <p:sp>
        <p:nvSpPr>
          <p:cNvPr id="398" name="Text 5"/>
          <p:cNvSpPr/>
          <p:nvPr/>
        </p:nvSpPr>
        <p:spPr>
          <a:xfrm>
            <a:off x="6150240" y="5145840"/>
            <a:ext cx="2329560" cy="56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2222"/>
              </a:lnSpc>
              <a:buNone/>
              <a:tabLst>
                <a:tab pos="0" algn="l"/>
              </a:tabLst>
            </a:pPr>
            <a:r>
              <a:rPr lang="en-US" sz="1770" b="0" strike="noStrike" spc="-1">
                <a:solidFill>
                  <a:srgbClr val="38512F"/>
                </a:solidFill>
                <a:latin typeface="Lora"/>
                <a:ea typeface="Lora"/>
              </a:rPr>
              <a:t>Индивидуальные сессии</a:t>
            </a:r>
            <a:endParaRPr lang="ru-RU" sz="1770" b="0" strike="noStrike" spc="-1">
              <a:latin typeface="Arial"/>
            </a:endParaRPr>
          </a:p>
        </p:txBody>
      </p:sp>
      <p:sp>
        <p:nvSpPr>
          <p:cNvPr id="399" name="Text 6"/>
          <p:cNvSpPr/>
          <p:nvPr/>
        </p:nvSpPr>
        <p:spPr>
          <a:xfrm>
            <a:off x="6150240" y="5818320"/>
            <a:ext cx="2691000" cy="162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2276"/>
              </a:lnSpc>
              <a:buNone/>
              <a:tabLst>
                <a:tab pos="0" algn="l"/>
              </a:tabLst>
            </a:pPr>
            <a:r>
              <a:rPr lang="en-US" sz="142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Оказание</a:t>
            </a:r>
            <a:r>
              <a:rPr lang="en-US" sz="142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42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психологической</a:t>
            </a:r>
            <a:r>
              <a:rPr lang="en-US" sz="142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42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помощи</a:t>
            </a:r>
            <a:r>
              <a:rPr lang="en-US" sz="142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42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через</a:t>
            </a:r>
            <a:r>
              <a:rPr lang="en-US" sz="142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42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индивидуальные</a:t>
            </a:r>
            <a:r>
              <a:rPr lang="en-US" sz="142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42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консультации</a:t>
            </a:r>
            <a:r>
              <a:rPr lang="en-US" sz="142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и </a:t>
            </a:r>
            <a:r>
              <a:rPr lang="en-US" sz="142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сессии</a:t>
            </a:r>
            <a:r>
              <a:rPr lang="en-US" sz="142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.</a:t>
            </a:r>
            <a:endParaRPr lang="ru-RU" sz="1420" b="0" strike="noStrike" spc="-1" dirty="0">
              <a:latin typeface="Arial"/>
            </a:endParaRPr>
          </a:p>
        </p:txBody>
      </p:sp>
      <p:pic>
        <p:nvPicPr>
          <p:cNvPr id="400" name="Image 3" descr="preencoded.png"/>
          <p:cNvPicPr/>
          <p:nvPr/>
        </p:nvPicPr>
        <p:blipFill>
          <a:blip r:embed="rId6"/>
          <a:stretch/>
        </p:blipFill>
        <p:spPr>
          <a:xfrm>
            <a:off x="8660520" y="4152960"/>
            <a:ext cx="2690280" cy="721800"/>
          </a:xfrm>
          <a:prstGeom prst="rect">
            <a:avLst/>
          </a:prstGeom>
          <a:ln w="0">
            <a:noFill/>
          </a:ln>
        </p:spPr>
      </p:pic>
      <p:sp>
        <p:nvSpPr>
          <p:cNvPr id="401" name="Text 7"/>
          <p:cNvSpPr/>
          <p:nvPr/>
        </p:nvSpPr>
        <p:spPr>
          <a:xfrm>
            <a:off x="8841240" y="5145840"/>
            <a:ext cx="2256840" cy="28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ts val="2222"/>
              </a:lnSpc>
              <a:buNone/>
              <a:tabLst>
                <a:tab pos="0" algn="l"/>
              </a:tabLst>
            </a:pPr>
            <a:r>
              <a:rPr lang="en-US" sz="1770" b="0" strike="noStrike" spc="-1">
                <a:solidFill>
                  <a:srgbClr val="38512F"/>
                </a:solidFill>
                <a:latin typeface="Lora"/>
                <a:ea typeface="Lora"/>
              </a:rPr>
              <a:t>Развитие ресурсов</a:t>
            </a:r>
            <a:endParaRPr lang="ru-RU" sz="1770" b="0" strike="noStrike" spc="-1">
              <a:latin typeface="Arial"/>
            </a:endParaRPr>
          </a:p>
        </p:txBody>
      </p:sp>
      <p:sp>
        <p:nvSpPr>
          <p:cNvPr id="402" name="Text 8"/>
          <p:cNvSpPr/>
          <p:nvPr/>
        </p:nvSpPr>
        <p:spPr>
          <a:xfrm>
            <a:off x="8841240" y="5536440"/>
            <a:ext cx="3119112" cy="16324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2276"/>
              </a:lnSpc>
              <a:buNone/>
              <a:tabLst>
                <a:tab pos="0" algn="l"/>
              </a:tabLst>
            </a:pPr>
            <a:r>
              <a:rPr lang="en-US" sz="142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Работа</a:t>
            </a:r>
            <a:r>
              <a:rPr lang="en-US" sz="142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с </a:t>
            </a:r>
            <a:r>
              <a:rPr lang="en-US" sz="142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обучающимися</a:t>
            </a:r>
            <a:r>
              <a:rPr lang="en-US" sz="142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42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для</a:t>
            </a:r>
            <a:r>
              <a:rPr lang="en-US" sz="142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42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развития</a:t>
            </a:r>
            <a:r>
              <a:rPr lang="en-US" sz="142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42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их</a:t>
            </a:r>
            <a:r>
              <a:rPr lang="en-US" sz="142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42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собственных</a:t>
            </a:r>
            <a:r>
              <a:rPr lang="en-US" sz="142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42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ресурсов</a:t>
            </a:r>
            <a:r>
              <a:rPr lang="en-US" sz="142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42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самопомощи</a:t>
            </a:r>
            <a:r>
              <a:rPr lang="en-US" sz="142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и </a:t>
            </a:r>
            <a:r>
              <a:rPr lang="en-US" sz="142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решения</a:t>
            </a:r>
            <a:r>
              <a:rPr lang="en-US" sz="142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42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проблем</a:t>
            </a:r>
            <a:r>
              <a:rPr lang="en-US" sz="142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.</a:t>
            </a:r>
            <a:endParaRPr lang="ru-RU" sz="142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269" y="286457"/>
            <a:ext cx="1556839" cy="1670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2E4C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EF5E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5" name="Image 0" descr="preencoded.png"/>
          <p:cNvPicPr/>
          <p:nvPr/>
        </p:nvPicPr>
        <p:blipFill>
          <a:blip r:embed="rId3"/>
          <a:stretch/>
        </p:blipFill>
        <p:spPr>
          <a:xfrm>
            <a:off x="10972800" y="0"/>
            <a:ext cx="3657240" cy="8229240"/>
          </a:xfrm>
          <a:prstGeom prst="rect">
            <a:avLst/>
          </a:prstGeom>
          <a:ln w="0">
            <a:noFill/>
          </a:ln>
        </p:spPr>
      </p:pic>
      <p:sp>
        <p:nvSpPr>
          <p:cNvPr id="406" name="Text 2"/>
          <p:cNvSpPr/>
          <p:nvPr/>
        </p:nvSpPr>
        <p:spPr>
          <a:xfrm>
            <a:off x="833040" y="1676520"/>
            <a:ext cx="6991920" cy="69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ts val="5468"/>
              </a:lnSpc>
              <a:buNone/>
              <a:tabLst>
                <a:tab pos="0" algn="l"/>
              </a:tabLst>
            </a:pPr>
            <a:r>
              <a:rPr lang="en-US" sz="4370" b="0" strike="noStrike" spc="-1">
                <a:solidFill>
                  <a:srgbClr val="38512F"/>
                </a:solidFill>
                <a:latin typeface="Lora"/>
                <a:ea typeface="Lora"/>
              </a:rPr>
              <a:t>Заключение и результаты</a:t>
            </a:r>
            <a:endParaRPr lang="ru-RU" sz="4370" b="0" strike="noStrike" spc="-1">
              <a:latin typeface="Arial"/>
            </a:endParaRPr>
          </a:p>
        </p:txBody>
      </p:sp>
      <p:sp>
        <p:nvSpPr>
          <p:cNvPr id="407" name="Shape 3"/>
          <p:cNvSpPr/>
          <p:nvPr/>
        </p:nvSpPr>
        <p:spPr>
          <a:xfrm>
            <a:off x="833040" y="2704320"/>
            <a:ext cx="4541760" cy="1990440"/>
          </a:xfrm>
          <a:prstGeom prst="roundRect">
            <a:avLst>
              <a:gd name="adj" fmla="val 3348"/>
            </a:avLst>
          </a:prstGeom>
          <a:solidFill>
            <a:srgbClr val="F6E9D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Text 4"/>
          <p:cNvSpPr/>
          <p:nvPr/>
        </p:nvSpPr>
        <p:spPr>
          <a:xfrm>
            <a:off x="1055520" y="2926440"/>
            <a:ext cx="4057200" cy="34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ts val="2733"/>
              </a:lnSpc>
              <a:buNone/>
              <a:tabLst>
                <a:tab pos="0" algn="l"/>
              </a:tabLst>
            </a:pPr>
            <a:r>
              <a:rPr lang="en-US" sz="2190" b="0" strike="noStrike" spc="-1">
                <a:solidFill>
                  <a:srgbClr val="38512F"/>
                </a:solidFill>
                <a:latin typeface="Lora"/>
                <a:ea typeface="Lora"/>
              </a:rPr>
              <a:t>Индивидуальные достижения</a:t>
            </a:r>
            <a:endParaRPr lang="ru-RU" sz="2190" b="0" strike="noStrike" spc="-1">
              <a:latin typeface="Arial"/>
            </a:endParaRPr>
          </a:p>
        </p:txBody>
      </p:sp>
      <p:sp>
        <p:nvSpPr>
          <p:cNvPr id="409" name="Text 5"/>
          <p:cNvSpPr/>
          <p:nvPr/>
        </p:nvSpPr>
        <p:spPr>
          <a:xfrm>
            <a:off x="1055520" y="3406680"/>
            <a:ext cx="4097520" cy="106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2798"/>
              </a:lnSpc>
              <a:buNone/>
              <a:tabLst>
                <a:tab pos="0" algn="l"/>
              </a:tabLst>
            </a:pPr>
            <a:r>
              <a:rPr lang="en-US" sz="1750" b="0" strike="noStrike" spc="-1" dirty="0" err="1" smtClean="0">
                <a:solidFill>
                  <a:srgbClr val="3A3630"/>
                </a:solidFill>
                <a:latin typeface="Source Sans Pro"/>
                <a:ea typeface="Source Sans Pro"/>
              </a:rPr>
              <a:t>Каждый</a:t>
            </a:r>
            <a:r>
              <a:rPr lang="ru-RU" sz="1750" b="0" strike="noStrike" spc="-1" dirty="0" smtClean="0">
                <a:solidFill>
                  <a:srgbClr val="3A3630"/>
                </a:solidFill>
                <a:latin typeface="Source Sans Pro"/>
                <a:ea typeface="Source Sans Pro"/>
              </a:rPr>
              <a:t> студент</a:t>
            </a:r>
            <a:r>
              <a:rPr lang="en-US" sz="1750" b="0" strike="noStrike" spc="-1" dirty="0" smtClean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 smtClean="0">
                <a:solidFill>
                  <a:srgbClr val="3A3630"/>
                </a:solidFill>
                <a:latin typeface="Source Sans Pro"/>
                <a:ea typeface="Source Sans Pro"/>
              </a:rPr>
              <a:t>демонстрирует</a:t>
            </a:r>
            <a:r>
              <a:rPr lang="en-US" sz="1750" b="0" strike="noStrike" spc="-1" dirty="0" smtClean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уникальные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успехи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и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прогресс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в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процессе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обучения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.</a:t>
            </a:r>
            <a:endParaRPr lang="ru-RU" sz="1750" b="0" strike="noStrike" spc="-1" dirty="0">
              <a:latin typeface="Arial"/>
            </a:endParaRPr>
          </a:p>
        </p:txBody>
      </p:sp>
      <p:sp>
        <p:nvSpPr>
          <p:cNvPr id="410" name="Shape 6"/>
          <p:cNvSpPr/>
          <p:nvPr/>
        </p:nvSpPr>
        <p:spPr>
          <a:xfrm>
            <a:off x="5597640" y="2704320"/>
            <a:ext cx="4541760" cy="1990440"/>
          </a:xfrm>
          <a:prstGeom prst="roundRect">
            <a:avLst>
              <a:gd name="adj" fmla="val 3348"/>
            </a:avLst>
          </a:prstGeom>
          <a:solidFill>
            <a:srgbClr val="F6E9D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1" name="Text 7"/>
          <p:cNvSpPr/>
          <p:nvPr/>
        </p:nvSpPr>
        <p:spPr>
          <a:xfrm>
            <a:off x="5819760" y="2926440"/>
            <a:ext cx="2777040" cy="34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ts val="2733"/>
              </a:lnSpc>
              <a:buNone/>
              <a:tabLst>
                <a:tab pos="0" algn="l"/>
              </a:tabLst>
            </a:pPr>
            <a:r>
              <a:rPr lang="en-US" sz="2190" b="0" strike="noStrike" spc="-1">
                <a:solidFill>
                  <a:srgbClr val="38512F"/>
                </a:solidFill>
                <a:latin typeface="Lora"/>
                <a:ea typeface="Lora"/>
              </a:rPr>
              <a:t>Совместные усилия</a:t>
            </a:r>
            <a:endParaRPr lang="ru-RU" sz="2190" b="0" strike="noStrike" spc="-1">
              <a:latin typeface="Arial"/>
            </a:endParaRPr>
          </a:p>
        </p:txBody>
      </p:sp>
      <p:sp>
        <p:nvSpPr>
          <p:cNvPr id="412" name="Text 8"/>
          <p:cNvSpPr/>
          <p:nvPr/>
        </p:nvSpPr>
        <p:spPr>
          <a:xfrm>
            <a:off x="5819760" y="3406680"/>
            <a:ext cx="4319280" cy="142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2798"/>
              </a:lnSpc>
              <a:buNone/>
              <a:tabLst>
                <a:tab pos="0" algn="l"/>
              </a:tabLst>
            </a:pP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Совместная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работа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ru-RU" sz="1750" spc="-1" dirty="0" smtClean="0">
                <a:solidFill>
                  <a:srgbClr val="3A3630"/>
                </a:solidFill>
                <a:latin typeface="Source Sans Pro"/>
                <a:ea typeface="Source Sans Pro"/>
              </a:rPr>
              <a:t>преподавателей</a:t>
            </a:r>
            <a:r>
              <a:rPr lang="en-US" sz="1750" b="0" strike="noStrike" spc="-1" dirty="0" smtClean="0">
                <a:solidFill>
                  <a:srgbClr val="3A3630"/>
                </a:solidFill>
                <a:latin typeface="Source Sans Pro"/>
                <a:ea typeface="Source Sans Pro"/>
              </a:rPr>
              <a:t>,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психологов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и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родителей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обеспечивает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успехи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ru-RU" sz="1750" spc="-1" dirty="0" smtClean="0">
                <a:solidFill>
                  <a:srgbClr val="3A3630"/>
                </a:solidFill>
                <a:latin typeface="Source Sans Pro"/>
                <a:ea typeface="Source Sans Pro"/>
              </a:rPr>
              <a:t>студентов</a:t>
            </a:r>
            <a:r>
              <a:rPr lang="en-US" sz="1750" b="0" strike="noStrike" spc="-1" dirty="0" smtClean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в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обучении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и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воспитании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.</a:t>
            </a:r>
            <a:endParaRPr lang="ru-RU" sz="1750" b="0" strike="noStrike" spc="-1" dirty="0">
              <a:latin typeface="Arial"/>
            </a:endParaRPr>
          </a:p>
        </p:txBody>
      </p:sp>
      <p:sp>
        <p:nvSpPr>
          <p:cNvPr id="413" name="Shape 9"/>
          <p:cNvSpPr/>
          <p:nvPr/>
        </p:nvSpPr>
        <p:spPr>
          <a:xfrm>
            <a:off x="833040" y="4917240"/>
            <a:ext cx="9306000" cy="1635120"/>
          </a:xfrm>
          <a:prstGeom prst="roundRect">
            <a:avLst>
              <a:gd name="adj" fmla="val 4076"/>
            </a:avLst>
          </a:prstGeom>
          <a:solidFill>
            <a:srgbClr val="F6E9D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Text 10"/>
          <p:cNvSpPr/>
          <p:nvPr/>
        </p:nvSpPr>
        <p:spPr>
          <a:xfrm>
            <a:off x="1055520" y="5139720"/>
            <a:ext cx="3188160" cy="34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ts val="2733"/>
              </a:lnSpc>
              <a:buNone/>
              <a:tabLst>
                <a:tab pos="0" algn="l"/>
              </a:tabLst>
            </a:pPr>
            <a:r>
              <a:rPr lang="en-US" sz="2190" b="0" strike="noStrike" spc="-1">
                <a:solidFill>
                  <a:srgbClr val="38512F"/>
                </a:solidFill>
                <a:latin typeface="Lora"/>
                <a:ea typeface="Lora"/>
              </a:rPr>
              <a:t>Подготовка к будущему</a:t>
            </a:r>
            <a:endParaRPr lang="ru-RU" sz="2190" b="0" strike="noStrike" spc="-1">
              <a:latin typeface="Arial"/>
            </a:endParaRPr>
          </a:p>
        </p:txBody>
      </p:sp>
      <p:sp>
        <p:nvSpPr>
          <p:cNvPr id="415" name="Text 11"/>
          <p:cNvSpPr/>
          <p:nvPr/>
        </p:nvSpPr>
        <p:spPr>
          <a:xfrm>
            <a:off x="1055520" y="5619960"/>
            <a:ext cx="8861760" cy="71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2798"/>
              </a:lnSpc>
              <a:buNone/>
              <a:tabLst>
                <a:tab pos="0" algn="l"/>
              </a:tabLst>
            </a:pPr>
            <a:r>
              <a:rPr lang="en-US" sz="1750" b="0" strike="noStrike" spc="-1">
                <a:solidFill>
                  <a:srgbClr val="3A3630"/>
                </a:solidFill>
                <a:latin typeface="Source Sans Pro"/>
                <a:ea typeface="Source Sans Pro"/>
              </a:rPr>
              <a:t>Создание условий для успешного интегрирования обучающихся с ОВЗ в общество и трудовую деятельность.</a:t>
            </a:r>
            <a:endParaRPr lang="ru-RU" sz="1750" b="0" strike="noStrike" spc="-1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73" y="175115"/>
            <a:ext cx="1361571" cy="14608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2E4C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EF5E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5" name="Image 0" descr="preencoded.png"/>
          <p:cNvPicPr/>
          <p:nvPr/>
        </p:nvPicPr>
        <p:blipFill>
          <a:blip r:embed="rId3"/>
          <a:stretch/>
        </p:blipFill>
        <p:spPr>
          <a:xfrm>
            <a:off x="10972800" y="0"/>
            <a:ext cx="3657240" cy="8229240"/>
          </a:xfrm>
          <a:prstGeom prst="rect">
            <a:avLst/>
          </a:prstGeom>
          <a:ln w="0">
            <a:noFill/>
          </a:ln>
        </p:spPr>
      </p:pic>
      <p:sp>
        <p:nvSpPr>
          <p:cNvPr id="406" name="Text 2"/>
          <p:cNvSpPr/>
          <p:nvPr/>
        </p:nvSpPr>
        <p:spPr>
          <a:xfrm>
            <a:off x="833040" y="1676520"/>
            <a:ext cx="6991920" cy="69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ts val="5468"/>
              </a:lnSpc>
              <a:buNone/>
              <a:tabLst>
                <a:tab pos="0" algn="l"/>
              </a:tabLst>
            </a:pPr>
            <a:r>
              <a:rPr lang="ru-RU" sz="4370" b="0" strike="noStrike" spc="-1" dirty="0" smtClean="0">
                <a:latin typeface="Arial"/>
              </a:rPr>
              <a:t>Спасибо за внимание!</a:t>
            </a:r>
            <a:endParaRPr lang="ru-RU" sz="437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2632158"/>
            <a:ext cx="7114032" cy="5335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49" y="210318"/>
            <a:ext cx="1366557" cy="146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5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2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2E4C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7" name="Shape 8"/>
          <p:cNvSpPr/>
          <p:nvPr/>
        </p:nvSpPr>
        <p:spPr>
          <a:xfrm>
            <a:off x="129960" y="0"/>
            <a:ext cx="14630040" cy="8229240"/>
          </a:xfrm>
          <a:prstGeom prst="rect">
            <a:avLst/>
          </a:prstGeom>
          <a:solidFill>
            <a:srgbClr val="FEF5E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8" name="Text 1"/>
          <p:cNvSpPr/>
          <p:nvPr/>
        </p:nvSpPr>
        <p:spPr>
          <a:xfrm>
            <a:off x="6319440" y="1668240"/>
            <a:ext cx="7477200" cy="249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6562"/>
              </a:lnSpc>
              <a:buNone/>
              <a:tabLst>
                <a:tab pos="0" algn="l"/>
              </a:tabLst>
            </a:pPr>
            <a:r>
              <a:rPr lang="en-US" sz="5250" b="0" strike="noStrike" spc="-1" dirty="0" err="1">
                <a:solidFill>
                  <a:srgbClr val="38512F"/>
                </a:solidFill>
                <a:latin typeface="Lora"/>
                <a:ea typeface="Lora"/>
              </a:rPr>
              <a:t>Цели</a:t>
            </a:r>
            <a:r>
              <a:rPr lang="en-US" sz="5250" b="0" strike="noStrike" spc="-1" dirty="0">
                <a:solidFill>
                  <a:srgbClr val="38512F"/>
                </a:solidFill>
                <a:latin typeface="Lora"/>
                <a:ea typeface="Lora"/>
              </a:rPr>
              <a:t> </a:t>
            </a:r>
            <a:r>
              <a:rPr lang="en-US" sz="5250" b="0" strike="noStrike" spc="-1" dirty="0" err="1">
                <a:solidFill>
                  <a:srgbClr val="38512F"/>
                </a:solidFill>
                <a:latin typeface="Lora"/>
                <a:ea typeface="Lora"/>
              </a:rPr>
              <a:t>воспитательной</a:t>
            </a:r>
            <a:r>
              <a:rPr lang="en-US" sz="5250" b="0" strike="noStrike" spc="-1" dirty="0">
                <a:solidFill>
                  <a:srgbClr val="38512F"/>
                </a:solidFill>
                <a:latin typeface="Lora"/>
                <a:ea typeface="Lora"/>
              </a:rPr>
              <a:t> </a:t>
            </a:r>
            <a:r>
              <a:rPr lang="en-US" sz="5250" b="0" strike="noStrike" spc="-1" dirty="0" err="1" smtClean="0">
                <a:solidFill>
                  <a:srgbClr val="38512F"/>
                </a:solidFill>
                <a:latin typeface="Lora"/>
                <a:ea typeface="Lora"/>
              </a:rPr>
              <a:t>работы</a:t>
            </a:r>
            <a:endParaRPr lang="ru-RU" sz="5250" b="0" strike="noStrike" spc="-1" dirty="0">
              <a:latin typeface="Arial"/>
            </a:endParaRPr>
          </a:p>
        </p:txBody>
      </p:sp>
      <p:sp>
        <p:nvSpPr>
          <p:cNvPr id="319" name="Text 15"/>
          <p:cNvSpPr/>
          <p:nvPr/>
        </p:nvSpPr>
        <p:spPr>
          <a:xfrm>
            <a:off x="6319440" y="4501080"/>
            <a:ext cx="7477200" cy="27958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2798"/>
              </a:lnSpc>
              <a:buNone/>
              <a:tabLst>
                <a:tab pos="0" algn="l"/>
              </a:tabLst>
            </a:pPr>
            <a:r>
              <a:rPr lang="en-US" sz="2400" b="1" u="sng" strike="noStrike" spc="-1" dirty="0" err="1">
                <a:solidFill>
                  <a:srgbClr val="3A3630"/>
                </a:solidFill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развитие</a:t>
            </a:r>
            <a:r>
              <a:rPr lang="en-US" sz="2400" b="1" u="sng" strike="noStrike" spc="-1" dirty="0">
                <a:solidFill>
                  <a:srgbClr val="3A3630"/>
                </a:solidFill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 </a:t>
            </a:r>
            <a:r>
              <a:rPr lang="en-US" sz="2400" b="1" u="sng" strike="noStrike" spc="-1" dirty="0" err="1">
                <a:solidFill>
                  <a:srgbClr val="3A3630"/>
                </a:solidFill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личности</a:t>
            </a:r>
            <a:r>
              <a:rPr lang="en-US" sz="2400" b="1" u="sng" strike="noStrike" spc="-1" dirty="0">
                <a:solidFill>
                  <a:srgbClr val="3A3630"/>
                </a:solidFill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 </a:t>
            </a:r>
            <a:r>
              <a:rPr lang="en-US" sz="2400" b="1" u="sng" strike="noStrike" spc="-1" dirty="0" err="1">
                <a:solidFill>
                  <a:srgbClr val="3A3630"/>
                </a:solidFill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будущего</a:t>
            </a:r>
            <a:r>
              <a:rPr lang="en-US" sz="2400" b="1" u="sng" strike="noStrike" spc="-1" dirty="0">
                <a:solidFill>
                  <a:srgbClr val="3A3630"/>
                </a:solidFill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 </a:t>
            </a:r>
            <a:r>
              <a:rPr lang="en-US" sz="2400" b="1" u="sng" strike="noStrike" spc="-1" dirty="0" err="1">
                <a:solidFill>
                  <a:srgbClr val="3A3630"/>
                </a:solidFill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конкурентоспособного</a:t>
            </a:r>
            <a:r>
              <a:rPr lang="en-US" sz="2400" b="1" u="sng" strike="noStrike" spc="-1" dirty="0">
                <a:solidFill>
                  <a:srgbClr val="3A3630"/>
                </a:solidFill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 </a:t>
            </a:r>
            <a:r>
              <a:rPr lang="en-US" sz="2400" b="1" u="sng" strike="noStrike" spc="-1" dirty="0" err="1">
                <a:solidFill>
                  <a:srgbClr val="3A3630"/>
                </a:solidFill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специалиста</a:t>
            </a:r>
            <a:r>
              <a:rPr lang="en-US" sz="2400" b="1" u="sng" strike="noStrike" spc="-1" dirty="0">
                <a:solidFill>
                  <a:srgbClr val="3A3630"/>
                </a:solidFill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, </a:t>
            </a:r>
            <a:r>
              <a:rPr lang="en-US" sz="2400" b="1" u="sng" strike="noStrike" spc="-1" dirty="0" err="1">
                <a:solidFill>
                  <a:srgbClr val="3A3630"/>
                </a:solidFill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обладающего</a:t>
            </a:r>
            <a:r>
              <a:rPr lang="en-US" sz="2400" b="1" u="sng" strike="noStrike" spc="-1" dirty="0">
                <a:solidFill>
                  <a:srgbClr val="3A3630"/>
                </a:solidFill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 </a:t>
            </a:r>
            <a:r>
              <a:rPr lang="en-US" sz="2400" b="1" u="sng" strike="noStrike" spc="-1" dirty="0" err="1" smtClean="0">
                <a:solidFill>
                  <a:srgbClr val="3A3630"/>
                </a:solidFill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культурой</a:t>
            </a:r>
            <a:r>
              <a:rPr lang="en-US" sz="2400" b="1" u="sng" strike="noStrike" spc="-1" dirty="0" smtClean="0">
                <a:solidFill>
                  <a:srgbClr val="3A3630"/>
                </a:solidFill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, </a:t>
            </a:r>
            <a:r>
              <a:rPr lang="en-US" sz="2400" b="1" u="sng" strike="noStrike" spc="-1" dirty="0" err="1">
                <a:solidFill>
                  <a:srgbClr val="3A3630"/>
                </a:solidFill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социальной</a:t>
            </a:r>
            <a:r>
              <a:rPr lang="en-US" sz="2400" b="1" u="sng" strike="noStrike" spc="-1" dirty="0">
                <a:solidFill>
                  <a:srgbClr val="3A3630"/>
                </a:solidFill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 </a:t>
            </a:r>
            <a:r>
              <a:rPr lang="en-US" sz="2400" b="1" u="sng" strike="noStrike" spc="-1" dirty="0" err="1">
                <a:solidFill>
                  <a:srgbClr val="3A3630"/>
                </a:solidFill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активностью</a:t>
            </a:r>
            <a:r>
              <a:rPr lang="en-US" sz="2400" b="1" u="sng" strike="noStrike" spc="-1" dirty="0">
                <a:solidFill>
                  <a:srgbClr val="3A3630"/>
                </a:solidFill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, </a:t>
            </a:r>
            <a:r>
              <a:rPr lang="en-US" sz="2400" b="1" u="sng" strike="noStrike" spc="-1" dirty="0" err="1">
                <a:solidFill>
                  <a:srgbClr val="3A3630"/>
                </a:solidFill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гражданственностью</a:t>
            </a:r>
            <a:r>
              <a:rPr lang="en-US" sz="2400" b="1" u="sng" strike="noStrike" spc="-1" dirty="0">
                <a:solidFill>
                  <a:srgbClr val="3A3630"/>
                </a:solidFill>
                <a:uFillTx/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</a:rPr>
              <a:t>.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798"/>
              </a:lnSpc>
              <a:buNone/>
              <a:tabLst>
                <a:tab pos="0" algn="l"/>
              </a:tabLst>
            </a:pPr>
            <a:endParaRPr lang="ru-RU" sz="1750" b="0" strike="noStrike" spc="-1" dirty="0">
              <a:latin typeface="Arial"/>
            </a:endParaRPr>
          </a:p>
        </p:txBody>
      </p:sp>
      <p:sp>
        <p:nvSpPr>
          <p:cNvPr id="320" name="Shape 10"/>
          <p:cNvSpPr/>
          <p:nvPr/>
        </p:nvSpPr>
        <p:spPr>
          <a:xfrm>
            <a:off x="6319440" y="6189120"/>
            <a:ext cx="354960" cy="354960"/>
          </a:xfrm>
          <a:prstGeom prst="roundRect">
            <a:avLst>
              <a:gd name="adj" fmla="val 25726039"/>
            </a:avLst>
          </a:prstGeom>
          <a:noFill/>
          <a:ln w="76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1" name="Text 16"/>
          <p:cNvSpPr/>
          <p:nvPr/>
        </p:nvSpPr>
        <p:spPr>
          <a:xfrm>
            <a:off x="6786000" y="6172560"/>
            <a:ext cx="2264400" cy="38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2" name="Рисунок 321"/>
          <p:cNvPicPr/>
          <p:nvPr/>
        </p:nvPicPr>
        <p:blipFill>
          <a:blip r:embed="rId3"/>
          <a:stretch/>
        </p:blipFill>
        <p:spPr>
          <a:xfrm>
            <a:off x="129960" y="49320"/>
            <a:ext cx="1670040" cy="1800720"/>
          </a:xfrm>
          <a:prstGeom prst="rect">
            <a:avLst/>
          </a:prstGeom>
          <a:ln w="0">
            <a:noFill/>
          </a:ln>
        </p:spPr>
      </p:pic>
      <p:pic>
        <p:nvPicPr>
          <p:cNvPr id="323" name="Рисунок 322"/>
          <p:cNvPicPr/>
          <p:nvPr/>
        </p:nvPicPr>
        <p:blipFill>
          <a:blip r:embed="rId4"/>
          <a:stretch/>
        </p:blipFill>
        <p:spPr>
          <a:xfrm>
            <a:off x="479880" y="2520000"/>
            <a:ext cx="5280120" cy="39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12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2E4C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5" name="Text 17"/>
          <p:cNvSpPr/>
          <p:nvPr/>
        </p:nvSpPr>
        <p:spPr>
          <a:xfrm>
            <a:off x="6319440" y="1668240"/>
            <a:ext cx="7477200" cy="249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6562"/>
              </a:lnSpc>
              <a:buNone/>
              <a:tabLst>
                <a:tab pos="0" algn="l"/>
              </a:tabLst>
            </a:pPr>
            <a:r>
              <a:rPr lang="en-US" sz="5250" b="0" strike="noStrike" spc="-1" dirty="0" err="1">
                <a:solidFill>
                  <a:srgbClr val="38512F"/>
                </a:solidFill>
                <a:latin typeface="Lora"/>
                <a:ea typeface="Lora"/>
              </a:rPr>
              <a:t>Цели</a:t>
            </a:r>
            <a:r>
              <a:rPr lang="en-US" sz="5250" b="0" strike="noStrike" spc="-1" dirty="0">
                <a:solidFill>
                  <a:srgbClr val="38512F"/>
                </a:solidFill>
                <a:latin typeface="Lora"/>
                <a:ea typeface="Lora"/>
              </a:rPr>
              <a:t> </a:t>
            </a:r>
            <a:r>
              <a:rPr lang="en-US" sz="5250" b="0" strike="noStrike" spc="-1" dirty="0" err="1">
                <a:solidFill>
                  <a:srgbClr val="38512F"/>
                </a:solidFill>
                <a:latin typeface="Lora"/>
                <a:ea typeface="Lora"/>
              </a:rPr>
              <a:t>воспитательной</a:t>
            </a:r>
            <a:r>
              <a:rPr lang="en-US" sz="5250" b="0" strike="noStrike" spc="-1" dirty="0">
                <a:solidFill>
                  <a:srgbClr val="38512F"/>
                </a:solidFill>
                <a:latin typeface="Lora"/>
                <a:ea typeface="Lora"/>
              </a:rPr>
              <a:t> </a:t>
            </a:r>
            <a:r>
              <a:rPr lang="en-US" sz="5250" b="0" strike="noStrike" spc="-1" dirty="0" err="1">
                <a:solidFill>
                  <a:srgbClr val="38512F"/>
                </a:solidFill>
                <a:latin typeface="Lora"/>
                <a:ea typeface="Lora"/>
              </a:rPr>
              <a:t>работы</a:t>
            </a:r>
            <a:r>
              <a:rPr lang="en-US" sz="5250" b="0" strike="noStrike" spc="-1" dirty="0">
                <a:solidFill>
                  <a:srgbClr val="38512F"/>
                </a:solidFill>
                <a:latin typeface="Lora"/>
                <a:ea typeface="Lora"/>
              </a:rPr>
              <a:t> с </a:t>
            </a:r>
            <a:r>
              <a:rPr lang="ru-RU" sz="5250" b="0" strike="noStrike" spc="-1" dirty="0" smtClean="0">
                <a:solidFill>
                  <a:srgbClr val="38512F"/>
                </a:solidFill>
                <a:latin typeface="Lora"/>
                <a:ea typeface="Lora"/>
              </a:rPr>
              <a:t>особенными </a:t>
            </a:r>
            <a:r>
              <a:rPr lang="en-US" sz="5250" b="0" strike="noStrike" spc="-1" dirty="0" err="1" smtClean="0">
                <a:solidFill>
                  <a:srgbClr val="38512F"/>
                </a:solidFill>
                <a:latin typeface="Lora"/>
                <a:ea typeface="Lora"/>
              </a:rPr>
              <a:t>обучающимися</a:t>
            </a:r>
            <a:r>
              <a:rPr lang="en-US" sz="5250" b="0" strike="noStrike" spc="-1" dirty="0" smtClean="0">
                <a:solidFill>
                  <a:srgbClr val="38512F"/>
                </a:solidFill>
                <a:latin typeface="Lora"/>
                <a:ea typeface="Lora"/>
              </a:rPr>
              <a:t> </a:t>
            </a:r>
            <a:endParaRPr lang="ru-RU" sz="5250" b="0" strike="noStrike" spc="-1" dirty="0">
              <a:latin typeface="Arial"/>
            </a:endParaRPr>
          </a:p>
        </p:txBody>
      </p:sp>
      <p:sp>
        <p:nvSpPr>
          <p:cNvPr id="326" name="Text 18"/>
          <p:cNvSpPr/>
          <p:nvPr/>
        </p:nvSpPr>
        <p:spPr>
          <a:xfrm>
            <a:off x="6319440" y="4501080"/>
            <a:ext cx="7817184" cy="372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2798"/>
              </a:lnSpc>
              <a:buNone/>
              <a:tabLst>
                <a:tab pos="0" algn="l"/>
              </a:tabLst>
            </a:pPr>
            <a:endParaRPr lang="ru-RU" sz="1750" b="0" strike="noStrike" spc="-1" dirty="0">
              <a:latin typeface="Arial"/>
            </a:endParaRPr>
          </a:p>
          <a:p>
            <a:pPr>
              <a:lnSpc>
                <a:spcPts val="2798"/>
              </a:lnSpc>
              <a:buNone/>
              <a:tabLst>
                <a:tab pos="0" algn="l"/>
              </a:tabLst>
            </a:pPr>
            <a:r>
              <a:rPr lang="en-US" sz="1750" b="1" u="sng" strike="noStrike" spc="-1" dirty="0" err="1">
                <a:solidFill>
                  <a:srgbClr val="3A3630"/>
                </a:solidFill>
                <a:uFillTx/>
                <a:latin typeface="Source Sans Pro"/>
                <a:ea typeface="Source Sans Pro"/>
              </a:rPr>
              <a:t>Главной</a:t>
            </a:r>
            <a:r>
              <a:rPr lang="en-US" sz="1750" b="1" u="sng" strike="noStrike" spc="-1" dirty="0">
                <a:solidFill>
                  <a:srgbClr val="3A3630"/>
                </a:solidFill>
                <a:uFillTx/>
                <a:latin typeface="Source Sans Pro"/>
                <a:ea typeface="Source Sans Pro"/>
              </a:rPr>
              <a:t>  </a:t>
            </a:r>
            <a:r>
              <a:rPr lang="en-US" sz="1750" b="1" u="sng" strike="noStrike" spc="-1" dirty="0" err="1">
                <a:solidFill>
                  <a:srgbClr val="3A3630"/>
                </a:solidFill>
                <a:uFillTx/>
                <a:latin typeface="Source Sans Pro"/>
                <a:ea typeface="Source Sans Pro"/>
              </a:rPr>
              <a:t>задачей</a:t>
            </a:r>
            <a:r>
              <a:rPr lang="en-US" sz="1750" b="1" u="sng" strike="noStrike" spc="-1" dirty="0">
                <a:solidFill>
                  <a:srgbClr val="3A3630"/>
                </a:solidFill>
                <a:uFillTx/>
                <a:latin typeface="Source Sans Pro"/>
                <a:ea typeface="Source Sans Pro"/>
              </a:rPr>
              <a:t> </a:t>
            </a:r>
            <a:r>
              <a:rPr lang="en-US" sz="1750" b="1" u="sng" strike="noStrike" spc="-1" dirty="0" err="1">
                <a:solidFill>
                  <a:srgbClr val="3A3630"/>
                </a:solidFill>
                <a:uFillTx/>
                <a:latin typeface="Source Sans Pro"/>
                <a:ea typeface="Source Sans Pro"/>
              </a:rPr>
              <a:t>воспитательной</a:t>
            </a:r>
            <a:r>
              <a:rPr lang="en-US" sz="1750" b="1" u="sng" strike="noStrike" spc="-1" dirty="0">
                <a:solidFill>
                  <a:srgbClr val="3A3630"/>
                </a:solidFill>
                <a:uFillTx/>
                <a:latin typeface="Source Sans Pro"/>
                <a:ea typeface="Source Sans Pro"/>
              </a:rPr>
              <a:t> </a:t>
            </a:r>
            <a:r>
              <a:rPr lang="en-US" sz="1750" b="1" u="sng" strike="noStrike" spc="-1" dirty="0" err="1">
                <a:solidFill>
                  <a:srgbClr val="3A3630"/>
                </a:solidFill>
                <a:uFillTx/>
                <a:latin typeface="Source Sans Pro"/>
                <a:ea typeface="Source Sans Pro"/>
              </a:rPr>
              <a:t>работы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со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студентами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smtClean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 smtClean="0">
                <a:solidFill>
                  <a:srgbClr val="3A3630"/>
                </a:solidFill>
                <a:latin typeface="Source Sans Pro"/>
                <a:ea typeface="Source Sans Pro"/>
              </a:rPr>
              <a:t>является</a:t>
            </a:r>
            <a:r>
              <a:rPr lang="en-US" sz="1750" b="0" strike="noStrike" spc="-1" dirty="0" smtClean="0">
                <a:solidFill>
                  <a:srgbClr val="3A3630"/>
                </a:solidFill>
                <a:latin typeface="Source Sans Pro"/>
                <a:ea typeface="Source Sans Pro"/>
              </a:rPr>
              <a:t> 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реализация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индивидуальных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и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творческих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интересов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личности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,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активизация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самостоятельности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студентов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с ОВЗ в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учебно-воспитательном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процессе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,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формирование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устойчивого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интереса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к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выбранной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профессии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,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формирование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ценностного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отношения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к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выбранной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профессии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,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формирование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ценностного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отношения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к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себе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,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другим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,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природе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,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человечеству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.</a:t>
            </a:r>
            <a:endParaRPr lang="ru-RU" sz="1750" b="0" strike="noStrike" spc="-1" dirty="0">
              <a:latin typeface="Arial"/>
            </a:endParaRPr>
          </a:p>
        </p:txBody>
      </p:sp>
      <p:sp>
        <p:nvSpPr>
          <p:cNvPr id="327" name="Shape 14"/>
          <p:cNvSpPr/>
          <p:nvPr/>
        </p:nvSpPr>
        <p:spPr>
          <a:xfrm>
            <a:off x="6319440" y="6189120"/>
            <a:ext cx="354960" cy="354960"/>
          </a:xfrm>
          <a:prstGeom prst="roundRect">
            <a:avLst>
              <a:gd name="adj" fmla="val 25726039"/>
            </a:avLst>
          </a:prstGeom>
          <a:noFill/>
          <a:ln w="76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8" name="Text 19"/>
          <p:cNvSpPr/>
          <p:nvPr/>
        </p:nvSpPr>
        <p:spPr>
          <a:xfrm>
            <a:off x="6786000" y="6172560"/>
            <a:ext cx="2264400" cy="38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9" name="Рисунок 328"/>
          <p:cNvPicPr/>
          <p:nvPr/>
        </p:nvPicPr>
        <p:blipFill>
          <a:blip r:embed="rId3"/>
          <a:stretch/>
        </p:blipFill>
        <p:spPr>
          <a:xfrm>
            <a:off x="129960" y="49320"/>
            <a:ext cx="1670040" cy="1800720"/>
          </a:xfrm>
          <a:prstGeom prst="rect">
            <a:avLst/>
          </a:prstGeom>
          <a:ln w="0">
            <a:noFill/>
          </a:ln>
        </p:spPr>
      </p:pic>
      <p:pic>
        <p:nvPicPr>
          <p:cNvPr id="330" name="Рисунок 329"/>
          <p:cNvPicPr/>
          <p:nvPr/>
        </p:nvPicPr>
        <p:blipFill>
          <a:blip r:embed="rId4"/>
          <a:stretch/>
        </p:blipFill>
        <p:spPr>
          <a:xfrm>
            <a:off x="479880" y="2520000"/>
            <a:ext cx="5280120" cy="39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组合 1"/>
          <p:cNvGrpSpPr/>
          <p:nvPr/>
        </p:nvGrpSpPr>
        <p:grpSpPr>
          <a:xfrm>
            <a:off x="1620000" y="1650240"/>
            <a:ext cx="4652280" cy="4649760"/>
            <a:chOff x="1620000" y="1650240"/>
            <a:chExt cx="4652280" cy="4649760"/>
          </a:xfrm>
        </p:grpSpPr>
        <p:sp>
          <p:nvSpPr>
            <p:cNvPr id="176" name="椭圆 2"/>
            <p:cNvSpPr/>
            <p:nvPr/>
          </p:nvSpPr>
          <p:spPr>
            <a:xfrm>
              <a:off x="1620000" y="1650240"/>
              <a:ext cx="4652280" cy="4649760"/>
            </a:xfrm>
            <a:prstGeom prst="ellipse">
              <a:avLst/>
            </a:prstGeom>
            <a:noFill/>
            <a:ln w="76200">
              <a:solidFill>
                <a:srgbClr val="000000">
                  <a:lumMod val="65000"/>
                  <a:lumOff val="3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7" name="椭圆 3"/>
            <p:cNvSpPr/>
            <p:nvPr/>
          </p:nvSpPr>
          <p:spPr>
            <a:xfrm>
              <a:off x="1977120" y="2007360"/>
              <a:ext cx="3938760" cy="3936240"/>
            </a:xfrm>
            <a:prstGeom prst="ellipse">
              <a:avLst/>
            </a:prstGeom>
            <a:solidFill>
              <a:srgbClr val="FFFFFF">
                <a:alpha val="25000"/>
              </a:srgbClr>
            </a:solidFill>
            <a:ln w="76200">
              <a:solidFill>
                <a:srgbClr val="595959">
                  <a:alpha val="25000"/>
                </a:srgbClr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79" name="组合 7"/>
          <p:cNvGrpSpPr/>
          <p:nvPr/>
        </p:nvGrpSpPr>
        <p:grpSpPr>
          <a:xfrm>
            <a:off x="5755680" y="1739520"/>
            <a:ext cx="7384320" cy="656640"/>
            <a:chOff x="5755680" y="1739520"/>
            <a:chExt cx="7384320" cy="656640"/>
          </a:xfrm>
        </p:grpSpPr>
        <p:sp>
          <p:nvSpPr>
            <p:cNvPr id="180" name="矩形 4"/>
            <p:cNvSpPr/>
            <p:nvPr/>
          </p:nvSpPr>
          <p:spPr>
            <a:xfrm>
              <a:off x="5755680" y="1739520"/>
              <a:ext cx="7384320" cy="656640"/>
            </a:xfrm>
            <a:prstGeom prst="rect">
              <a:avLst/>
            </a:prstGeom>
            <a:solidFill>
              <a:srgbClr val="ED7D31"/>
            </a:solidFill>
            <a:ln>
              <a:solidFill>
                <a:srgbClr val="AF5C24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181" name="TextBox 7"/>
            <p:cNvSpPr/>
            <p:nvPr/>
          </p:nvSpPr>
          <p:spPr>
            <a:xfrm>
              <a:off x="6082920" y="1833120"/>
              <a:ext cx="4007160" cy="395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82" name="TextBox 8"/>
          <p:cNvSpPr/>
          <p:nvPr/>
        </p:nvSpPr>
        <p:spPr>
          <a:xfrm>
            <a:off x="6235200" y="2493000"/>
            <a:ext cx="6810840" cy="39528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404040"/>
                </a:solidFill>
                <a:latin typeface="Calibri"/>
              </a:rPr>
              <a:t>64 образовательные программы</a:t>
            </a:r>
            <a:endParaRPr lang="ru-RU" sz="2000" b="0" strike="noStrike" spc="-1">
              <a:latin typeface="Arial"/>
            </a:endParaRPr>
          </a:p>
        </p:txBody>
      </p:sp>
      <p:grpSp>
        <p:nvGrpSpPr>
          <p:cNvPr id="183" name="组合 10"/>
          <p:cNvGrpSpPr/>
          <p:nvPr/>
        </p:nvGrpSpPr>
        <p:grpSpPr>
          <a:xfrm>
            <a:off x="6747480" y="3600000"/>
            <a:ext cx="6298200" cy="806760"/>
            <a:chOff x="6747480" y="3600000"/>
            <a:chExt cx="6298200" cy="806760"/>
          </a:xfrm>
        </p:grpSpPr>
        <p:sp>
          <p:nvSpPr>
            <p:cNvPr id="184" name="矩形 5"/>
            <p:cNvSpPr/>
            <p:nvPr/>
          </p:nvSpPr>
          <p:spPr>
            <a:xfrm>
              <a:off x="6747480" y="3600000"/>
              <a:ext cx="6298200" cy="748440"/>
            </a:xfrm>
            <a:prstGeom prst="rect">
              <a:avLst/>
            </a:prstGeom>
            <a:solidFill>
              <a:srgbClr val="5B9BD5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5" name="TextBox 9"/>
            <p:cNvSpPr/>
            <p:nvPr/>
          </p:nvSpPr>
          <p:spPr>
            <a:xfrm>
              <a:off x="7179480" y="3706560"/>
              <a:ext cx="3979440" cy="700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2000" b="0" strike="noStrike" spc="-1" dirty="0" err="1">
                  <a:solidFill>
                    <a:srgbClr val="FFFFFF"/>
                  </a:solidFill>
                  <a:latin typeface="微软雅黑"/>
                </a:rPr>
                <a:t>Количество</a:t>
              </a:r>
              <a:r>
                <a:rPr lang="en-US" sz="2000" b="0" strike="noStrike" spc="-1" dirty="0">
                  <a:solidFill>
                    <a:srgbClr val="FFFFFF"/>
                  </a:solidFill>
                  <a:latin typeface="微软雅黑"/>
                </a:rPr>
                <a:t> </a:t>
              </a:r>
              <a:r>
                <a:rPr lang="en-US" sz="2000" b="0" strike="noStrike" spc="-1" dirty="0" err="1">
                  <a:solidFill>
                    <a:srgbClr val="FFFFFF"/>
                  </a:solidFill>
                  <a:latin typeface="微软雅黑"/>
                </a:rPr>
                <a:t>студентов</a:t>
              </a:r>
              <a:r>
                <a:rPr lang="en-US" sz="2000" b="0" strike="noStrike" spc="-1" dirty="0">
                  <a:solidFill>
                    <a:srgbClr val="FFFFFF"/>
                  </a:solidFill>
                  <a:latin typeface="微软雅黑"/>
                </a:rPr>
                <a:t>  с ОВЗ – </a:t>
              </a:r>
              <a:r>
                <a:rPr lang="en-US" sz="2000" b="0" strike="noStrike" spc="-1" dirty="0" smtClean="0">
                  <a:solidFill>
                    <a:srgbClr val="FFFFFF"/>
                  </a:solidFill>
                  <a:latin typeface="微软雅黑"/>
                </a:rPr>
                <a:t>1</a:t>
              </a:r>
              <a:r>
                <a:rPr lang="ru-RU" sz="2000" b="0" strike="noStrike" spc="-1" dirty="0" smtClean="0">
                  <a:solidFill>
                    <a:srgbClr val="FFFFFF"/>
                  </a:solidFill>
                  <a:latin typeface="微软雅黑"/>
                </a:rPr>
                <a:t>36</a:t>
              </a:r>
              <a:r>
                <a:rPr lang="en-US" sz="2000" b="0" strike="noStrike" spc="-1" dirty="0" smtClean="0">
                  <a:solidFill>
                    <a:srgbClr val="FFFFFF"/>
                  </a:solidFill>
                  <a:latin typeface="微软雅黑"/>
                </a:rPr>
                <a:t> </a:t>
              </a:r>
              <a:r>
                <a:rPr lang="en-US" sz="2000" b="0" strike="noStrike" spc="-1" dirty="0">
                  <a:solidFill>
                    <a:srgbClr val="FFFFFF"/>
                  </a:solidFill>
                  <a:latin typeface="微软雅黑"/>
                </a:rPr>
                <a:t>(</a:t>
              </a:r>
              <a:r>
                <a:rPr lang="en-US" sz="2000" b="0" strike="noStrike" spc="-1" dirty="0" err="1">
                  <a:solidFill>
                    <a:srgbClr val="FFFFFF"/>
                  </a:solidFill>
                  <a:latin typeface="微软雅黑"/>
                </a:rPr>
                <a:t>менее</a:t>
              </a:r>
              <a:r>
                <a:rPr lang="en-US" sz="2000" b="0" strike="noStrike" spc="-1" dirty="0">
                  <a:solidFill>
                    <a:srgbClr val="FFFFFF"/>
                  </a:solidFill>
                  <a:latin typeface="微软雅黑"/>
                </a:rPr>
                <a:t> 1%)</a:t>
              </a:r>
              <a:endParaRPr lang="ru-RU" sz="2000" b="0" strike="noStrike" spc="-1" dirty="0">
                <a:latin typeface="Arial"/>
              </a:endParaRPr>
            </a:p>
          </p:txBody>
        </p:sp>
      </p:grpSp>
      <p:sp>
        <p:nvSpPr>
          <p:cNvPr id="186" name="TextBox 10"/>
          <p:cNvSpPr/>
          <p:nvPr/>
        </p:nvSpPr>
        <p:spPr>
          <a:xfrm>
            <a:off x="6857280" y="4453200"/>
            <a:ext cx="6462720" cy="70020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b="0" strike="noStrike" spc="-1" dirty="0">
                <a:solidFill>
                  <a:srgbClr val="404040"/>
                </a:solidFill>
                <a:latin typeface="Calibri"/>
              </a:rPr>
              <a:t>Инвалидов — </a:t>
            </a:r>
            <a:r>
              <a:rPr lang="ru-RU" sz="2000" b="0" strike="noStrike" spc="-1" dirty="0" smtClean="0">
                <a:solidFill>
                  <a:srgbClr val="404040"/>
                </a:solidFill>
                <a:latin typeface="Calibri"/>
              </a:rPr>
              <a:t>38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000" b="0" strike="noStrike" spc="-1" dirty="0">
                <a:solidFill>
                  <a:srgbClr val="404040"/>
                </a:solidFill>
                <a:latin typeface="Calibri"/>
              </a:rPr>
              <a:t>Количество обучающихся в коррекционных группах - </a:t>
            </a:r>
            <a:r>
              <a:rPr lang="ru-RU" sz="2000" spc="-1" dirty="0" smtClean="0">
                <a:solidFill>
                  <a:srgbClr val="404040"/>
                </a:solidFill>
                <a:latin typeface="Calibri"/>
              </a:rPr>
              <a:t>98</a:t>
            </a:r>
            <a:endParaRPr lang="ru-RU" sz="2000" b="0" strike="noStrike" spc="-1" dirty="0">
              <a:latin typeface="Arial"/>
            </a:endParaRPr>
          </a:p>
        </p:txBody>
      </p:sp>
      <p:grpSp>
        <p:nvGrpSpPr>
          <p:cNvPr id="187" name="组合 13"/>
          <p:cNvGrpSpPr/>
          <p:nvPr/>
        </p:nvGrpSpPr>
        <p:grpSpPr>
          <a:xfrm>
            <a:off x="5661360" y="5695200"/>
            <a:ext cx="7658640" cy="1160640"/>
            <a:chOff x="5661360" y="5695200"/>
            <a:chExt cx="7658640" cy="1160640"/>
          </a:xfrm>
        </p:grpSpPr>
        <p:sp>
          <p:nvSpPr>
            <p:cNvPr id="188" name="矩形 6"/>
            <p:cNvSpPr/>
            <p:nvPr/>
          </p:nvSpPr>
          <p:spPr>
            <a:xfrm>
              <a:off x="5661360" y="5695200"/>
              <a:ext cx="7658640" cy="1096920"/>
            </a:xfrm>
            <a:prstGeom prst="rect">
              <a:avLst/>
            </a:prstGeom>
            <a:solidFill>
              <a:srgbClr val="70AD47"/>
            </a:solidFill>
            <a:ln>
              <a:solidFill>
                <a:srgbClr val="527F34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/>
          </p:style>
        </p:sp>
        <p:sp>
          <p:nvSpPr>
            <p:cNvPr id="189" name="TextBox 11"/>
            <p:cNvSpPr/>
            <p:nvPr/>
          </p:nvSpPr>
          <p:spPr>
            <a:xfrm>
              <a:off x="6000840" y="5851440"/>
              <a:ext cx="4361040" cy="1004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2000" b="0" strike="noStrike" spc="-1" dirty="0" err="1">
                  <a:solidFill>
                    <a:srgbClr val="FFFFFF"/>
                  </a:solidFill>
                  <a:latin typeface="微软雅黑"/>
                </a:rPr>
                <a:t>Адаптированные</a:t>
              </a:r>
              <a:r>
                <a:rPr lang="en-US" sz="2000" b="0" strike="noStrike" spc="-1" dirty="0">
                  <a:solidFill>
                    <a:srgbClr val="FFFFFF"/>
                  </a:solidFill>
                  <a:latin typeface="微软雅黑"/>
                </a:rPr>
                <a:t> </a:t>
              </a:r>
              <a:r>
                <a:rPr lang="en-US" sz="2000" b="0" strike="noStrike" spc="-1" dirty="0" err="1">
                  <a:solidFill>
                    <a:srgbClr val="FFFFFF"/>
                  </a:solidFill>
                  <a:latin typeface="微软雅黑"/>
                </a:rPr>
                <a:t>образовательные</a:t>
              </a:r>
              <a:r>
                <a:rPr lang="en-US" sz="2000" b="0" strike="noStrike" spc="-1" dirty="0">
                  <a:solidFill>
                    <a:srgbClr val="FFFFFF"/>
                  </a:solidFill>
                  <a:latin typeface="微软雅黑"/>
                </a:rPr>
                <a:t> </a:t>
              </a:r>
              <a:r>
                <a:rPr lang="en-US" sz="2000" b="0" strike="noStrike" spc="-1" dirty="0" err="1">
                  <a:solidFill>
                    <a:srgbClr val="FFFFFF"/>
                  </a:solidFill>
                  <a:latin typeface="微软雅黑"/>
                </a:rPr>
                <a:t>программы</a:t>
              </a:r>
              <a:r>
                <a:rPr lang="en-US" sz="2000" b="0" strike="noStrike" spc="-1" dirty="0">
                  <a:solidFill>
                    <a:srgbClr val="FFFFFF"/>
                  </a:solidFill>
                  <a:latin typeface="微软雅黑"/>
                </a:rPr>
                <a:t> - </a:t>
              </a:r>
              <a:r>
                <a:rPr lang="en-US" sz="2000" b="0" strike="noStrike" spc="-1" dirty="0" smtClean="0">
                  <a:solidFill>
                    <a:srgbClr val="FFFFFF"/>
                  </a:solidFill>
                  <a:latin typeface="微软雅黑"/>
                </a:rPr>
                <a:t>1</a:t>
              </a:r>
              <a:r>
                <a:rPr lang="ru-RU" sz="2000" b="0" strike="noStrike" spc="-1" dirty="0" smtClean="0">
                  <a:solidFill>
                    <a:srgbClr val="FFFFFF"/>
                  </a:solidFill>
                  <a:latin typeface="微软雅黑"/>
                </a:rPr>
                <a:t>2</a:t>
              </a:r>
              <a:endParaRPr lang="ru-RU" sz="2000" b="0" strike="noStrike" spc="-1" dirty="0">
                <a:latin typeface="Arial"/>
              </a:endParaRPr>
            </a:p>
          </p:txBody>
        </p:sp>
      </p:grpSp>
      <p:sp>
        <p:nvSpPr>
          <p:cNvPr id="190" name="TextBox 12"/>
          <p:cNvSpPr/>
          <p:nvPr/>
        </p:nvSpPr>
        <p:spPr>
          <a:xfrm>
            <a:off x="5940000" y="6859800"/>
            <a:ext cx="7740000" cy="130932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b="0" strike="noStrike" spc="-1" dirty="0">
                <a:solidFill>
                  <a:srgbClr val="404040"/>
                </a:solidFill>
                <a:latin typeface="Calibri"/>
              </a:rPr>
              <a:t>Срок обучения 10 месяцев — </a:t>
            </a:r>
            <a:r>
              <a:rPr lang="ru-RU" sz="2000" b="0" strike="noStrike" spc="-1" dirty="0" smtClean="0">
                <a:solidFill>
                  <a:srgbClr val="404040"/>
                </a:solidFill>
                <a:latin typeface="Calibri"/>
              </a:rPr>
              <a:t>9 </a:t>
            </a:r>
            <a:r>
              <a:rPr lang="ru-RU" sz="2000" b="0" strike="noStrike" spc="-1" dirty="0">
                <a:solidFill>
                  <a:srgbClr val="404040"/>
                </a:solidFill>
                <a:latin typeface="Calibri"/>
              </a:rPr>
              <a:t>программ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000" b="0" strike="noStrike" spc="-1" dirty="0">
                <a:solidFill>
                  <a:srgbClr val="404040"/>
                </a:solidFill>
                <a:latin typeface="Calibri"/>
              </a:rPr>
              <a:t>Срок обучения 1 год 10 месяцев — 3 программы (Младшая медицинская сестра, Младший воспитатель, Обработчик справочного и информационного материала) </a:t>
            </a:r>
            <a:endParaRPr lang="ru-RU" sz="2000" b="0" strike="noStrike" spc="-1" dirty="0">
              <a:latin typeface="Arial"/>
            </a:endParaRPr>
          </a:p>
        </p:txBody>
      </p:sp>
      <p:grpSp>
        <p:nvGrpSpPr>
          <p:cNvPr id="191" name="组合 15"/>
          <p:cNvGrpSpPr/>
          <p:nvPr/>
        </p:nvGrpSpPr>
        <p:grpSpPr>
          <a:xfrm>
            <a:off x="4518720" y="1441800"/>
            <a:ext cx="1262880" cy="1252080"/>
            <a:chOff x="4518720" y="1441800"/>
            <a:chExt cx="1262880" cy="1252080"/>
          </a:xfrm>
        </p:grpSpPr>
        <p:grpSp>
          <p:nvGrpSpPr>
            <p:cNvPr id="192" name="组合 16"/>
            <p:cNvGrpSpPr/>
            <p:nvPr/>
          </p:nvGrpSpPr>
          <p:grpSpPr>
            <a:xfrm>
              <a:off x="4524120" y="1441800"/>
              <a:ext cx="1251720" cy="1252080"/>
              <a:chOff x="4524120" y="1441800"/>
              <a:chExt cx="1251720" cy="1252080"/>
            </a:xfrm>
          </p:grpSpPr>
          <p:sp>
            <p:nvSpPr>
              <p:cNvPr id="193" name="椭圆 8"/>
              <p:cNvSpPr/>
              <p:nvPr/>
            </p:nvSpPr>
            <p:spPr>
              <a:xfrm>
                <a:off x="4524120" y="1441800"/>
                <a:ext cx="1251720" cy="1252080"/>
              </a:xfrm>
              <a:prstGeom prst="ellipse">
                <a:avLst/>
              </a:pr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4" name="椭圆 9"/>
              <p:cNvSpPr/>
              <p:nvPr/>
            </p:nvSpPr>
            <p:spPr>
              <a:xfrm>
                <a:off x="4602600" y="1520640"/>
                <a:ext cx="1094760" cy="1094400"/>
              </a:xfrm>
              <a:prstGeom prst="ellipse">
                <a:avLst/>
              </a:prstGeom>
              <a:solidFill>
                <a:srgbClr val="ED7D31"/>
              </a:solidFill>
              <a:ln>
                <a:solidFill>
                  <a:srgbClr val="AF5C24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/>
            </p:style>
          </p:sp>
        </p:grpSp>
        <p:sp>
          <p:nvSpPr>
            <p:cNvPr id="195" name="Rectangle 6"/>
            <p:cNvSpPr/>
            <p:nvPr/>
          </p:nvSpPr>
          <p:spPr>
            <a:xfrm>
              <a:off x="4518720" y="1775520"/>
              <a:ext cx="1262880" cy="45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2400" b="0" strike="noStrike" spc="-1">
                  <a:solidFill>
                    <a:srgbClr val="FFFFFF"/>
                  </a:solidFill>
                  <a:latin typeface="Calibri"/>
                </a:rPr>
                <a:t>1</a:t>
              </a:r>
              <a:endParaRPr lang="ru-RU" sz="2400" b="0" strike="noStrike" spc="-1">
                <a:latin typeface="Arial"/>
              </a:endParaRPr>
            </a:p>
          </p:txBody>
        </p:sp>
      </p:grpSp>
      <p:grpSp>
        <p:nvGrpSpPr>
          <p:cNvPr id="196" name="组合 17"/>
          <p:cNvGrpSpPr/>
          <p:nvPr/>
        </p:nvGrpSpPr>
        <p:grpSpPr>
          <a:xfrm>
            <a:off x="5714640" y="3413160"/>
            <a:ext cx="1262880" cy="1249560"/>
            <a:chOff x="5714640" y="3413160"/>
            <a:chExt cx="1262880" cy="1249560"/>
          </a:xfrm>
        </p:grpSpPr>
        <p:grpSp>
          <p:nvGrpSpPr>
            <p:cNvPr id="197" name="组合 18"/>
            <p:cNvGrpSpPr/>
            <p:nvPr/>
          </p:nvGrpSpPr>
          <p:grpSpPr>
            <a:xfrm>
              <a:off x="5720400" y="3413160"/>
              <a:ext cx="1249200" cy="1249560"/>
              <a:chOff x="5720400" y="3413160"/>
              <a:chExt cx="1249200" cy="1249560"/>
            </a:xfrm>
          </p:grpSpPr>
          <p:sp>
            <p:nvSpPr>
              <p:cNvPr id="198" name="椭圆 11"/>
              <p:cNvSpPr/>
              <p:nvPr/>
            </p:nvSpPr>
            <p:spPr>
              <a:xfrm>
                <a:off x="5720400" y="3413160"/>
                <a:ext cx="1249200" cy="1249560"/>
              </a:xfrm>
              <a:prstGeom prst="ellipse">
                <a:avLst/>
              </a:pr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9" name="椭圆 12"/>
              <p:cNvSpPr/>
              <p:nvPr/>
            </p:nvSpPr>
            <p:spPr>
              <a:xfrm>
                <a:off x="5798160" y="3490920"/>
                <a:ext cx="1093680" cy="1094040"/>
              </a:xfrm>
              <a:prstGeom prst="ellipse">
                <a:avLst/>
              </a:prstGeom>
              <a:solidFill>
                <a:srgbClr val="5B9BD5"/>
              </a:solidFill>
              <a:ln>
                <a:solidFill>
                  <a:srgbClr val="43729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200" name="Rectangle 7"/>
            <p:cNvSpPr/>
            <p:nvPr/>
          </p:nvSpPr>
          <p:spPr>
            <a:xfrm>
              <a:off x="5714640" y="3754800"/>
              <a:ext cx="1262880" cy="45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2400" b="0" strike="noStrike" spc="-1">
                  <a:solidFill>
                    <a:srgbClr val="FFFFFF"/>
                  </a:solidFill>
                  <a:latin typeface="Calibri"/>
                </a:rPr>
                <a:t>2</a:t>
              </a:r>
              <a:endParaRPr lang="ru-RU" sz="2400" b="0" strike="noStrike" spc="-1">
                <a:latin typeface="Arial"/>
              </a:endParaRPr>
            </a:p>
          </p:txBody>
        </p:sp>
      </p:grpSp>
      <p:grpSp>
        <p:nvGrpSpPr>
          <p:cNvPr id="201" name="组合 19"/>
          <p:cNvGrpSpPr/>
          <p:nvPr/>
        </p:nvGrpSpPr>
        <p:grpSpPr>
          <a:xfrm>
            <a:off x="4518720" y="5397120"/>
            <a:ext cx="1262880" cy="1249560"/>
            <a:chOff x="4518720" y="5397120"/>
            <a:chExt cx="1262880" cy="1249560"/>
          </a:xfrm>
        </p:grpSpPr>
        <p:grpSp>
          <p:nvGrpSpPr>
            <p:cNvPr id="202" name="组合 20"/>
            <p:cNvGrpSpPr/>
            <p:nvPr/>
          </p:nvGrpSpPr>
          <p:grpSpPr>
            <a:xfrm>
              <a:off x="4526640" y="5397120"/>
              <a:ext cx="1249200" cy="1249560"/>
              <a:chOff x="4526640" y="5397120"/>
              <a:chExt cx="1249200" cy="1249560"/>
            </a:xfrm>
          </p:grpSpPr>
          <p:sp>
            <p:nvSpPr>
              <p:cNvPr id="203" name="椭圆 14"/>
              <p:cNvSpPr/>
              <p:nvPr/>
            </p:nvSpPr>
            <p:spPr>
              <a:xfrm>
                <a:off x="4526640" y="5397120"/>
                <a:ext cx="1249200" cy="1249560"/>
              </a:xfrm>
              <a:prstGeom prst="ellipse">
                <a:avLst/>
              </a:pr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4" name="椭圆 15"/>
              <p:cNvSpPr/>
              <p:nvPr/>
            </p:nvSpPr>
            <p:spPr>
              <a:xfrm>
                <a:off x="4604400" y="5474880"/>
                <a:ext cx="1093680" cy="1094040"/>
              </a:xfrm>
              <a:prstGeom prst="ellipse">
                <a:avLst/>
              </a:prstGeom>
              <a:solidFill>
                <a:srgbClr val="70AD47"/>
              </a:solidFill>
              <a:ln>
                <a:solidFill>
                  <a:srgbClr val="527F34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/>
            </p:style>
          </p:sp>
        </p:grpSp>
        <p:sp>
          <p:nvSpPr>
            <p:cNvPr id="205" name="Rectangle 8"/>
            <p:cNvSpPr/>
            <p:nvPr/>
          </p:nvSpPr>
          <p:spPr>
            <a:xfrm>
              <a:off x="4518720" y="5738760"/>
              <a:ext cx="1262880" cy="45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2400" b="0" strike="noStrike" spc="-1">
                  <a:solidFill>
                    <a:srgbClr val="FFFFFF"/>
                  </a:solidFill>
                  <a:latin typeface="Calibri"/>
                </a:rPr>
                <a:t>3</a:t>
              </a:r>
              <a:endParaRPr lang="ru-RU" sz="2400" b="0" strike="noStrike" spc="-1">
                <a:latin typeface="Arial"/>
              </a:endParaRPr>
            </a:p>
          </p:txBody>
        </p:sp>
      </p:grpSp>
      <p:pic>
        <p:nvPicPr>
          <p:cNvPr id="206" name="Рисунок 205"/>
          <p:cNvPicPr/>
          <p:nvPr/>
        </p:nvPicPr>
        <p:blipFill>
          <a:blip r:embed="rId2"/>
          <a:stretch/>
        </p:blipFill>
        <p:spPr>
          <a:xfrm>
            <a:off x="180000" y="219240"/>
            <a:ext cx="1800000" cy="1940760"/>
          </a:xfrm>
          <a:prstGeom prst="rect">
            <a:avLst/>
          </a:prstGeom>
          <a:ln w="0">
            <a:noFill/>
          </a:ln>
        </p:spPr>
      </p:pic>
      <p:sp>
        <p:nvSpPr>
          <p:cNvPr id="207" name="TextBox 206"/>
          <p:cNvSpPr txBox="1"/>
          <p:nvPr/>
        </p:nvSpPr>
        <p:spPr>
          <a:xfrm>
            <a:off x="6300000" y="1980000"/>
            <a:ext cx="402876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1800" b="0" strike="noStrike" spc="-1">
                <a:latin typeface="Arial"/>
              </a:rPr>
              <a:t>Общее количество студентов - 2797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2541600" y="3136080"/>
            <a:ext cx="3240000" cy="207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2800" b="1" strike="noStrike" spc="-1" dirty="0">
                <a:latin typeface="Comic Sans MS"/>
              </a:rPr>
              <a:t>Реализация образовательных программ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组合 8"/>
          <p:cNvGrpSpPr/>
          <p:nvPr/>
        </p:nvGrpSpPr>
        <p:grpSpPr>
          <a:xfrm>
            <a:off x="932688" y="1221120"/>
            <a:ext cx="7491312" cy="6532992"/>
            <a:chOff x="2224080" y="1221120"/>
            <a:chExt cx="6199920" cy="5652000"/>
          </a:xfrm>
        </p:grpSpPr>
        <p:grpSp>
          <p:nvGrpSpPr>
            <p:cNvPr id="210" name="组合 9"/>
            <p:cNvGrpSpPr/>
            <p:nvPr/>
          </p:nvGrpSpPr>
          <p:grpSpPr>
            <a:xfrm>
              <a:off x="4339800" y="6386040"/>
              <a:ext cx="4084200" cy="131400"/>
              <a:chOff x="4339800" y="6386040"/>
              <a:chExt cx="4084200" cy="131400"/>
            </a:xfrm>
          </p:grpSpPr>
          <p:sp>
            <p:nvSpPr>
              <p:cNvPr id="211" name="直接连接符 6"/>
              <p:cNvSpPr/>
              <p:nvPr/>
            </p:nvSpPr>
            <p:spPr>
              <a:xfrm>
                <a:off x="4339800" y="6387480"/>
                <a:ext cx="4063320" cy="52200"/>
              </a:xfrm>
              <a:prstGeom prst="line">
                <a:avLst/>
              </a:prstGeom>
              <a:ln w="19050">
                <a:solidFill>
                  <a:srgbClr val="808080"/>
                </a:solidFill>
                <a:prstDash val="sysDot"/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2" name="椭圆 6"/>
              <p:cNvSpPr/>
              <p:nvPr/>
            </p:nvSpPr>
            <p:spPr>
              <a:xfrm>
                <a:off x="8292600" y="6386040"/>
                <a:ext cx="131400" cy="131400"/>
              </a:xfrm>
              <a:prstGeom prst="ellipse">
                <a:avLst/>
              </a:prstGeom>
              <a:solidFill>
                <a:srgbClr val="808080"/>
              </a:solidFill>
              <a:ln w="127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13" name="组合 11"/>
            <p:cNvGrpSpPr/>
            <p:nvPr/>
          </p:nvGrpSpPr>
          <p:grpSpPr>
            <a:xfrm>
              <a:off x="5738400" y="5190120"/>
              <a:ext cx="2685600" cy="131040"/>
              <a:chOff x="5738400" y="5190120"/>
              <a:chExt cx="2685600" cy="131040"/>
            </a:xfrm>
          </p:grpSpPr>
          <p:sp>
            <p:nvSpPr>
              <p:cNvPr id="214" name="直接连接符 7"/>
              <p:cNvSpPr/>
              <p:nvPr/>
            </p:nvSpPr>
            <p:spPr>
              <a:xfrm>
                <a:off x="5738400" y="5243400"/>
                <a:ext cx="2545920" cy="720"/>
              </a:xfrm>
              <a:prstGeom prst="line">
                <a:avLst/>
              </a:prstGeom>
              <a:ln w="19050">
                <a:solidFill>
                  <a:srgbClr val="808080"/>
                </a:solidFill>
                <a:prstDash val="sysDot"/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5" name="椭圆 7"/>
              <p:cNvSpPr/>
              <p:nvPr/>
            </p:nvSpPr>
            <p:spPr>
              <a:xfrm>
                <a:off x="8292600" y="5190120"/>
                <a:ext cx="131400" cy="131040"/>
              </a:xfrm>
              <a:prstGeom prst="ellipse">
                <a:avLst/>
              </a:prstGeom>
              <a:solidFill>
                <a:srgbClr val="808080"/>
              </a:solidFill>
              <a:ln w="127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16" name="组合 12"/>
            <p:cNvGrpSpPr/>
            <p:nvPr/>
          </p:nvGrpSpPr>
          <p:grpSpPr>
            <a:xfrm>
              <a:off x="6242760" y="3993840"/>
              <a:ext cx="2181240" cy="131400"/>
              <a:chOff x="6242760" y="3993840"/>
              <a:chExt cx="2181240" cy="131400"/>
            </a:xfrm>
          </p:grpSpPr>
          <p:sp>
            <p:nvSpPr>
              <p:cNvPr id="217" name="直接连接符 8"/>
              <p:cNvSpPr/>
              <p:nvPr/>
            </p:nvSpPr>
            <p:spPr>
              <a:xfrm flipV="1">
                <a:off x="6242760" y="4046760"/>
                <a:ext cx="2041560" cy="6480"/>
              </a:xfrm>
              <a:prstGeom prst="line">
                <a:avLst/>
              </a:prstGeom>
              <a:ln w="19050">
                <a:solidFill>
                  <a:srgbClr val="808080"/>
                </a:solidFill>
                <a:prstDash val="sysDot"/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8" name="椭圆 10"/>
              <p:cNvSpPr/>
              <p:nvPr/>
            </p:nvSpPr>
            <p:spPr>
              <a:xfrm>
                <a:off x="8292600" y="3993840"/>
                <a:ext cx="131400" cy="131400"/>
              </a:xfrm>
              <a:prstGeom prst="ellipse">
                <a:avLst/>
              </a:prstGeom>
              <a:solidFill>
                <a:srgbClr val="808080"/>
              </a:solidFill>
              <a:ln w="127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19" name="组合 14"/>
            <p:cNvGrpSpPr/>
            <p:nvPr/>
          </p:nvGrpSpPr>
          <p:grpSpPr>
            <a:xfrm>
              <a:off x="5694840" y="2797560"/>
              <a:ext cx="2729160" cy="131400"/>
              <a:chOff x="5694840" y="2797560"/>
              <a:chExt cx="2729160" cy="131400"/>
            </a:xfrm>
          </p:grpSpPr>
          <p:sp>
            <p:nvSpPr>
              <p:cNvPr id="220" name="直接连接符 9"/>
              <p:cNvSpPr/>
              <p:nvPr/>
            </p:nvSpPr>
            <p:spPr>
              <a:xfrm flipV="1">
                <a:off x="5694840" y="2850840"/>
                <a:ext cx="2589480" cy="7560"/>
              </a:xfrm>
              <a:prstGeom prst="line">
                <a:avLst/>
              </a:prstGeom>
              <a:ln w="19050">
                <a:solidFill>
                  <a:srgbClr val="808080"/>
                </a:solidFill>
                <a:prstDash val="sysDot"/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1" name="椭圆 13"/>
              <p:cNvSpPr/>
              <p:nvPr/>
            </p:nvSpPr>
            <p:spPr>
              <a:xfrm>
                <a:off x="8292600" y="2797560"/>
                <a:ext cx="131400" cy="131400"/>
              </a:xfrm>
              <a:prstGeom prst="ellipse">
                <a:avLst/>
              </a:prstGeom>
              <a:solidFill>
                <a:srgbClr val="808080"/>
              </a:solidFill>
              <a:ln w="127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22" name="组合 22"/>
            <p:cNvGrpSpPr/>
            <p:nvPr/>
          </p:nvGrpSpPr>
          <p:grpSpPr>
            <a:xfrm>
              <a:off x="4201200" y="1600920"/>
              <a:ext cx="4222800" cy="131400"/>
              <a:chOff x="4201200" y="1600920"/>
              <a:chExt cx="4222800" cy="131400"/>
            </a:xfrm>
          </p:grpSpPr>
          <p:sp>
            <p:nvSpPr>
              <p:cNvPr id="223" name="直接连接符 10"/>
              <p:cNvSpPr/>
              <p:nvPr/>
            </p:nvSpPr>
            <p:spPr>
              <a:xfrm flipV="1">
                <a:off x="4201200" y="1654560"/>
                <a:ext cx="4083120" cy="11880"/>
              </a:xfrm>
              <a:prstGeom prst="line">
                <a:avLst/>
              </a:prstGeom>
              <a:ln w="19050">
                <a:solidFill>
                  <a:srgbClr val="808080"/>
                </a:solidFill>
                <a:prstDash val="sysDot"/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4" name="椭圆 16"/>
              <p:cNvSpPr/>
              <p:nvPr/>
            </p:nvSpPr>
            <p:spPr>
              <a:xfrm>
                <a:off x="8292600" y="1600920"/>
                <a:ext cx="131400" cy="131400"/>
              </a:xfrm>
              <a:prstGeom prst="ellipse">
                <a:avLst/>
              </a:prstGeom>
              <a:solidFill>
                <a:srgbClr val="808080"/>
              </a:solidFill>
              <a:ln w="127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225" name="任意多边形 2"/>
            <p:cNvSpPr/>
            <p:nvPr/>
          </p:nvSpPr>
          <p:spPr>
            <a:xfrm>
              <a:off x="3358800" y="1553760"/>
              <a:ext cx="2485440" cy="4972320"/>
            </a:xfrm>
            <a:custGeom>
              <a:avLst/>
              <a:gdLst/>
              <a:ahLst/>
              <a:cxnLst/>
              <a:rect l="l" t="t" r="r" b="b"/>
              <a:pathLst>
                <a:path w="2468160" h="4937688">
                  <a:moveTo>
                    <a:pt x="0" y="0"/>
                  </a:moveTo>
                  <a:lnTo>
                    <a:pt x="251709" y="12711"/>
                  </a:lnTo>
                  <a:cubicBezTo>
                    <a:pt x="1496657" y="139142"/>
                    <a:pt x="2468160" y="1190539"/>
                    <a:pt x="2468160" y="2468844"/>
                  </a:cubicBezTo>
                  <a:cubicBezTo>
                    <a:pt x="2468160" y="3747149"/>
                    <a:pt x="1496657" y="4798546"/>
                    <a:pt x="251709" y="4924978"/>
                  </a:cubicBezTo>
                  <a:lnTo>
                    <a:pt x="0" y="4937688"/>
                  </a:lnTo>
                  <a:lnTo>
                    <a:pt x="0" y="4688120"/>
                  </a:lnTo>
                  <a:lnTo>
                    <a:pt x="226192" y="4676698"/>
                  </a:lnTo>
                  <a:cubicBezTo>
                    <a:pt x="1345293" y="4563047"/>
                    <a:pt x="2218592" y="3617931"/>
                    <a:pt x="2218592" y="2468844"/>
                  </a:cubicBezTo>
                  <a:cubicBezTo>
                    <a:pt x="2218592" y="1319758"/>
                    <a:pt x="1345293" y="374641"/>
                    <a:pt x="226192" y="260990"/>
                  </a:cubicBezTo>
                  <a:lnTo>
                    <a:pt x="0" y="249569"/>
                  </a:lnTo>
                  <a:close/>
                </a:path>
              </a:pathLst>
            </a:custGeom>
            <a:solidFill>
              <a:srgbClr val="F2F2F2"/>
            </a:solidFill>
            <a:ln w="12700">
              <a:noFill/>
            </a:ln>
            <a:effectLst>
              <a:innerShdw blurRad="76200" dist="38100" dir="13500000">
                <a:srgbClr val="000000">
                  <a:alpha val="50000"/>
                </a:srgbClr>
              </a:inn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26" name="组合 23"/>
            <p:cNvGrpSpPr/>
            <p:nvPr/>
          </p:nvGrpSpPr>
          <p:grpSpPr>
            <a:xfrm>
              <a:off x="4689000" y="2410200"/>
              <a:ext cx="983520" cy="871560"/>
              <a:chOff x="4689000" y="2410200"/>
              <a:chExt cx="983520" cy="871560"/>
            </a:xfrm>
          </p:grpSpPr>
          <p:sp>
            <p:nvSpPr>
              <p:cNvPr id="227" name="Freeform 5"/>
              <p:cNvSpPr/>
              <p:nvPr/>
            </p:nvSpPr>
            <p:spPr>
              <a:xfrm rot="10800000">
                <a:off x="4689000" y="2410200"/>
                <a:ext cx="983520" cy="87156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CECEC"/>
                  </a:gs>
                </a:gsLst>
                <a:lin ang="13500000"/>
              </a:gradFill>
              <a:ln w="19050">
                <a:solidFill>
                  <a:srgbClr val="E0E0E0"/>
                </a:solidFill>
                <a:round/>
              </a:ln>
              <a:effectLst>
                <a:outerShdw blurRad="127080" algn="tl" rotWithShape="0">
                  <a:srgbClr val="000000">
                    <a:alpha val="20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8" name="Freeform 9"/>
              <p:cNvSpPr/>
              <p:nvPr/>
            </p:nvSpPr>
            <p:spPr>
              <a:xfrm rot="10800000">
                <a:off x="4798440" y="2507400"/>
                <a:ext cx="765000" cy="67752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CECEC"/>
                  </a:gs>
                </a:gsLst>
                <a:lin ang="13500000"/>
              </a:gradFill>
              <a:ln w="19050">
                <a:solidFill>
                  <a:srgbClr val="E0E0E0"/>
                </a:solidFill>
                <a:round/>
              </a:ln>
              <a:effectLst>
                <a:outerShdw blurRad="152280" dist="37674" dir="2700000" algn="tl" rotWithShape="0">
                  <a:srgbClr val="000000">
                    <a:alpha val="33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29" name="组合 24"/>
            <p:cNvGrpSpPr/>
            <p:nvPr/>
          </p:nvGrpSpPr>
          <p:grpSpPr>
            <a:xfrm>
              <a:off x="5246640" y="3595320"/>
              <a:ext cx="983520" cy="871920"/>
              <a:chOff x="5246640" y="3595320"/>
              <a:chExt cx="983520" cy="871920"/>
            </a:xfrm>
          </p:grpSpPr>
          <p:sp>
            <p:nvSpPr>
              <p:cNvPr id="230" name="Freeform 10"/>
              <p:cNvSpPr/>
              <p:nvPr/>
            </p:nvSpPr>
            <p:spPr>
              <a:xfrm rot="10800000">
                <a:off x="5246640" y="3595320"/>
                <a:ext cx="983520" cy="87192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CECEC"/>
                  </a:gs>
                </a:gsLst>
                <a:lin ang="13500000"/>
              </a:gradFill>
              <a:ln w="19050">
                <a:solidFill>
                  <a:srgbClr val="E0E0E0"/>
                </a:solidFill>
                <a:round/>
              </a:ln>
              <a:effectLst>
                <a:outerShdw blurRad="127080" algn="tl" rotWithShape="0">
                  <a:srgbClr val="000000">
                    <a:alpha val="20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1" name="Freeform 14"/>
              <p:cNvSpPr/>
              <p:nvPr/>
            </p:nvSpPr>
            <p:spPr>
              <a:xfrm rot="10800000">
                <a:off x="5356080" y="3692520"/>
                <a:ext cx="765000" cy="67788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CECEC"/>
                  </a:gs>
                </a:gsLst>
                <a:lin ang="13500000"/>
              </a:gradFill>
              <a:ln w="19050">
                <a:solidFill>
                  <a:srgbClr val="E0E0E0"/>
                </a:solidFill>
                <a:round/>
              </a:ln>
              <a:effectLst>
                <a:outerShdw blurRad="152280" dist="37674" dir="2700000" algn="tl" rotWithShape="0">
                  <a:srgbClr val="000000">
                    <a:alpha val="33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32" name="组合 25"/>
            <p:cNvGrpSpPr/>
            <p:nvPr/>
          </p:nvGrpSpPr>
          <p:grpSpPr>
            <a:xfrm>
              <a:off x="4711320" y="4813560"/>
              <a:ext cx="983880" cy="871920"/>
              <a:chOff x="4711320" y="4813560"/>
              <a:chExt cx="983880" cy="871920"/>
            </a:xfrm>
          </p:grpSpPr>
          <p:sp>
            <p:nvSpPr>
              <p:cNvPr id="233" name="Freeform 15"/>
              <p:cNvSpPr/>
              <p:nvPr/>
            </p:nvSpPr>
            <p:spPr>
              <a:xfrm rot="10800000">
                <a:off x="4711320" y="4813560"/>
                <a:ext cx="983880" cy="87192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CECEC"/>
                  </a:gs>
                </a:gsLst>
                <a:lin ang="13500000"/>
              </a:gradFill>
              <a:ln w="19050">
                <a:solidFill>
                  <a:srgbClr val="E0E0E0"/>
                </a:solidFill>
                <a:round/>
              </a:ln>
              <a:effectLst>
                <a:outerShdw blurRad="127080" algn="tl" rotWithShape="0">
                  <a:srgbClr val="000000">
                    <a:alpha val="20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" name="Freeform 23"/>
              <p:cNvSpPr/>
              <p:nvPr/>
            </p:nvSpPr>
            <p:spPr>
              <a:xfrm rot="10800000">
                <a:off x="4820760" y="4910760"/>
                <a:ext cx="765000" cy="67788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CECEC"/>
                  </a:gs>
                </a:gsLst>
                <a:lin ang="13500000"/>
              </a:gradFill>
              <a:ln w="19050">
                <a:solidFill>
                  <a:srgbClr val="E0E0E0"/>
                </a:solidFill>
                <a:round/>
              </a:ln>
              <a:effectLst>
                <a:outerShdw blurRad="152280" dist="37674" dir="2700000" algn="tl" rotWithShape="0">
                  <a:srgbClr val="000000">
                    <a:alpha val="33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35" name="组合 26"/>
            <p:cNvGrpSpPr/>
            <p:nvPr/>
          </p:nvGrpSpPr>
          <p:grpSpPr>
            <a:xfrm>
              <a:off x="3304080" y="1221120"/>
              <a:ext cx="983520" cy="871920"/>
              <a:chOff x="3304080" y="1221120"/>
              <a:chExt cx="983520" cy="871920"/>
            </a:xfrm>
          </p:grpSpPr>
          <p:sp>
            <p:nvSpPr>
              <p:cNvPr id="236" name="Freeform 27"/>
              <p:cNvSpPr/>
              <p:nvPr/>
            </p:nvSpPr>
            <p:spPr>
              <a:xfrm rot="10800000">
                <a:off x="3304080" y="1221120"/>
                <a:ext cx="983520" cy="87192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CECEC"/>
                  </a:gs>
                </a:gsLst>
                <a:lin ang="13500000"/>
              </a:gradFill>
              <a:ln w="19050">
                <a:solidFill>
                  <a:srgbClr val="E0E0E0"/>
                </a:solidFill>
                <a:round/>
              </a:ln>
              <a:effectLst>
                <a:outerShdw blurRad="127080" algn="tl" rotWithShape="0">
                  <a:srgbClr val="000000">
                    <a:alpha val="20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" name="Freeform 28"/>
              <p:cNvSpPr/>
              <p:nvPr/>
            </p:nvSpPr>
            <p:spPr>
              <a:xfrm rot="10800000">
                <a:off x="3413160" y="1318320"/>
                <a:ext cx="765360" cy="67788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CECEC"/>
                  </a:gs>
                </a:gsLst>
                <a:lin ang="13500000"/>
              </a:gradFill>
              <a:ln w="19050">
                <a:solidFill>
                  <a:srgbClr val="E0E0E0"/>
                </a:solidFill>
                <a:round/>
              </a:ln>
              <a:effectLst>
                <a:outerShdw blurRad="152280" dist="37674" dir="2700000" algn="tl" rotWithShape="0">
                  <a:srgbClr val="000000">
                    <a:alpha val="33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38" name="组合 28"/>
            <p:cNvGrpSpPr/>
            <p:nvPr/>
          </p:nvGrpSpPr>
          <p:grpSpPr>
            <a:xfrm>
              <a:off x="3270240" y="6001200"/>
              <a:ext cx="983880" cy="871920"/>
              <a:chOff x="3270240" y="6001200"/>
              <a:chExt cx="983880" cy="871920"/>
            </a:xfrm>
          </p:grpSpPr>
          <p:sp>
            <p:nvSpPr>
              <p:cNvPr id="239" name="Freeform 29"/>
              <p:cNvSpPr/>
              <p:nvPr/>
            </p:nvSpPr>
            <p:spPr>
              <a:xfrm rot="10800000">
                <a:off x="3270240" y="6001200"/>
                <a:ext cx="983880" cy="87192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CECEC"/>
                  </a:gs>
                </a:gsLst>
                <a:lin ang="13500000"/>
              </a:gradFill>
              <a:ln w="19050">
                <a:solidFill>
                  <a:srgbClr val="E0E0E0"/>
                </a:solidFill>
                <a:round/>
              </a:ln>
              <a:effectLst>
                <a:outerShdw blurRad="127080" algn="tl" rotWithShape="0">
                  <a:srgbClr val="000000">
                    <a:alpha val="20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" name="Freeform 30"/>
              <p:cNvSpPr/>
              <p:nvPr/>
            </p:nvSpPr>
            <p:spPr>
              <a:xfrm rot="10800000">
                <a:off x="3380040" y="6098400"/>
                <a:ext cx="765000" cy="67788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ECECEC"/>
                  </a:gs>
                </a:gsLst>
                <a:lin ang="13500000"/>
              </a:gradFill>
              <a:ln w="19050">
                <a:solidFill>
                  <a:srgbClr val="E0E0E0"/>
                </a:solidFill>
                <a:round/>
              </a:ln>
              <a:effectLst>
                <a:outerShdw blurRad="152280" dist="37674" dir="2700000" algn="tl" rotWithShape="0">
                  <a:srgbClr val="000000">
                    <a:alpha val="33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241" name="Freeform 31"/>
            <p:cNvSpPr/>
            <p:nvPr/>
          </p:nvSpPr>
          <p:spPr>
            <a:xfrm rot="10800000">
              <a:off x="2224080" y="2901240"/>
              <a:ext cx="2570400" cy="2278080"/>
            </a:xfrm>
            <a:custGeom>
              <a:avLst/>
              <a:gdLst/>
              <a:ahLst/>
              <a:cxnLst/>
              <a:rect l="l" t="t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ECECEC"/>
                </a:gs>
              </a:gsLst>
              <a:lin ang="13500000"/>
            </a:gradFill>
            <a:ln w="19050">
              <a:solidFill>
                <a:srgbClr val="E0E0E0"/>
              </a:solidFill>
              <a:round/>
            </a:ln>
            <a:effectLst>
              <a:outerShdw blurRad="127080" algn="tl" rotWithShape="0">
                <a:srgbClr val="000000">
                  <a:alpha val="2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2" name="文本框 12"/>
            <p:cNvSpPr/>
            <p:nvPr/>
          </p:nvSpPr>
          <p:spPr>
            <a:xfrm>
              <a:off x="3269160" y="1355040"/>
              <a:ext cx="1050840" cy="516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2800" b="0" strike="noStrike" spc="-1">
                  <a:solidFill>
                    <a:srgbClr val="18478F"/>
                  </a:solidFill>
                  <a:latin typeface="微软雅黑"/>
                  <a:ea typeface="微软雅黑"/>
                </a:rPr>
                <a:t>01</a:t>
              </a:r>
              <a:endParaRPr lang="ru-RU" sz="2800" b="0" strike="noStrike" spc="-1">
                <a:latin typeface="Arial"/>
              </a:endParaRPr>
            </a:p>
          </p:txBody>
        </p:sp>
        <p:sp>
          <p:nvSpPr>
            <p:cNvPr id="243" name="文本框 13"/>
            <p:cNvSpPr/>
            <p:nvPr/>
          </p:nvSpPr>
          <p:spPr>
            <a:xfrm>
              <a:off x="3235320" y="6123240"/>
              <a:ext cx="1051200" cy="516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2800" b="0" strike="noStrike" spc="-1">
                  <a:solidFill>
                    <a:srgbClr val="18478F"/>
                  </a:solidFill>
                  <a:latin typeface="微软雅黑"/>
                  <a:ea typeface="微软雅黑"/>
                </a:rPr>
                <a:t>05</a:t>
              </a:r>
              <a:endParaRPr lang="ru-RU" sz="2800" b="0" strike="noStrike" spc="-1">
                <a:latin typeface="Arial"/>
              </a:endParaRPr>
            </a:p>
          </p:txBody>
        </p:sp>
        <p:sp>
          <p:nvSpPr>
            <p:cNvPr id="244" name="文本框 14"/>
            <p:cNvSpPr/>
            <p:nvPr/>
          </p:nvSpPr>
          <p:spPr>
            <a:xfrm>
              <a:off x="4672080" y="4939920"/>
              <a:ext cx="1051200" cy="516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2800" b="0" strike="noStrike" spc="-1">
                  <a:solidFill>
                    <a:srgbClr val="18478F"/>
                  </a:solidFill>
                  <a:latin typeface="微软雅黑"/>
                  <a:ea typeface="微软雅黑"/>
                </a:rPr>
                <a:t>04</a:t>
              </a:r>
              <a:endParaRPr lang="ru-RU" sz="2800" b="0" strike="noStrike" spc="-1">
                <a:latin typeface="Arial"/>
              </a:endParaRPr>
            </a:p>
          </p:txBody>
        </p:sp>
        <p:sp>
          <p:nvSpPr>
            <p:cNvPr id="245" name="文本框 15"/>
            <p:cNvSpPr/>
            <p:nvPr/>
          </p:nvSpPr>
          <p:spPr>
            <a:xfrm>
              <a:off x="4672080" y="2534760"/>
              <a:ext cx="1051200" cy="516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2800" b="0" strike="noStrike" spc="-1">
                  <a:solidFill>
                    <a:srgbClr val="18478F"/>
                  </a:solidFill>
                  <a:latin typeface="微软雅黑"/>
                  <a:ea typeface="微软雅黑"/>
                </a:rPr>
                <a:t>02</a:t>
              </a:r>
              <a:endParaRPr lang="ru-RU" sz="2800" b="0" strike="noStrike" spc="-1">
                <a:latin typeface="Arial"/>
              </a:endParaRPr>
            </a:p>
          </p:txBody>
        </p:sp>
        <p:sp>
          <p:nvSpPr>
            <p:cNvPr id="246" name="文本框 16"/>
            <p:cNvSpPr/>
            <p:nvPr/>
          </p:nvSpPr>
          <p:spPr>
            <a:xfrm>
              <a:off x="5218560" y="3722040"/>
              <a:ext cx="1051200" cy="516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2800" b="0" strike="noStrike" spc="-1">
                  <a:solidFill>
                    <a:srgbClr val="18478F"/>
                  </a:solidFill>
                  <a:latin typeface="微软雅黑"/>
                  <a:ea typeface="微软雅黑"/>
                </a:rPr>
                <a:t>03</a:t>
              </a:r>
              <a:endParaRPr lang="ru-RU" sz="2800" b="0" strike="noStrike" spc="-1">
                <a:latin typeface="Arial"/>
              </a:endParaRPr>
            </a:p>
          </p:txBody>
        </p:sp>
        <p:sp>
          <p:nvSpPr>
            <p:cNvPr id="247" name="Freeform 32"/>
            <p:cNvSpPr/>
            <p:nvPr/>
          </p:nvSpPr>
          <p:spPr>
            <a:xfrm>
              <a:off x="3148200" y="3213000"/>
              <a:ext cx="721800" cy="785160"/>
            </a:xfrm>
            <a:custGeom>
              <a:avLst/>
              <a:gdLst/>
              <a:ahLst/>
              <a:cxnLst/>
              <a:rect l="l" t="t" r="r" b="b"/>
              <a:pathLst>
                <a:path w="311" h="339">
                  <a:moveTo>
                    <a:pt x="216" y="244"/>
                  </a:moveTo>
                  <a:cubicBezTo>
                    <a:pt x="194" y="236"/>
                    <a:pt x="189" y="220"/>
                    <a:pt x="189" y="220"/>
                  </a:cubicBezTo>
                  <a:cubicBezTo>
                    <a:pt x="189" y="202"/>
                    <a:pt x="189" y="202"/>
                    <a:pt x="189" y="202"/>
                  </a:cubicBezTo>
                  <a:cubicBezTo>
                    <a:pt x="205" y="182"/>
                    <a:pt x="209" y="163"/>
                    <a:pt x="209" y="163"/>
                  </a:cubicBezTo>
                  <a:cubicBezTo>
                    <a:pt x="212" y="160"/>
                    <a:pt x="218" y="154"/>
                    <a:pt x="218" y="154"/>
                  </a:cubicBezTo>
                  <a:cubicBezTo>
                    <a:pt x="229" y="137"/>
                    <a:pt x="225" y="116"/>
                    <a:pt x="221" y="120"/>
                  </a:cubicBezTo>
                  <a:cubicBezTo>
                    <a:pt x="221" y="120"/>
                    <a:pt x="221" y="121"/>
                    <a:pt x="220" y="122"/>
                  </a:cubicBezTo>
                  <a:cubicBezTo>
                    <a:pt x="220" y="121"/>
                    <a:pt x="221" y="121"/>
                    <a:pt x="221" y="120"/>
                  </a:cubicBezTo>
                  <a:cubicBezTo>
                    <a:pt x="221" y="120"/>
                    <a:pt x="221" y="119"/>
                    <a:pt x="221" y="119"/>
                  </a:cubicBezTo>
                  <a:cubicBezTo>
                    <a:pt x="221" y="118"/>
                    <a:pt x="221" y="117"/>
                    <a:pt x="222" y="116"/>
                  </a:cubicBezTo>
                  <a:cubicBezTo>
                    <a:pt x="222" y="116"/>
                    <a:pt x="222" y="116"/>
                    <a:pt x="222" y="115"/>
                  </a:cubicBezTo>
                  <a:cubicBezTo>
                    <a:pt x="222" y="114"/>
                    <a:pt x="222" y="113"/>
                    <a:pt x="222" y="112"/>
                  </a:cubicBezTo>
                  <a:cubicBezTo>
                    <a:pt x="222" y="112"/>
                    <a:pt x="222" y="112"/>
                    <a:pt x="222" y="111"/>
                  </a:cubicBezTo>
                  <a:cubicBezTo>
                    <a:pt x="223" y="110"/>
                    <a:pt x="223" y="110"/>
                    <a:pt x="223" y="109"/>
                  </a:cubicBezTo>
                  <a:cubicBezTo>
                    <a:pt x="223" y="108"/>
                    <a:pt x="223" y="108"/>
                    <a:pt x="223" y="108"/>
                  </a:cubicBezTo>
                  <a:cubicBezTo>
                    <a:pt x="223" y="107"/>
                    <a:pt x="223" y="106"/>
                    <a:pt x="223" y="105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23" y="103"/>
                    <a:pt x="223" y="103"/>
                    <a:pt x="223" y="102"/>
                  </a:cubicBezTo>
                  <a:cubicBezTo>
                    <a:pt x="223" y="101"/>
                    <a:pt x="223" y="101"/>
                    <a:pt x="224" y="101"/>
                  </a:cubicBezTo>
                  <a:cubicBezTo>
                    <a:pt x="224" y="100"/>
                    <a:pt x="224" y="99"/>
                    <a:pt x="224" y="98"/>
                  </a:cubicBezTo>
                  <a:cubicBezTo>
                    <a:pt x="224" y="98"/>
                    <a:pt x="224" y="98"/>
                    <a:pt x="224" y="98"/>
                  </a:cubicBezTo>
                  <a:cubicBezTo>
                    <a:pt x="224" y="97"/>
                    <a:pt x="224" y="96"/>
                    <a:pt x="224" y="95"/>
                  </a:cubicBezTo>
                  <a:cubicBezTo>
                    <a:pt x="224" y="95"/>
                    <a:pt x="224" y="95"/>
                    <a:pt x="224" y="94"/>
                  </a:cubicBezTo>
                  <a:cubicBezTo>
                    <a:pt x="224" y="94"/>
                    <a:pt x="224" y="93"/>
                    <a:pt x="224" y="92"/>
                  </a:cubicBezTo>
                  <a:cubicBezTo>
                    <a:pt x="224" y="92"/>
                    <a:pt x="224" y="92"/>
                    <a:pt x="224" y="91"/>
                  </a:cubicBezTo>
                  <a:cubicBezTo>
                    <a:pt x="224" y="91"/>
                    <a:pt x="224" y="90"/>
                    <a:pt x="223" y="89"/>
                  </a:cubicBezTo>
                  <a:cubicBezTo>
                    <a:pt x="223" y="89"/>
                    <a:pt x="223" y="89"/>
                    <a:pt x="223" y="89"/>
                  </a:cubicBezTo>
                  <a:cubicBezTo>
                    <a:pt x="223" y="88"/>
                    <a:pt x="223" y="88"/>
                    <a:pt x="223" y="87"/>
                  </a:cubicBezTo>
                  <a:cubicBezTo>
                    <a:pt x="223" y="87"/>
                    <a:pt x="223" y="87"/>
                    <a:pt x="223" y="87"/>
                  </a:cubicBezTo>
                  <a:cubicBezTo>
                    <a:pt x="223" y="86"/>
                    <a:pt x="223" y="86"/>
                    <a:pt x="223" y="85"/>
                  </a:cubicBezTo>
                  <a:cubicBezTo>
                    <a:pt x="223" y="85"/>
                    <a:pt x="223" y="85"/>
                    <a:pt x="223" y="85"/>
                  </a:cubicBezTo>
                  <a:cubicBezTo>
                    <a:pt x="223" y="84"/>
                    <a:pt x="223" y="84"/>
                    <a:pt x="223" y="83"/>
                  </a:cubicBezTo>
                  <a:cubicBezTo>
                    <a:pt x="223" y="83"/>
                    <a:pt x="223" y="83"/>
                    <a:pt x="223" y="83"/>
                  </a:cubicBezTo>
                  <a:cubicBezTo>
                    <a:pt x="223" y="83"/>
                    <a:pt x="223" y="82"/>
                    <a:pt x="223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23" y="82"/>
                    <a:pt x="223" y="81"/>
                    <a:pt x="223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1" y="33"/>
                    <a:pt x="182" y="21"/>
                    <a:pt x="182" y="21"/>
                  </a:cubicBezTo>
                  <a:cubicBezTo>
                    <a:pt x="134" y="0"/>
                    <a:pt x="108" y="36"/>
                    <a:pt x="108" y="36"/>
                  </a:cubicBezTo>
                  <a:cubicBezTo>
                    <a:pt x="89" y="27"/>
                    <a:pt x="79" y="51"/>
                    <a:pt x="79" y="51"/>
                  </a:cubicBezTo>
                  <a:cubicBezTo>
                    <a:pt x="79" y="52"/>
                    <a:pt x="78" y="54"/>
                    <a:pt x="78" y="55"/>
                  </a:cubicBezTo>
                  <a:cubicBezTo>
                    <a:pt x="78" y="55"/>
                    <a:pt x="78" y="56"/>
                    <a:pt x="78" y="56"/>
                  </a:cubicBezTo>
                  <a:cubicBezTo>
                    <a:pt x="78" y="57"/>
                    <a:pt x="77" y="58"/>
                    <a:pt x="77" y="59"/>
                  </a:cubicBezTo>
                  <a:cubicBezTo>
                    <a:pt x="77" y="60"/>
                    <a:pt x="77" y="60"/>
                    <a:pt x="77" y="61"/>
                  </a:cubicBezTo>
                  <a:cubicBezTo>
                    <a:pt x="77" y="62"/>
                    <a:pt x="76" y="63"/>
                    <a:pt x="76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6" y="66"/>
                    <a:pt x="76" y="68"/>
                    <a:pt x="76" y="69"/>
                  </a:cubicBezTo>
                  <a:cubicBezTo>
                    <a:pt x="76" y="70"/>
                    <a:pt x="76" y="70"/>
                    <a:pt x="76" y="71"/>
                  </a:cubicBezTo>
                  <a:cubicBezTo>
                    <a:pt x="76" y="72"/>
                    <a:pt x="75" y="73"/>
                    <a:pt x="75" y="74"/>
                  </a:cubicBezTo>
                  <a:cubicBezTo>
                    <a:pt x="75" y="74"/>
                    <a:pt x="75" y="75"/>
                    <a:pt x="75" y="75"/>
                  </a:cubicBezTo>
                  <a:cubicBezTo>
                    <a:pt x="75" y="76"/>
                    <a:pt x="75" y="77"/>
                    <a:pt x="75" y="78"/>
                  </a:cubicBezTo>
                  <a:cubicBezTo>
                    <a:pt x="75" y="79"/>
                    <a:pt x="75" y="79"/>
                    <a:pt x="75" y="79"/>
                  </a:cubicBezTo>
                  <a:cubicBezTo>
                    <a:pt x="75" y="81"/>
                    <a:pt x="76" y="82"/>
                    <a:pt x="76" y="83"/>
                  </a:cubicBezTo>
                  <a:cubicBezTo>
                    <a:pt x="76" y="84"/>
                    <a:pt x="76" y="84"/>
                    <a:pt x="76" y="84"/>
                  </a:cubicBezTo>
                  <a:cubicBezTo>
                    <a:pt x="76" y="85"/>
                    <a:pt x="76" y="86"/>
                    <a:pt x="76" y="87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6" y="90"/>
                    <a:pt x="76" y="91"/>
                    <a:pt x="77" y="92"/>
                  </a:cubicBezTo>
                  <a:cubicBezTo>
                    <a:pt x="77" y="92"/>
                    <a:pt x="77" y="92"/>
                    <a:pt x="77" y="93"/>
                  </a:cubicBezTo>
                  <a:cubicBezTo>
                    <a:pt x="77" y="94"/>
                    <a:pt x="77" y="95"/>
                    <a:pt x="77" y="96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8" y="98"/>
                    <a:pt x="78" y="99"/>
                    <a:pt x="78" y="100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9" y="102"/>
                    <a:pt x="79" y="103"/>
                    <a:pt x="79" y="104"/>
                  </a:cubicBezTo>
                  <a:cubicBezTo>
                    <a:pt x="79" y="104"/>
                    <a:pt x="79" y="105"/>
                    <a:pt x="79" y="105"/>
                  </a:cubicBezTo>
                  <a:cubicBezTo>
                    <a:pt x="79" y="105"/>
                    <a:pt x="80" y="105"/>
                    <a:pt x="80" y="106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1" y="111"/>
                    <a:pt x="83" y="115"/>
                    <a:pt x="84" y="119"/>
                  </a:cubicBezTo>
                  <a:cubicBezTo>
                    <a:pt x="77" y="115"/>
                    <a:pt x="76" y="123"/>
                    <a:pt x="76" y="123"/>
                  </a:cubicBezTo>
                  <a:cubicBezTo>
                    <a:pt x="76" y="152"/>
                    <a:pt x="92" y="161"/>
                    <a:pt x="92" y="161"/>
                  </a:cubicBezTo>
                  <a:cubicBezTo>
                    <a:pt x="95" y="180"/>
                    <a:pt x="114" y="200"/>
                    <a:pt x="114" y="200"/>
                  </a:cubicBezTo>
                  <a:cubicBezTo>
                    <a:pt x="121" y="227"/>
                    <a:pt x="104" y="238"/>
                    <a:pt x="104" y="238"/>
                  </a:cubicBezTo>
                  <a:cubicBezTo>
                    <a:pt x="75" y="249"/>
                    <a:pt x="75" y="249"/>
                    <a:pt x="75" y="249"/>
                  </a:cubicBezTo>
                  <a:cubicBezTo>
                    <a:pt x="0" y="273"/>
                    <a:pt x="0" y="339"/>
                    <a:pt x="0" y="339"/>
                  </a:cubicBezTo>
                  <a:cubicBezTo>
                    <a:pt x="137" y="339"/>
                    <a:pt x="137" y="339"/>
                    <a:pt x="137" y="339"/>
                  </a:cubicBezTo>
                  <a:cubicBezTo>
                    <a:pt x="148" y="271"/>
                    <a:pt x="148" y="271"/>
                    <a:pt x="148" y="271"/>
                  </a:cubicBezTo>
                  <a:cubicBezTo>
                    <a:pt x="136" y="258"/>
                    <a:pt x="136" y="258"/>
                    <a:pt x="136" y="258"/>
                  </a:cubicBezTo>
                  <a:cubicBezTo>
                    <a:pt x="146" y="249"/>
                    <a:pt x="146" y="249"/>
                    <a:pt x="146" y="249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75" y="258"/>
                    <a:pt x="175" y="258"/>
                    <a:pt x="175" y="258"/>
                  </a:cubicBezTo>
                  <a:cubicBezTo>
                    <a:pt x="164" y="271"/>
                    <a:pt x="164" y="271"/>
                    <a:pt x="164" y="271"/>
                  </a:cubicBezTo>
                  <a:cubicBezTo>
                    <a:pt x="174" y="339"/>
                    <a:pt x="174" y="339"/>
                    <a:pt x="174" y="339"/>
                  </a:cubicBezTo>
                  <a:cubicBezTo>
                    <a:pt x="311" y="339"/>
                    <a:pt x="311" y="339"/>
                    <a:pt x="311" y="339"/>
                  </a:cubicBezTo>
                  <a:cubicBezTo>
                    <a:pt x="307" y="274"/>
                    <a:pt x="238" y="252"/>
                    <a:pt x="216" y="244"/>
                  </a:cubicBezTo>
                  <a:close/>
                  <a:moveTo>
                    <a:pt x="96" y="158"/>
                  </a:moveTo>
                  <a:cubicBezTo>
                    <a:pt x="94" y="157"/>
                    <a:pt x="86" y="153"/>
                    <a:pt x="81" y="139"/>
                  </a:cubicBezTo>
                  <a:cubicBezTo>
                    <a:pt x="81" y="139"/>
                    <a:pt x="77" y="124"/>
                    <a:pt x="81" y="123"/>
                  </a:cubicBezTo>
                  <a:cubicBezTo>
                    <a:pt x="81" y="123"/>
                    <a:pt x="86" y="119"/>
                    <a:pt x="93" y="136"/>
                  </a:cubicBezTo>
                  <a:cubicBezTo>
                    <a:pt x="94" y="139"/>
                    <a:pt x="96" y="142"/>
                    <a:pt x="97" y="143"/>
                  </a:cubicBezTo>
                  <a:cubicBezTo>
                    <a:pt x="97" y="143"/>
                    <a:pt x="82" y="98"/>
                    <a:pt x="105" y="72"/>
                  </a:cubicBezTo>
                  <a:cubicBezTo>
                    <a:pt x="105" y="72"/>
                    <a:pt x="155" y="137"/>
                    <a:pt x="211" y="104"/>
                  </a:cubicBezTo>
                  <a:cubicBezTo>
                    <a:pt x="211" y="131"/>
                    <a:pt x="211" y="131"/>
                    <a:pt x="211" y="131"/>
                  </a:cubicBezTo>
                  <a:cubicBezTo>
                    <a:pt x="211" y="138"/>
                    <a:pt x="211" y="143"/>
                    <a:pt x="215" y="136"/>
                  </a:cubicBezTo>
                  <a:cubicBezTo>
                    <a:pt x="222" y="120"/>
                    <a:pt x="222" y="130"/>
                    <a:pt x="222" y="130"/>
                  </a:cubicBezTo>
                  <a:cubicBezTo>
                    <a:pt x="220" y="148"/>
                    <a:pt x="212" y="156"/>
                    <a:pt x="206" y="161"/>
                  </a:cubicBezTo>
                  <a:cubicBezTo>
                    <a:pt x="201" y="176"/>
                    <a:pt x="193" y="190"/>
                    <a:pt x="183" y="201"/>
                  </a:cubicBezTo>
                  <a:cubicBezTo>
                    <a:pt x="152" y="236"/>
                    <a:pt x="121" y="201"/>
                    <a:pt x="121" y="201"/>
                  </a:cubicBezTo>
                  <a:cubicBezTo>
                    <a:pt x="109" y="191"/>
                    <a:pt x="101" y="175"/>
                    <a:pt x="96" y="158"/>
                  </a:cubicBezTo>
                  <a:close/>
                  <a:moveTo>
                    <a:pt x="185" y="222"/>
                  </a:moveTo>
                  <a:cubicBezTo>
                    <a:pt x="166" y="245"/>
                    <a:pt x="166" y="245"/>
                    <a:pt x="166" y="245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17" y="225"/>
                    <a:pt x="117" y="225"/>
                    <a:pt x="117" y="225"/>
                  </a:cubicBezTo>
                  <a:cubicBezTo>
                    <a:pt x="117" y="225"/>
                    <a:pt x="119" y="216"/>
                    <a:pt x="119" y="204"/>
                  </a:cubicBezTo>
                  <a:cubicBezTo>
                    <a:pt x="119" y="204"/>
                    <a:pt x="132" y="221"/>
                    <a:pt x="152" y="220"/>
                  </a:cubicBezTo>
                  <a:cubicBezTo>
                    <a:pt x="152" y="220"/>
                    <a:pt x="171" y="222"/>
                    <a:pt x="185" y="204"/>
                  </a:cubicBezTo>
                  <a:lnTo>
                    <a:pt x="185" y="222"/>
                  </a:lnTo>
                  <a:close/>
                </a:path>
              </a:pathLst>
            </a:custGeom>
            <a:solidFill>
              <a:srgbClr val="18478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8" name="文本框 17"/>
            <p:cNvSpPr/>
            <p:nvPr/>
          </p:nvSpPr>
          <p:spPr>
            <a:xfrm>
              <a:off x="2459520" y="3999240"/>
              <a:ext cx="2154240" cy="71767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2400" b="1" u="sng" strike="noStrike" spc="-1" dirty="0" err="1">
                  <a:solidFill>
                    <a:srgbClr val="18478F"/>
                  </a:solidFill>
                  <a:uFillTx/>
                  <a:latin typeface="微软雅黑"/>
                  <a:ea typeface="微软雅黑"/>
                </a:rPr>
                <a:t>Нозологии</a:t>
              </a:r>
              <a:r>
                <a:rPr lang="en-US" sz="2400" b="1" u="sng" strike="noStrike" spc="-1" dirty="0">
                  <a:solidFill>
                    <a:srgbClr val="18478F"/>
                  </a:solidFill>
                  <a:uFillTx/>
                  <a:latin typeface="微软雅黑"/>
                  <a:ea typeface="微软雅黑"/>
                </a:rPr>
                <a:t> </a:t>
              </a:r>
              <a:r>
                <a:rPr lang="en-US" sz="2400" b="1" u="sng" strike="noStrike" spc="-1" dirty="0" err="1">
                  <a:solidFill>
                    <a:srgbClr val="18478F"/>
                  </a:solidFill>
                  <a:uFillTx/>
                  <a:latin typeface="微软雅黑"/>
                  <a:ea typeface="微软雅黑"/>
                </a:rPr>
                <a:t>студентов</a:t>
              </a:r>
              <a:r>
                <a:rPr lang="en-US" sz="2400" b="1" u="sng" strike="noStrike" spc="-1" dirty="0">
                  <a:solidFill>
                    <a:srgbClr val="18478F"/>
                  </a:solidFill>
                  <a:uFillTx/>
                  <a:latin typeface="微软雅黑"/>
                  <a:ea typeface="微软雅黑"/>
                </a:rPr>
                <a:t> </a:t>
              </a:r>
              <a:endParaRPr lang="ru-RU" sz="2400" b="1" strike="noStrike" spc="-1" dirty="0">
                <a:latin typeface="Arial"/>
              </a:endParaRPr>
            </a:p>
          </p:txBody>
        </p:sp>
      </p:grpSp>
      <p:sp>
        <p:nvSpPr>
          <p:cNvPr id="254" name="文本框 18"/>
          <p:cNvSpPr/>
          <p:nvPr/>
        </p:nvSpPr>
        <p:spPr>
          <a:xfrm>
            <a:off x="9015984" y="1173600"/>
            <a:ext cx="4948056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2400" b="0" strike="noStrike" spc="-1" dirty="0" smtClean="0">
                <a:latin typeface="Arial Black" panose="020B0A04020102020204" pitchFamily="34" charset="0"/>
              </a:rPr>
              <a:t>Нарушение функций конечностей - 6</a:t>
            </a:r>
            <a:endParaRPr lang="ru-RU" sz="2400" b="0" strike="noStrike" spc="-1" dirty="0">
              <a:latin typeface="Arial Black" panose="020B0A04020102020204" pitchFamily="34" charset="0"/>
            </a:endParaRPr>
          </a:p>
        </p:txBody>
      </p:sp>
      <p:sp>
        <p:nvSpPr>
          <p:cNvPr id="284" name="文本框 19"/>
          <p:cNvSpPr/>
          <p:nvPr/>
        </p:nvSpPr>
        <p:spPr>
          <a:xfrm>
            <a:off x="9015984" y="5971680"/>
            <a:ext cx="4948056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2400" spc="-1" dirty="0" smtClean="0">
                <a:latin typeface="Arial Black" panose="020B0A04020102020204" pitchFamily="34" charset="0"/>
              </a:rPr>
              <a:t>Ребенок-инвалид - 5</a:t>
            </a:r>
            <a:endParaRPr lang="ru-RU" sz="2400" b="0" strike="noStrike" spc="-1" dirty="0">
              <a:latin typeface="Arial Black" panose="020B0A04020102020204" pitchFamily="34" charset="0"/>
            </a:endParaRPr>
          </a:p>
        </p:txBody>
      </p:sp>
      <p:sp>
        <p:nvSpPr>
          <p:cNvPr id="285" name="文本框 20"/>
          <p:cNvSpPr/>
          <p:nvPr/>
        </p:nvSpPr>
        <p:spPr>
          <a:xfrm>
            <a:off x="9015984" y="3541680"/>
            <a:ext cx="4894056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2400" b="0" strike="noStrike" spc="-1" dirty="0" smtClean="0">
                <a:latin typeface="Arial Black" panose="020B0A04020102020204" pitchFamily="34" charset="0"/>
              </a:rPr>
              <a:t>Нарушение функций внутренних органов – 11</a:t>
            </a:r>
            <a:endParaRPr lang="ru-RU" sz="2400" b="0" strike="noStrike" spc="-1" dirty="0">
              <a:latin typeface="Arial Black" panose="020B0A04020102020204" pitchFamily="34" charset="0"/>
            </a:endParaRPr>
          </a:p>
        </p:txBody>
      </p:sp>
      <p:sp>
        <p:nvSpPr>
          <p:cNvPr id="286" name="文本框 21"/>
          <p:cNvSpPr/>
          <p:nvPr/>
        </p:nvSpPr>
        <p:spPr>
          <a:xfrm>
            <a:off x="9015984" y="4776840"/>
            <a:ext cx="4818816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2400" b="0" strike="noStrike" spc="-1" dirty="0" smtClean="0">
                <a:latin typeface="Arial Black" panose="020B0A04020102020204" pitchFamily="34" charset="0"/>
                <a:ea typeface="微软雅黑"/>
              </a:rPr>
              <a:t>Нарушение функций зрения – 4</a:t>
            </a:r>
            <a:r>
              <a:rPr lang="ru-RU" sz="1100" b="0" strike="noStrike" spc="-1" dirty="0" smtClean="0">
                <a:latin typeface="微软雅黑"/>
                <a:ea typeface="微软雅黑"/>
              </a:rPr>
              <a:t>. </a:t>
            </a:r>
            <a:endParaRPr lang="ru-RU" sz="1100" b="0" strike="noStrike" spc="-1" dirty="0">
              <a:latin typeface="Arial"/>
            </a:endParaRPr>
          </a:p>
        </p:txBody>
      </p:sp>
      <p:sp>
        <p:nvSpPr>
          <p:cNvPr id="287" name="文本框 22"/>
          <p:cNvSpPr/>
          <p:nvPr/>
        </p:nvSpPr>
        <p:spPr>
          <a:xfrm>
            <a:off x="9015984" y="2436068"/>
            <a:ext cx="4243680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2400" b="0" strike="noStrike" spc="-1" dirty="0" smtClean="0">
                <a:latin typeface="Arial Black" panose="020B0A04020102020204" pitchFamily="34" charset="0"/>
              </a:rPr>
              <a:t>Нарушение функций интеллекта – 12 </a:t>
            </a:r>
            <a:endParaRPr lang="ru-RU" sz="2400" b="0" strike="noStrike" spc="-1" dirty="0">
              <a:latin typeface="Arial Black" panose="020B0A04020102020204" pitchFamily="34" charset="0"/>
            </a:endParaRPr>
          </a:p>
        </p:txBody>
      </p:sp>
      <p:pic>
        <p:nvPicPr>
          <p:cNvPr id="288" name="Рисунок 287"/>
          <p:cNvPicPr/>
          <p:nvPr/>
        </p:nvPicPr>
        <p:blipFill>
          <a:blip r:embed="rId2"/>
          <a:stretch/>
        </p:blipFill>
        <p:spPr>
          <a:xfrm>
            <a:off x="180000" y="219600"/>
            <a:ext cx="1800000" cy="1940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Box 35"/>
          <p:cNvSpPr/>
          <p:nvPr/>
        </p:nvSpPr>
        <p:spPr>
          <a:xfrm>
            <a:off x="9717480" y="720000"/>
            <a:ext cx="1514520" cy="312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99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  <a:ea typeface="DejaVu Sans"/>
              </a:rPr>
              <a:t>3</a:t>
            </a:r>
            <a:endParaRPr lang="ru-RU" sz="19900" b="0" strike="noStrike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90" name="TextBox 3"/>
          <p:cNvSpPr/>
          <p:nvPr/>
        </p:nvSpPr>
        <p:spPr>
          <a:xfrm>
            <a:off x="4912560" y="540000"/>
            <a:ext cx="1514520" cy="3123000"/>
          </a:xfrm>
          <a:prstGeom prst="rect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99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  <a:ea typeface="DejaVu Sans"/>
              </a:rPr>
              <a:t>2</a:t>
            </a:r>
            <a:endParaRPr lang="ru-RU" sz="19900" b="0" strike="noStrike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91" name="TextBox 18"/>
          <p:cNvSpPr/>
          <p:nvPr/>
        </p:nvSpPr>
        <p:spPr>
          <a:xfrm>
            <a:off x="-52920" y="657000"/>
            <a:ext cx="1514520" cy="3123000"/>
          </a:xfrm>
          <a:prstGeom prst="rect">
            <a:avLst/>
          </a:prstGeom>
          <a:noFill/>
          <a:ln w="0">
            <a:solidFill>
              <a:schemeClr val="bg1">
                <a:lumMod val="6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99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  <a:ea typeface="DejaVu Sans"/>
              </a:rPr>
              <a:t>1</a:t>
            </a:r>
            <a:endParaRPr lang="ru-RU" sz="19900" b="0" strike="noStrike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92" name="TextBox 19"/>
          <p:cNvSpPr/>
          <p:nvPr/>
        </p:nvSpPr>
        <p:spPr>
          <a:xfrm>
            <a:off x="4912560" y="3273480"/>
            <a:ext cx="1514520" cy="312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99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  <a:ea typeface="DejaVu Sans"/>
              </a:rPr>
              <a:t>5</a:t>
            </a:r>
            <a:endParaRPr lang="ru-RU" sz="19900" b="0" strike="noStrike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93" name="TextBox 20"/>
          <p:cNvSpPr/>
          <p:nvPr/>
        </p:nvSpPr>
        <p:spPr>
          <a:xfrm>
            <a:off x="-52920" y="3272760"/>
            <a:ext cx="1514520" cy="312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9900" b="0" strike="noStrike" spc="-1" dirty="0">
                <a:solidFill>
                  <a:schemeClr val="bg1">
                    <a:lumMod val="50000"/>
                  </a:schemeClr>
                </a:solidFill>
                <a:latin typeface="Calibri"/>
                <a:ea typeface="DejaVu Sans"/>
              </a:rPr>
              <a:t>4</a:t>
            </a:r>
            <a:endParaRPr lang="ru-RU" sz="19900" b="0" strike="noStrike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94" name="Прямоугольник 6"/>
          <p:cNvSpPr/>
          <p:nvPr/>
        </p:nvSpPr>
        <p:spPr>
          <a:xfrm>
            <a:off x="6315480" y="1170720"/>
            <a:ext cx="3400200" cy="19422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9E9E9E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5" name="TextBox 21"/>
          <p:cNvSpPr/>
          <p:nvPr/>
        </p:nvSpPr>
        <p:spPr>
          <a:xfrm>
            <a:off x="7026840" y="1689840"/>
            <a:ext cx="280368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Рабочая программа воспитания, календарный план воспитательной работы 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296" name="Рисунок 6"/>
          <p:cNvPicPr/>
          <p:nvPr/>
        </p:nvPicPr>
        <p:blipFill>
          <a:blip r:embed="rId2"/>
          <a:stretch/>
        </p:blipFill>
        <p:spPr>
          <a:xfrm rot="10800000" flipH="1">
            <a:off x="7135200" y="1227240"/>
            <a:ext cx="430200" cy="430200"/>
          </a:xfrm>
          <a:prstGeom prst="rect">
            <a:avLst/>
          </a:prstGeom>
          <a:ln w="0">
            <a:noFill/>
          </a:ln>
        </p:spPr>
      </p:pic>
      <p:sp>
        <p:nvSpPr>
          <p:cNvPr id="297" name="TextBox 22"/>
          <p:cNvSpPr/>
          <p:nvPr/>
        </p:nvSpPr>
        <p:spPr>
          <a:xfrm rot="16200000">
            <a:off x="5667120" y="1757880"/>
            <a:ext cx="1942200" cy="7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1" strike="noStrike" cap="all" spc="-1">
                <a:solidFill>
                  <a:srgbClr val="9F2936"/>
                </a:solidFill>
                <a:latin typeface="Calibri"/>
                <a:ea typeface="DejaVu Sans"/>
              </a:rPr>
              <a:t>Содержательно-функциональный компонент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98" name="Прямоугольник 7"/>
          <p:cNvSpPr/>
          <p:nvPr/>
        </p:nvSpPr>
        <p:spPr>
          <a:xfrm>
            <a:off x="11120760" y="1170000"/>
            <a:ext cx="3349800" cy="336456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9E9E9E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9" name="TextBox 23"/>
          <p:cNvSpPr/>
          <p:nvPr/>
        </p:nvSpPr>
        <p:spPr>
          <a:xfrm>
            <a:off x="11880000" y="1804680"/>
            <a:ext cx="2474640" cy="179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Как?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Нормативно-правовая база, включая федеральные законы, ФГОС СПО, ФГОС специальностей и профессий, устав колледжа и правила внутреннего распорядка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400" b="0" strike="noStrike" spc="-1">
              <a:latin typeface="Arial"/>
            </a:endParaRPr>
          </a:p>
        </p:txBody>
      </p:sp>
      <p:pic>
        <p:nvPicPr>
          <p:cNvPr id="300" name="Рисунок 7"/>
          <p:cNvPicPr/>
          <p:nvPr/>
        </p:nvPicPr>
        <p:blipFill>
          <a:blip r:embed="rId3"/>
          <a:stretch/>
        </p:blipFill>
        <p:spPr>
          <a:xfrm rot="10800000" flipH="1">
            <a:off x="11834640" y="1227240"/>
            <a:ext cx="430200" cy="430200"/>
          </a:xfrm>
          <a:prstGeom prst="rect">
            <a:avLst/>
          </a:prstGeom>
          <a:ln w="0">
            <a:noFill/>
          </a:ln>
        </p:spPr>
      </p:pic>
      <p:sp>
        <p:nvSpPr>
          <p:cNvPr id="301" name="TextBox 24"/>
          <p:cNvSpPr/>
          <p:nvPr/>
        </p:nvSpPr>
        <p:spPr>
          <a:xfrm rot="16200000">
            <a:off x="10083600" y="2549880"/>
            <a:ext cx="259056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1" strike="noStrike" cap="all" spc="-1">
                <a:solidFill>
                  <a:srgbClr val="1B587C"/>
                </a:solidFill>
                <a:latin typeface="Calibri"/>
                <a:ea typeface="DejaVu Sans"/>
              </a:rPr>
              <a:t>Организационно-структурный компонент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302" name="Прямоугольник 8"/>
          <p:cNvSpPr/>
          <p:nvPr/>
        </p:nvSpPr>
        <p:spPr>
          <a:xfrm>
            <a:off x="1349640" y="1170000"/>
            <a:ext cx="3400200" cy="19422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9E9E9E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3" name="TextBox 25"/>
          <p:cNvSpPr/>
          <p:nvPr/>
        </p:nvSpPr>
        <p:spPr>
          <a:xfrm>
            <a:off x="1977480" y="1689840"/>
            <a:ext cx="2803680" cy="94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Адаптированные образовательные программы, адаптированные программы дополнительного образования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304" name="Рисунок 8"/>
          <p:cNvPicPr/>
          <p:nvPr/>
        </p:nvPicPr>
        <p:blipFill>
          <a:blip r:embed="rId4"/>
          <a:stretch/>
        </p:blipFill>
        <p:spPr>
          <a:xfrm rot="10800000" flipH="1">
            <a:off x="2086200" y="1227240"/>
            <a:ext cx="430200" cy="430200"/>
          </a:xfrm>
          <a:prstGeom prst="rect">
            <a:avLst/>
          </a:prstGeom>
          <a:ln w="0">
            <a:noFill/>
          </a:ln>
        </p:spPr>
      </p:pic>
      <p:sp>
        <p:nvSpPr>
          <p:cNvPr id="305" name="TextBox 26"/>
          <p:cNvSpPr/>
          <p:nvPr/>
        </p:nvSpPr>
        <p:spPr>
          <a:xfrm rot="16200000">
            <a:off x="680040" y="1757520"/>
            <a:ext cx="1942200" cy="7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1" strike="noStrike" cap="all" spc="-1">
                <a:solidFill>
                  <a:srgbClr val="C19859"/>
                </a:solidFill>
                <a:latin typeface="Calibri"/>
                <a:ea typeface="DejaVu Sans"/>
              </a:rPr>
              <a:t>Ценностно-ориентировочный компонент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306" name="Прямоугольник 9"/>
          <p:cNvSpPr/>
          <p:nvPr/>
        </p:nvSpPr>
        <p:spPr>
          <a:xfrm>
            <a:off x="6273360" y="4191120"/>
            <a:ext cx="4662864" cy="250668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9E9E9E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7" name="TextBox 27"/>
          <p:cNvSpPr/>
          <p:nvPr/>
        </p:nvSpPr>
        <p:spPr>
          <a:xfrm>
            <a:off x="7026840" y="4742280"/>
            <a:ext cx="3507048" cy="15989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Кто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?</a:t>
            </a:r>
            <a:endParaRPr lang="ru-RU" sz="1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14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Преподаватели; </a:t>
            </a: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14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Педагоги-психологи</a:t>
            </a:r>
            <a:r>
              <a:rPr lang="ru-RU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;</a:t>
            </a:r>
            <a:endParaRPr lang="ru-RU" sz="1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Социальные педагоги;</a:t>
            </a:r>
            <a:endParaRPr lang="ru-RU" sz="1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Мастера производственного обучения;</a:t>
            </a:r>
            <a:endParaRPr lang="ru-RU" sz="1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1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Тьютор</a:t>
            </a:r>
            <a:r>
              <a:rPr lang="ru-RU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;</a:t>
            </a:r>
            <a:endParaRPr lang="ru-RU" sz="1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14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Воспитатели общежития </a:t>
            </a:r>
            <a:endParaRPr lang="ru-RU" sz="1400" b="0" strike="noStrike" spc="-1" dirty="0">
              <a:latin typeface="Arial"/>
            </a:endParaRPr>
          </a:p>
        </p:txBody>
      </p:sp>
      <p:pic>
        <p:nvPicPr>
          <p:cNvPr id="308" name="Рисунок 9"/>
          <p:cNvPicPr/>
          <p:nvPr/>
        </p:nvPicPr>
        <p:blipFill>
          <a:blip r:embed="rId5"/>
          <a:stretch/>
        </p:blipFill>
        <p:spPr>
          <a:xfrm rot="10800000" flipH="1">
            <a:off x="7135200" y="4279680"/>
            <a:ext cx="430200" cy="430200"/>
          </a:xfrm>
          <a:prstGeom prst="rect">
            <a:avLst/>
          </a:prstGeom>
          <a:ln w="0">
            <a:noFill/>
          </a:ln>
        </p:spPr>
      </p:pic>
      <p:sp>
        <p:nvSpPr>
          <p:cNvPr id="309" name="TextBox 28"/>
          <p:cNvSpPr/>
          <p:nvPr/>
        </p:nvSpPr>
        <p:spPr>
          <a:xfrm rot="16200000">
            <a:off x="5621040" y="4856040"/>
            <a:ext cx="194220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200" b="1" strike="noStrike" cap="all" spc="-1">
                <a:solidFill>
                  <a:srgbClr val="604878"/>
                </a:solidFill>
                <a:latin typeface="Calibri"/>
                <a:ea typeface="DejaVu Sans"/>
              </a:rPr>
              <a:t>Организационно-управленческий компонент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10" name="Прямоугольник 10"/>
          <p:cNvSpPr/>
          <p:nvPr/>
        </p:nvSpPr>
        <p:spPr>
          <a:xfrm>
            <a:off x="1349640" y="4222800"/>
            <a:ext cx="3400200" cy="2099296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9E9E9E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1" name="TextBox 29"/>
          <p:cNvSpPr/>
          <p:nvPr/>
        </p:nvSpPr>
        <p:spPr>
          <a:xfrm>
            <a:off x="1977480" y="4742280"/>
            <a:ext cx="2803680" cy="15989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С помощью чего?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Обеспечение материально-технических условий: пандусы, световые маяки, тактильные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указатели, поручни, световые линии</a:t>
            </a:r>
            <a:endParaRPr lang="ru-RU" sz="1400" b="0" strike="noStrike" spc="-1" dirty="0">
              <a:latin typeface="Arial"/>
            </a:endParaRPr>
          </a:p>
        </p:txBody>
      </p:sp>
      <p:pic>
        <p:nvPicPr>
          <p:cNvPr id="312" name="Рисунок 10"/>
          <p:cNvPicPr/>
          <p:nvPr/>
        </p:nvPicPr>
        <p:blipFill>
          <a:blip r:embed="rId6"/>
          <a:stretch/>
        </p:blipFill>
        <p:spPr>
          <a:xfrm rot="10800000" flipH="1">
            <a:off x="2086200" y="4279680"/>
            <a:ext cx="430200" cy="430200"/>
          </a:xfrm>
          <a:prstGeom prst="rect">
            <a:avLst/>
          </a:prstGeom>
          <a:ln w="0">
            <a:noFill/>
          </a:ln>
        </p:spPr>
      </p:pic>
      <p:sp>
        <p:nvSpPr>
          <p:cNvPr id="313" name="TextBox 30"/>
          <p:cNvSpPr/>
          <p:nvPr/>
        </p:nvSpPr>
        <p:spPr>
          <a:xfrm rot="16200000">
            <a:off x="680040" y="4809600"/>
            <a:ext cx="1942200" cy="7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1" strike="noStrike" cap="all" spc="-1" dirty="0">
                <a:solidFill>
                  <a:srgbClr val="4E8542"/>
                </a:solidFill>
                <a:latin typeface="Calibri"/>
                <a:ea typeface="DejaVu Sans"/>
              </a:rPr>
              <a:t>Ресурсно-обеспечивающий компонент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14" name="PlaceHolder 1"/>
          <p:cNvSpPr/>
          <p:nvPr/>
        </p:nvSpPr>
        <p:spPr>
          <a:xfrm>
            <a:off x="1228680" y="6517800"/>
            <a:ext cx="12673800" cy="158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4800" b="1" strike="noStrike" spc="-1" dirty="0">
                <a:solidFill>
                  <a:schemeClr val="bg1">
                    <a:lumMod val="50000"/>
                  </a:schemeClr>
                </a:solidFill>
                <a:latin typeface="Arial"/>
                <a:ea typeface="DejaVu Sans"/>
              </a:rPr>
              <a:t>Модель организации воспитательной работы</a:t>
            </a:r>
            <a:endParaRPr lang="ru-RU" sz="4800" b="1" strike="noStrike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315" name="Рисунок 314"/>
          <p:cNvPicPr/>
          <p:nvPr/>
        </p:nvPicPr>
        <p:blipFill>
          <a:blip r:embed="rId7"/>
          <a:stretch/>
        </p:blipFill>
        <p:spPr>
          <a:xfrm>
            <a:off x="0" y="180000"/>
            <a:ext cx="1168560" cy="126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2E4C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Shape 1"/>
          <p:cNvSpPr/>
          <p:nvPr/>
        </p:nvSpPr>
        <p:spPr>
          <a:xfrm>
            <a:off x="0" y="360"/>
            <a:ext cx="14630040" cy="82292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Text 2"/>
          <p:cNvSpPr/>
          <p:nvPr/>
        </p:nvSpPr>
        <p:spPr>
          <a:xfrm>
            <a:off x="833040" y="1870920"/>
            <a:ext cx="7896600" cy="69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ts val="5468"/>
              </a:lnSpc>
              <a:buNone/>
              <a:tabLst>
                <a:tab pos="0" algn="l"/>
              </a:tabLst>
            </a:pPr>
            <a:r>
              <a:rPr lang="en-US" sz="4370" b="0" strike="noStrike" spc="-1" dirty="0" err="1">
                <a:solidFill>
                  <a:srgbClr val="38512F"/>
                </a:solidFill>
                <a:latin typeface="Lora"/>
                <a:ea typeface="Lora"/>
              </a:rPr>
              <a:t>Принципы</a:t>
            </a:r>
            <a:r>
              <a:rPr lang="en-US" sz="4370" b="0" strike="noStrike" spc="-1" dirty="0">
                <a:solidFill>
                  <a:srgbClr val="38512F"/>
                </a:solidFill>
                <a:latin typeface="Lora"/>
                <a:ea typeface="Lora"/>
              </a:rPr>
              <a:t> </a:t>
            </a:r>
            <a:r>
              <a:rPr lang="en-US" sz="4370" b="0" strike="noStrike" spc="-1" dirty="0" err="1" smtClean="0">
                <a:solidFill>
                  <a:srgbClr val="38512F"/>
                </a:solidFill>
                <a:latin typeface="Lora"/>
                <a:ea typeface="Lora"/>
              </a:rPr>
              <a:t>воспитания</a:t>
            </a:r>
            <a:endParaRPr lang="ru-RU" sz="4370" b="0" strike="noStrike" spc="-1" dirty="0">
              <a:latin typeface="Arial"/>
            </a:endParaRPr>
          </a:p>
        </p:txBody>
      </p:sp>
      <p:sp>
        <p:nvSpPr>
          <p:cNvPr id="335" name="Shape 3"/>
          <p:cNvSpPr/>
          <p:nvPr/>
        </p:nvSpPr>
        <p:spPr>
          <a:xfrm>
            <a:off x="833040" y="3072240"/>
            <a:ext cx="499680" cy="499680"/>
          </a:xfrm>
          <a:prstGeom prst="roundRect">
            <a:avLst>
              <a:gd name="adj" fmla="val 13333"/>
            </a:avLst>
          </a:prstGeom>
          <a:solidFill>
            <a:srgbClr val="F6E9D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6" name="Text 4"/>
          <p:cNvSpPr/>
          <p:nvPr/>
        </p:nvSpPr>
        <p:spPr>
          <a:xfrm>
            <a:off x="1022400" y="3114000"/>
            <a:ext cx="120960" cy="41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algn="ctr">
              <a:lnSpc>
                <a:spcPts val="3280"/>
              </a:lnSpc>
              <a:buNone/>
              <a:tabLst>
                <a:tab pos="0" algn="l"/>
              </a:tabLst>
            </a:pPr>
            <a:r>
              <a:rPr lang="en-US" sz="2620" b="0" strike="noStrike" spc="-1">
                <a:solidFill>
                  <a:srgbClr val="38512F"/>
                </a:solidFill>
                <a:latin typeface="Lora"/>
                <a:ea typeface="Lora"/>
              </a:rPr>
              <a:t>1</a:t>
            </a:r>
            <a:endParaRPr lang="ru-RU" sz="2620" b="0" strike="noStrike" spc="-1">
              <a:latin typeface="Arial"/>
            </a:endParaRPr>
          </a:p>
        </p:txBody>
      </p:sp>
      <p:sp>
        <p:nvSpPr>
          <p:cNvPr id="337" name="Text 5"/>
          <p:cNvSpPr/>
          <p:nvPr/>
        </p:nvSpPr>
        <p:spPr>
          <a:xfrm>
            <a:off x="1555200" y="3148560"/>
            <a:ext cx="2777040" cy="34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ts val="2733"/>
              </a:lnSpc>
              <a:buNone/>
              <a:tabLst>
                <a:tab pos="0" algn="l"/>
              </a:tabLst>
            </a:pPr>
            <a:r>
              <a:rPr lang="en-US" sz="2190" b="0" strike="noStrike" spc="-1">
                <a:solidFill>
                  <a:srgbClr val="38512F"/>
                </a:solidFill>
                <a:latin typeface="Lora"/>
                <a:ea typeface="Lora"/>
              </a:rPr>
              <a:t>Уважение</a:t>
            </a:r>
            <a:endParaRPr lang="ru-RU" sz="2190" b="0" strike="noStrike" spc="-1">
              <a:latin typeface="Arial"/>
            </a:endParaRPr>
          </a:p>
        </p:txBody>
      </p:sp>
      <p:sp>
        <p:nvSpPr>
          <p:cNvPr id="338" name="Text 6"/>
          <p:cNvSpPr/>
          <p:nvPr/>
        </p:nvSpPr>
        <p:spPr>
          <a:xfrm>
            <a:off x="1555200" y="3629160"/>
            <a:ext cx="3819600" cy="71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2798"/>
              </a:lnSpc>
              <a:buNone/>
              <a:tabLst>
                <a:tab pos="0" algn="l"/>
              </a:tabLst>
            </a:pP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Каждый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 в ОВЗ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заслуживает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уважения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и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принятия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.</a:t>
            </a:r>
            <a:endParaRPr lang="ru-RU" sz="1750" b="0" strike="noStrike" spc="-1" dirty="0">
              <a:latin typeface="Arial"/>
            </a:endParaRPr>
          </a:p>
        </p:txBody>
      </p:sp>
      <p:sp>
        <p:nvSpPr>
          <p:cNvPr id="339" name="Shape 7"/>
          <p:cNvSpPr/>
          <p:nvPr/>
        </p:nvSpPr>
        <p:spPr>
          <a:xfrm>
            <a:off x="5597640" y="3072240"/>
            <a:ext cx="499680" cy="499680"/>
          </a:xfrm>
          <a:prstGeom prst="roundRect">
            <a:avLst>
              <a:gd name="adj" fmla="val 13333"/>
            </a:avLst>
          </a:prstGeom>
          <a:solidFill>
            <a:srgbClr val="F6E9D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0" name="Text 8"/>
          <p:cNvSpPr/>
          <p:nvPr/>
        </p:nvSpPr>
        <p:spPr>
          <a:xfrm>
            <a:off x="5757840" y="3114000"/>
            <a:ext cx="178560" cy="41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algn="ctr">
              <a:lnSpc>
                <a:spcPts val="3280"/>
              </a:lnSpc>
              <a:buNone/>
              <a:tabLst>
                <a:tab pos="0" algn="l"/>
              </a:tabLst>
            </a:pPr>
            <a:r>
              <a:rPr lang="en-US" sz="2620" b="0" strike="noStrike" spc="-1">
                <a:solidFill>
                  <a:srgbClr val="38512F"/>
                </a:solidFill>
                <a:latin typeface="Lora"/>
                <a:ea typeface="Lora"/>
              </a:rPr>
              <a:t>2</a:t>
            </a:r>
            <a:endParaRPr lang="ru-RU" sz="2620" b="0" strike="noStrike" spc="-1">
              <a:latin typeface="Arial"/>
            </a:endParaRPr>
          </a:p>
        </p:txBody>
      </p:sp>
      <p:sp>
        <p:nvSpPr>
          <p:cNvPr id="341" name="Text 9"/>
          <p:cNvSpPr/>
          <p:nvPr/>
        </p:nvSpPr>
        <p:spPr>
          <a:xfrm>
            <a:off x="6319440" y="3148560"/>
            <a:ext cx="2777040" cy="34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ts val="2733"/>
              </a:lnSpc>
              <a:buNone/>
              <a:tabLst>
                <a:tab pos="0" algn="l"/>
              </a:tabLst>
            </a:pPr>
            <a:r>
              <a:rPr lang="en-US" sz="2190" b="0" strike="noStrike" spc="-1">
                <a:solidFill>
                  <a:srgbClr val="38512F"/>
                </a:solidFill>
                <a:latin typeface="Lora"/>
                <a:ea typeface="Lora"/>
              </a:rPr>
              <a:t>Терпимость</a:t>
            </a:r>
            <a:endParaRPr lang="ru-RU" sz="2190" b="0" strike="noStrike" spc="-1">
              <a:latin typeface="Arial"/>
            </a:endParaRPr>
          </a:p>
        </p:txBody>
      </p:sp>
      <p:sp>
        <p:nvSpPr>
          <p:cNvPr id="342" name="Text 10"/>
          <p:cNvSpPr/>
          <p:nvPr/>
        </p:nvSpPr>
        <p:spPr>
          <a:xfrm>
            <a:off x="6319440" y="3629160"/>
            <a:ext cx="3819600" cy="106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2798"/>
              </a:lnSpc>
              <a:buNone/>
              <a:tabLst>
                <a:tab pos="0" algn="l"/>
              </a:tabLst>
            </a:pPr>
            <a:r>
              <a:rPr lang="en-US" sz="1750" b="0" strike="noStrike" spc="-1">
                <a:solidFill>
                  <a:srgbClr val="3A3630"/>
                </a:solidFill>
                <a:latin typeface="Source Sans Pro"/>
                <a:ea typeface="Source Sans Pro"/>
              </a:rPr>
              <a:t>Педагоги должны быть терпимы и адаптировать подход к особенностям каждого ребенка.</a:t>
            </a:r>
            <a:endParaRPr lang="ru-RU" sz="1750" b="0" strike="noStrike" spc="-1">
              <a:latin typeface="Arial"/>
            </a:endParaRPr>
          </a:p>
        </p:txBody>
      </p:sp>
      <p:sp>
        <p:nvSpPr>
          <p:cNvPr id="343" name="Shape 11"/>
          <p:cNvSpPr/>
          <p:nvPr/>
        </p:nvSpPr>
        <p:spPr>
          <a:xfrm>
            <a:off x="833040" y="5091120"/>
            <a:ext cx="499680" cy="499680"/>
          </a:xfrm>
          <a:prstGeom prst="roundRect">
            <a:avLst>
              <a:gd name="adj" fmla="val 13333"/>
            </a:avLst>
          </a:prstGeom>
          <a:solidFill>
            <a:srgbClr val="F6E9D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Text 12"/>
          <p:cNvSpPr/>
          <p:nvPr/>
        </p:nvSpPr>
        <p:spPr>
          <a:xfrm>
            <a:off x="990360" y="5132520"/>
            <a:ext cx="185400" cy="41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 algn="ctr">
              <a:lnSpc>
                <a:spcPts val="3280"/>
              </a:lnSpc>
              <a:buNone/>
              <a:tabLst>
                <a:tab pos="0" algn="l"/>
              </a:tabLst>
            </a:pPr>
            <a:r>
              <a:rPr lang="en-US" sz="2620" b="0" strike="noStrike" spc="-1">
                <a:solidFill>
                  <a:srgbClr val="38512F"/>
                </a:solidFill>
                <a:latin typeface="Lora"/>
                <a:ea typeface="Lora"/>
              </a:rPr>
              <a:t>3</a:t>
            </a:r>
            <a:endParaRPr lang="ru-RU" sz="2620" b="0" strike="noStrike" spc="-1">
              <a:latin typeface="Arial"/>
            </a:endParaRPr>
          </a:p>
        </p:txBody>
      </p:sp>
      <p:sp>
        <p:nvSpPr>
          <p:cNvPr id="345" name="Text 13"/>
          <p:cNvSpPr/>
          <p:nvPr/>
        </p:nvSpPr>
        <p:spPr>
          <a:xfrm>
            <a:off x="1555200" y="5167440"/>
            <a:ext cx="2777040" cy="34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ts val="2733"/>
              </a:lnSpc>
              <a:buNone/>
              <a:tabLst>
                <a:tab pos="0" algn="l"/>
              </a:tabLst>
            </a:pPr>
            <a:r>
              <a:rPr lang="en-US" sz="2190" b="0" strike="noStrike" spc="-1">
                <a:solidFill>
                  <a:srgbClr val="38512F"/>
                </a:solidFill>
                <a:latin typeface="Lora"/>
                <a:ea typeface="Lora"/>
              </a:rPr>
              <a:t>Понимание</a:t>
            </a:r>
            <a:endParaRPr lang="ru-RU" sz="2190" b="0" strike="noStrike" spc="-1">
              <a:latin typeface="Arial"/>
            </a:endParaRPr>
          </a:p>
        </p:txBody>
      </p:sp>
      <p:sp>
        <p:nvSpPr>
          <p:cNvPr id="346" name="Text 14"/>
          <p:cNvSpPr/>
          <p:nvPr/>
        </p:nvSpPr>
        <p:spPr>
          <a:xfrm>
            <a:off x="1555200" y="5647680"/>
            <a:ext cx="8583840" cy="71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2798"/>
              </a:lnSpc>
              <a:buNone/>
              <a:tabLst>
                <a:tab pos="0" algn="l"/>
              </a:tabLst>
            </a:pPr>
            <a:r>
              <a:rPr lang="en-US" sz="1750" b="0" strike="noStrike" spc="-1">
                <a:solidFill>
                  <a:srgbClr val="3A3630"/>
                </a:solidFill>
                <a:latin typeface="Source Sans Pro"/>
                <a:ea typeface="Source Sans Pro"/>
              </a:rPr>
              <a:t>Важно понимать индивидуальные потребности каждого ребенка для успешного обучения и воспитания.</a:t>
            </a:r>
            <a:endParaRPr lang="ru-RU" sz="1750" b="0" strike="noStrike" spc="-1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218" y="1024128"/>
            <a:ext cx="4101084" cy="54681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73" y="107795"/>
            <a:ext cx="1518482" cy="1629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2E4C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EF5E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9" name="Text 2"/>
          <p:cNvSpPr/>
          <p:nvPr/>
        </p:nvSpPr>
        <p:spPr>
          <a:xfrm>
            <a:off x="2348280" y="2064960"/>
            <a:ext cx="9933120" cy="138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5468"/>
              </a:lnSpc>
              <a:buNone/>
              <a:tabLst>
                <a:tab pos="0" algn="l"/>
              </a:tabLst>
            </a:pPr>
            <a:r>
              <a:rPr lang="en-US" sz="4370" b="0" strike="noStrike" spc="-1">
                <a:solidFill>
                  <a:srgbClr val="38512F"/>
                </a:solidFill>
                <a:latin typeface="Lora"/>
                <a:ea typeface="Lora"/>
              </a:rPr>
              <a:t>Индивидуальный подход к обучающимся</a:t>
            </a:r>
            <a:endParaRPr lang="ru-RU" sz="4370" b="0" strike="noStrike" spc="-1">
              <a:latin typeface="Arial"/>
            </a:endParaRPr>
          </a:p>
        </p:txBody>
      </p:sp>
      <p:sp>
        <p:nvSpPr>
          <p:cNvPr id="350" name="Text 3"/>
          <p:cNvSpPr/>
          <p:nvPr/>
        </p:nvSpPr>
        <p:spPr>
          <a:xfrm>
            <a:off x="2570400" y="4038840"/>
            <a:ext cx="4518360" cy="35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ts val="2798"/>
              </a:lnSpc>
              <a:buNone/>
              <a:tabLst>
                <a:tab pos="0" algn="l"/>
              </a:tabLst>
            </a:pPr>
            <a:r>
              <a:rPr lang="en-US" sz="1750" b="0" strike="noStrike" spc="-1">
                <a:solidFill>
                  <a:srgbClr val="3A3630"/>
                </a:solidFill>
                <a:latin typeface="Source Sans Pro"/>
                <a:ea typeface="Source Sans Pro"/>
              </a:rPr>
              <a:t>Преимущества</a:t>
            </a:r>
            <a:endParaRPr lang="ru-RU" sz="1750" b="0" strike="noStrike" spc="-1">
              <a:latin typeface="Arial"/>
            </a:endParaRPr>
          </a:p>
        </p:txBody>
      </p:sp>
      <p:sp>
        <p:nvSpPr>
          <p:cNvPr id="351" name="Text 4"/>
          <p:cNvSpPr/>
          <p:nvPr/>
        </p:nvSpPr>
        <p:spPr>
          <a:xfrm>
            <a:off x="7540920" y="4038840"/>
            <a:ext cx="4518360" cy="35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ts val="2798"/>
              </a:lnSpc>
              <a:buNone/>
              <a:tabLst>
                <a:tab pos="0" algn="l"/>
              </a:tabLst>
            </a:pPr>
            <a:r>
              <a:rPr lang="en-US" sz="1750" b="0" strike="noStrike" spc="-1">
                <a:solidFill>
                  <a:srgbClr val="3A3630"/>
                </a:solidFill>
                <a:latin typeface="Source Sans Pro"/>
                <a:ea typeface="Source Sans Pro"/>
              </a:rPr>
              <a:t>Доступ к образованию и поддержка</a:t>
            </a:r>
            <a:endParaRPr lang="ru-RU" sz="1750" b="0" strike="noStrike" spc="-1">
              <a:latin typeface="Arial"/>
            </a:endParaRPr>
          </a:p>
        </p:txBody>
      </p:sp>
      <p:sp>
        <p:nvSpPr>
          <p:cNvPr id="352" name="Shape 5"/>
          <p:cNvSpPr/>
          <p:nvPr/>
        </p:nvSpPr>
        <p:spPr>
          <a:xfrm>
            <a:off x="2348280" y="4534920"/>
            <a:ext cx="9933120" cy="636840"/>
          </a:xfrm>
          <a:prstGeom prst="rect">
            <a:avLst/>
          </a:prstGeom>
          <a:solidFill>
            <a:srgbClr val="F6E9D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3" name="Text 6"/>
          <p:cNvSpPr/>
          <p:nvPr/>
        </p:nvSpPr>
        <p:spPr>
          <a:xfrm>
            <a:off x="2570400" y="4676040"/>
            <a:ext cx="4518360" cy="35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ts val="2798"/>
              </a:lnSpc>
              <a:buNone/>
              <a:tabLst>
                <a:tab pos="0" algn="l"/>
              </a:tabLst>
            </a:pPr>
            <a:r>
              <a:rPr lang="en-US" sz="1750" b="0" strike="noStrike" spc="-1">
                <a:solidFill>
                  <a:srgbClr val="3A3630"/>
                </a:solidFill>
                <a:latin typeface="Source Sans Pro"/>
                <a:ea typeface="Source Sans Pro"/>
              </a:rPr>
              <a:t>Вызовы</a:t>
            </a:r>
            <a:endParaRPr lang="ru-RU" sz="1750" b="0" strike="noStrike" spc="-1">
              <a:latin typeface="Arial"/>
            </a:endParaRPr>
          </a:p>
        </p:txBody>
      </p:sp>
      <p:sp>
        <p:nvSpPr>
          <p:cNvPr id="354" name="Text 7"/>
          <p:cNvSpPr/>
          <p:nvPr/>
        </p:nvSpPr>
        <p:spPr>
          <a:xfrm>
            <a:off x="7540920" y="4676040"/>
            <a:ext cx="4518360" cy="35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ts val="2798"/>
              </a:lnSpc>
              <a:buNone/>
              <a:tabLst>
                <a:tab pos="0" algn="l"/>
              </a:tabLst>
            </a:pPr>
            <a:r>
              <a:rPr lang="en-US" sz="1750" b="0" strike="noStrike" spc="-1">
                <a:solidFill>
                  <a:srgbClr val="3A3630"/>
                </a:solidFill>
                <a:latin typeface="Source Sans Pro"/>
                <a:ea typeface="Source Sans Pro"/>
              </a:rPr>
              <a:t>Необходимость адаптации учебного процесса</a:t>
            </a:r>
            <a:endParaRPr lang="ru-RU" sz="1750" b="0" strike="noStrike" spc="-1">
              <a:latin typeface="Arial"/>
            </a:endParaRPr>
          </a:p>
        </p:txBody>
      </p:sp>
      <p:sp>
        <p:nvSpPr>
          <p:cNvPr id="355" name="Text 8"/>
          <p:cNvSpPr/>
          <p:nvPr/>
        </p:nvSpPr>
        <p:spPr>
          <a:xfrm>
            <a:off x="2570400" y="5312880"/>
            <a:ext cx="4518360" cy="35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ts val="2798"/>
              </a:lnSpc>
              <a:buNone/>
              <a:tabLst>
                <a:tab pos="0" algn="l"/>
              </a:tabLst>
            </a:pPr>
            <a:r>
              <a:rPr lang="en-US" sz="1750" b="0" strike="noStrike" spc="-1">
                <a:solidFill>
                  <a:srgbClr val="3A3630"/>
                </a:solidFill>
                <a:latin typeface="Source Sans Pro"/>
                <a:ea typeface="Source Sans Pro"/>
              </a:rPr>
              <a:t>Рекомендации</a:t>
            </a:r>
            <a:endParaRPr lang="ru-RU" sz="1750" b="0" strike="noStrike" spc="-1">
              <a:latin typeface="Arial"/>
            </a:endParaRPr>
          </a:p>
        </p:txBody>
      </p:sp>
      <p:sp>
        <p:nvSpPr>
          <p:cNvPr id="356" name="Text 9"/>
          <p:cNvSpPr/>
          <p:nvPr/>
        </p:nvSpPr>
        <p:spPr>
          <a:xfrm>
            <a:off x="7540920" y="5312880"/>
            <a:ext cx="4518360" cy="71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2798"/>
              </a:lnSpc>
              <a:buNone/>
              <a:tabLst>
                <a:tab pos="0" algn="l"/>
              </a:tabLst>
            </a:pP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Применение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дифференцированного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подхода</a:t>
            </a:r>
            <a:r>
              <a:rPr lang="en-US" sz="1750" b="0" strike="noStrike" spc="-1" dirty="0">
                <a:solidFill>
                  <a:srgbClr val="3A3630"/>
                </a:solidFill>
                <a:latin typeface="Source Sans Pro"/>
                <a:ea typeface="Source Sans Pro"/>
              </a:rPr>
              <a:t> в </a:t>
            </a:r>
            <a:r>
              <a:rPr lang="en-US" sz="1750" b="0" strike="noStrike" spc="-1" dirty="0" err="1">
                <a:solidFill>
                  <a:srgbClr val="3A3630"/>
                </a:solidFill>
                <a:latin typeface="Source Sans Pro"/>
                <a:ea typeface="Source Sans Pro"/>
              </a:rPr>
              <a:t>обучении</a:t>
            </a:r>
            <a:endParaRPr lang="ru-RU" sz="175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97" y="231593"/>
            <a:ext cx="1708768" cy="1833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2E4C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8" name="Shape 1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EF5E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Text 2"/>
          <p:cNvSpPr/>
          <p:nvPr/>
        </p:nvSpPr>
        <p:spPr>
          <a:xfrm>
            <a:off x="2348280" y="2265120"/>
            <a:ext cx="8308800" cy="69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ts val="5468"/>
              </a:lnSpc>
              <a:buNone/>
              <a:tabLst>
                <a:tab pos="0" algn="l"/>
              </a:tabLst>
            </a:pPr>
            <a:r>
              <a:rPr lang="en-US" sz="4370" b="0" strike="noStrike" spc="-1">
                <a:solidFill>
                  <a:srgbClr val="38512F"/>
                </a:solidFill>
                <a:latin typeface="Lora"/>
                <a:ea typeface="Lora"/>
              </a:rPr>
              <a:t>Сотрудничество с родителями</a:t>
            </a:r>
            <a:endParaRPr lang="ru-RU" sz="4370" b="0" strike="noStrike" spc="-1">
              <a:latin typeface="Arial"/>
            </a:endParaRPr>
          </a:p>
        </p:txBody>
      </p:sp>
      <p:pic>
        <p:nvPicPr>
          <p:cNvPr id="360" name="Image 0" descr="preencoded.png"/>
          <p:cNvPicPr/>
          <p:nvPr/>
        </p:nvPicPr>
        <p:blipFill>
          <a:blip r:embed="rId3"/>
          <a:stretch/>
        </p:blipFill>
        <p:spPr>
          <a:xfrm>
            <a:off x="2348280" y="3404160"/>
            <a:ext cx="443880" cy="443880"/>
          </a:xfrm>
          <a:prstGeom prst="rect">
            <a:avLst/>
          </a:prstGeom>
          <a:ln w="0">
            <a:noFill/>
          </a:ln>
        </p:spPr>
      </p:pic>
      <p:sp>
        <p:nvSpPr>
          <p:cNvPr id="361" name="Text 3"/>
          <p:cNvSpPr/>
          <p:nvPr/>
        </p:nvSpPr>
        <p:spPr>
          <a:xfrm>
            <a:off x="2348280" y="4070520"/>
            <a:ext cx="2777040" cy="34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ts val="2733"/>
              </a:lnSpc>
              <a:buNone/>
              <a:tabLst>
                <a:tab pos="0" algn="l"/>
              </a:tabLst>
            </a:pPr>
            <a:r>
              <a:rPr lang="en-US" sz="2190" b="0" strike="noStrike" spc="-1">
                <a:solidFill>
                  <a:srgbClr val="38512F"/>
                </a:solidFill>
                <a:latin typeface="Lora"/>
                <a:ea typeface="Lora"/>
              </a:rPr>
              <a:t>Партнерство</a:t>
            </a:r>
            <a:endParaRPr lang="ru-RU" sz="2190" b="0" strike="noStrike" spc="-1">
              <a:latin typeface="Arial"/>
            </a:endParaRPr>
          </a:p>
        </p:txBody>
      </p:sp>
      <p:sp>
        <p:nvSpPr>
          <p:cNvPr id="362" name="Text 4"/>
          <p:cNvSpPr/>
          <p:nvPr/>
        </p:nvSpPr>
        <p:spPr>
          <a:xfrm>
            <a:off x="2348280" y="4550760"/>
            <a:ext cx="3088440" cy="106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2798"/>
              </a:lnSpc>
              <a:buNone/>
              <a:tabLst>
                <a:tab pos="0" algn="l"/>
              </a:tabLst>
            </a:pPr>
            <a:r>
              <a:rPr lang="en-US" sz="1750" b="0" strike="noStrike" spc="-1">
                <a:solidFill>
                  <a:srgbClr val="3A3630"/>
                </a:solidFill>
                <a:latin typeface="Source Sans Pro"/>
                <a:ea typeface="Source Sans Pro"/>
              </a:rPr>
              <a:t>Формирование совместных усилий педагогов и родителей в воспитании и обучении.</a:t>
            </a:r>
            <a:endParaRPr lang="ru-RU" sz="1750" b="0" strike="noStrike" spc="-1">
              <a:latin typeface="Arial"/>
            </a:endParaRPr>
          </a:p>
        </p:txBody>
      </p:sp>
      <p:pic>
        <p:nvPicPr>
          <p:cNvPr id="363" name="Image 1" descr="preencoded.png"/>
          <p:cNvPicPr/>
          <p:nvPr/>
        </p:nvPicPr>
        <p:blipFill>
          <a:blip r:embed="rId4"/>
          <a:stretch/>
        </p:blipFill>
        <p:spPr>
          <a:xfrm>
            <a:off x="5770440" y="3404160"/>
            <a:ext cx="443880" cy="443880"/>
          </a:xfrm>
          <a:prstGeom prst="rect">
            <a:avLst/>
          </a:prstGeom>
          <a:ln w="0">
            <a:noFill/>
          </a:ln>
        </p:spPr>
      </p:pic>
      <p:sp>
        <p:nvSpPr>
          <p:cNvPr id="364" name="Text 5"/>
          <p:cNvSpPr/>
          <p:nvPr/>
        </p:nvSpPr>
        <p:spPr>
          <a:xfrm>
            <a:off x="5770440" y="4070520"/>
            <a:ext cx="3088440" cy="69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2733"/>
              </a:lnSpc>
              <a:buNone/>
              <a:tabLst>
                <a:tab pos="0" algn="l"/>
              </a:tabLst>
            </a:pPr>
            <a:r>
              <a:rPr lang="en-US" sz="2190" b="0" strike="noStrike" spc="-1">
                <a:solidFill>
                  <a:srgbClr val="38512F"/>
                </a:solidFill>
                <a:latin typeface="Lora"/>
                <a:ea typeface="Lora"/>
              </a:rPr>
              <a:t>Открытая коммуникация</a:t>
            </a:r>
            <a:endParaRPr lang="ru-RU" sz="2190" b="0" strike="noStrike" spc="-1">
              <a:latin typeface="Arial"/>
            </a:endParaRPr>
          </a:p>
        </p:txBody>
      </p:sp>
      <p:sp>
        <p:nvSpPr>
          <p:cNvPr id="365" name="Text 6"/>
          <p:cNvSpPr/>
          <p:nvPr/>
        </p:nvSpPr>
        <p:spPr>
          <a:xfrm>
            <a:off x="5770440" y="4898160"/>
            <a:ext cx="3088440" cy="106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2798"/>
              </a:lnSpc>
              <a:buNone/>
              <a:tabLst>
                <a:tab pos="0" algn="l"/>
              </a:tabLst>
            </a:pPr>
            <a:r>
              <a:rPr lang="en-US" sz="1750" b="0" strike="noStrike" spc="-1">
                <a:solidFill>
                  <a:srgbClr val="3A3630"/>
                </a:solidFill>
                <a:latin typeface="Source Sans Pro"/>
                <a:ea typeface="Source Sans Pro"/>
              </a:rPr>
              <a:t>Регулярное информирование родителей об успехах и вызовах ребенка.</a:t>
            </a:r>
            <a:endParaRPr lang="ru-RU" sz="1750" b="0" strike="noStrike" spc="-1">
              <a:latin typeface="Arial"/>
            </a:endParaRPr>
          </a:p>
        </p:txBody>
      </p:sp>
      <p:pic>
        <p:nvPicPr>
          <p:cNvPr id="366" name="Image 2" descr="preencoded.png"/>
          <p:cNvPicPr/>
          <p:nvPr/>
        </p:nvPicPr>
        <p:blipFill>
          <a:blip r:embed="rId5"/>
          <a:stretch/>
        </p:blipFill>
        <p:spPr>
          <a:xfrm>
            <a:off x="9192960" y="3404160"/>
            <a:ext cx="443880" cy="443880"/>
          </a:xfrm>
          <a:prstGeom prst="rect">
            <a:avLst/>
          </a:prstGeom>
          <a:ln w="0">
            <a:noFill/>
          </a:ln>
        </p:spPr>
      </p:pic>
      <p:sp>
        <p:nvSpPr>
          <p:cNvPr id="367" name="Text 7"/>
          <p:cNvSpPr/>
          <p:nvPr/>
        </p:nvSpPr>
        <p:spPr>
          <a:xfrm>
            <a:off x="9192960" y="4070520"/>
            <a:ext cx="2847240" cy="34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ts val="2733"/>
              </a:lnSpc>
              <a:buNone/>
              <a:tabLst>
                <a:tab pos="0" algn="l"/>
              </a:tabLst>
            </a:pPr>
            <a:r>
              <a:rPr lang="en-US" sz="2190" b="0" strike="noStrike" spc="-1">
                <a:solidFill>
                  <a:srgbClr val="38512F"/>
                </a:solidFill>
                <a:latin typeface="Lora"/>
                <a:ea typeface="Lora"/>
              </a:rPr>
              <a:t>Взаимная поддержка</a:t>
            </a:r>
            <a:endParaRPr lang="ru-RU" sz="2190" b="0" strike="noStrike" spc="-1">
              <a:latin typeface="Arial"/>
            </a:endParaRPr>
          </a:p>
        </p:txBody>
      </p:sp>
      <p:sp>
        <p:nvSpPr>
          <p:cNvPr id="368" name="Text 8"/>
          <p:cNvSpPr/>
          <p:nvPr/>
        </p:nvSpPr>
        <p:spPr>
          <a:xfrm>
            <a:off x="9192960" y="4550760"/>
            <a:ext cx="3088800" cy="106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ts val="2798"/>
              </a:lnSpc>
              <a:buNone/>
              <a:tabLst>
                <a:tab pos="0" algn="l"/>
              </a:tabLst>
            </a:pPr>
            <a:r>
              <a:rPr lang="en-US" sz="1750" b="0" strike="noStrike" spc="-1">
                <a:solidFill>
                  <a:srgbClr val="3A3630"/>
                </a:solidFill>
                <a:latin typeface="Source Sans Pro"/>
                <a:ea typeface="Source Sans Pro"/>
              </a:rPr>
              <a:t>Оказание психологической и информационной поддержки семьям.</a:t>
            </a:r>
            <a:endParaRPr lang="ru-RU" sz="1750" b="0" strike="noStrike" spc="-1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997" y="396186"/>
            <a:ext cx="1609395" cy="1726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</TotalTime>
  <Words>528</Words>
  <Application>Microsoft Office PowerPoint</Application>
  <PresentationFormat>Произвольный</PresentationFormat>
  <Paragraphs>115</Paragraphs>
  <Slides>13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13</vt:i4>
      </vt:variant>
    </vt:vector>
  </HeadingPairs>
  <TitlesOfParts>
    <vt:vector size="29" baseType="lpstr">
      <vt:lpstr>微软雅黑</vt:lpstr>
      <vt:lpstr>Arial</vt:lpstr>
      <vt:lpstr>Arial Black</vt:lpstr>
      <vt:lpstr>Calibri</vt:lpstr>
      <vt:lpstr>Calibri Light</vt:lpstr>
      <vt:lpstr>Comic Sans MS</vt:lpstr>
      <vt:lpstr>DejaVu Sans</vt:lpstr>
      <vt:lpstr>Lora</vt:lpstr>
      <vt:lpstr>Source Sans Pro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dc:description/>
  <cp:lastModifiedBy>User</cp:lastModifiedBy>
  <cp:revision>15</cp:revision>
  <dcterms:created xsi:type="dcterms:W3CDTF">2024-03-24T16:34:02Z</dcterms:created>
  <dcterms:modified xsi:type="dcterms:W3CDTF">2024-03-25T08:14:12Z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8</vt:i4>
  </property>
  <property fmtid="{D5CDD505-2E9C-101B-9397-08002B2CF9AE}" pid="3" name="PresentationFormat">
    <vt:lpwstr>On-screen Show (16:9)</vt:lpwstr>
  </property>
  <property fmtid="{D5CDD505-2E9C-101B-9397-08002B2CF9AE}" pid="4" name="Slides">
    <vt:i4>8</vt:i4>
  </property>
</Properties>
</file>