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0" r:id="rId4"/>
    <p:sldId id="258" r:id="rId5"/>
    <p:sldId id="264" r:id="rId6"/>
    <p:sldId id="259" r:id="rId7"/>
    <p:sldId id="263" r:id="rId8"/>
    <p:sldId id="262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BD1708-AF76-4E3D-B692-BAFBDDAA1523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FB99B031-763A-4FE4-A634-3CF3BF102502}">
      <dgm:prSet phldrT="[Текст]" custT="1"/>
      <dgm:spPr>
        <a:xfrm>
          <a:off x="1372" y="881062"/>
          <a:ext cx="1276730" cy="1174749"/>
        </a:xfrm>
        <a:prstGeom prst="roundRect">
          <a:avLst/>
        </a:prstGeom>
        <a:solidFill>
          <a:srgbClr val="70AD47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20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70 участников</a:t>
          </a:r>
        </a:p>
      </dgm:t>
    </dgm:pt>
    <dgm:pt modelId="{6AF5BA79-9F2A-42AD-BB4B-D6910B086377}" type="parTrans" cxnId="{BA78401B-77F3-42A3-82FD-43CCC9D63DED}">
      <dgm:prSet/>
      <dgm:spPr/>
      <dgm:t>
        <a:bodyPr/>
        <a:lstStyle/>
        <a:p>
          <a:endParaRPr lang="ru-RU"/>
        </a:p>
      </dgm:t>
    </dgm:pt>
    <dgm:pt modelId="{3D436741-2DBA-4CDE-BE4C-D1F7A823135B}" type="sibTrans" cxnId="{BA78401B-77F3-42A3-82FD-43CCC9D63DED}">
      <dgm:prSet/>
      <dgm:spPr/>
      <dgm:t>
        <a:bodyPr/>
        <a:lstStyle/>
        <a:p>
          <a:endParaRPr lang="ru-RU"/>
        </a:p>
      </dgm:t>
    </dgm:pt>
    <dgm:pt modelId="{1847923A-0376-42EF-978B-EF22F176A917}">
      <dgm:prSet phldrT="[Текст]" custT="1"/>
      <dgm:spPr>
        <a:xfrm>
          <a:off x="1452697" y="881062"/>
          <a:ext cx="1276730" cy="1174749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20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23 медали</a:t>
          </a:r>
        </a:p>
      </dgm:t>
    </dgm:pt>
    <dgm:pt modelId="{50400E21-3863-4F37-81B7-3717E2EC6B31}" type="parTrans" cxnId="{53628902-2EC1-4940-960F-7AB8523EFC1E}">
      <dgm:prSet/>
      <dgm:spPr/>
      <dgm:t>
        <a:bodyPr/>
        <a:lstStyle/>
        <a:p>
          <a:endParaRPr lang="ru-RU"/>
        </a:p>
      </dgm:t>
    </dgm:pt>
    <dgm:pt modelId="{7830D6F9-7324-4733-87B6-446FB141F367}" type="sibTrans" cxnId="{53628902-2EC1-4940-960F-7AB8523EFC1E}">
      <dgm:prSet/>
      <dgm:spPr/>
      <dgm:t>
        <a:bodyPr/>
        <a:lstStyle/>
        <a:p>
          <a:endParaRPr lang="ru-RU"/>
        </a:p>
      </dgm:t>
    </dgm:pt>
    <dgm:pt modelId="{3B8463B5-7FD0-40A3-9141-2A21E3302971}">
      <dgm:prSet phldrT="[Текст]" custT="1"/>
      <dgm:spPr>
        <a:xfrm>
          <a:off x="2904023" y="881062"/>
          <a:ext cx="1276730" cy="1174749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20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11 место в общем зачете</a:t>
          </a:r>
        </a:p>
      </dgm:t>
    </dgm:pt>
    <dgm:pt modelId="{357FDBE0-6A69-46D9-9C9D-2F96B17081C9}" type="parTrans" cxnId="{EE96667F-CF16-4BA4-86B8-96C7DD391AE3}">
      <dgm:prSet/>
      <dgm:spPr/>
      <dgm:t>
        <a:bodyPr/>
        <a:lstStyle/>
        <a:p>
          <a:endParaRPr lang="ru-RU"/>
        </a:p>
      </dgm:t>
    </dgm:pt>
    <dgm:pt modelId="{F8D5BE48-71EE-4221-B82D-06E03E4EF05E}" type="sibTrans" cxnId="{EE96667F-CF16-4BA4-86B8-96C7DD391AE3}">
      <dgm:prSet/>
      <dgm:spPr/>
      <dgm:t>
        <a:bodyPr/>
        <a:lstStyle/>
        <a:p>
          <a:endParaRPr lang="ru-RU"/>
        </a:p>
      </dgm:t>
    </dgm:pt>
    <dgm:pt modelId="{DAF4C3F0-275E-4BA7-A12F-B6CAE400151E}" type="pres">
      <dgm:prSet presAssocID="{9EBD1708-AF76-4E3D-B692-BAFBDDAA1523}" presName="CompostProcess" presStyleCnt="0">
        <dgm:presLayoutVars>
          <dgm:dir/>
          <dgm:resizeHandles val="exact"/>
        </dgm:presLayoutVars>
      </dgm:prSet>
      <dgm:spPr/>
    </dgm:pt>
    <dgm:pt modelId="{F71CBD3F-39E7-4615-9921-659C7E548944}" type="pres">
      <dgm:prSet presAssocID="{9EBD1708-AF76-4E3D-B692-BAFBDDAA1523}" presName="arrow" presStyleLbl="bgShp" presStyleIdx="0" presStyleCnt="1"/>
      <dgm:spPr>
        <a:xfrm>
          <a:off x="313659" y="0"/>
          <a:ext cx="3554807" cy="2936874"/>
        </a:xfrm>
        <a:prstGeom prst="rightArrow">
          <a:avLst/>
        </a:prstGeom>
        <a:solidFill>
          <a:srgbClr val="A5A5A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DB4A069B-42A8-446D-B270-79CADBC9CAD1}" type="pres">
      <dgm:prSet presAssocID="{9EBD1708-AF76-4E3D-B692-BAFBDDAA1523}" presName="linearProcess" presStyleCnt="0"/>
      <dgm:spPr/>
    </dgm:pt>
    <dgm:pt modelId="{29C56967-6034-4BC8-919D-334DDC36DEC6}" type="pres">
      <dgm:prSet presAssocID="{FB99B031-763A-4FE4-A634-3CF3BF102502}" presName="textNode" presStyleLbl="node1" presStyleIdx="0" presStyleCnt="3" custScaleX="115907">
        <dgm:presLayoutVars>
          <dgm:bulletEnabled val="1"/>
        </dgm:presLayoutVars>
      </dgm:prSet>
      <dgm:spPr/>
    </dgm:pt>
    <dgm:pt modelId="{345ACC08-D8FD-4E2E-B83A-26ACE4D5E96D}" type="pres">
      <dgm:prSet presAssocID="{3D436741-2DBA-4CDE-BE4C-D1F7A823135B}" presName="sibTrans" presStyleCnt="0"/>
      <dgm:spPr/>
    </dgm:pt>
    <dgm:pt modelId="{92E237A4-E348-4BAF-8C26-C8997C7708C0}" type="pres">
      <dgm:prSet presAssocID="{1847923A-0376-42EF-978B-EF22F176A917}" presName="textNode" presStyleLbl="node1" presStyleIdx="1" presStyleCnt="3" custScaleX="109689">
        <dgm:presLayoutVars>
          <dgm:bulletEnabled val="1"/>
        </dgm:presLayoutVars>
      </dgm:prSet>
      <dgm:spPr/>
    </dgm:pt>
    <dgm:pt modelId="{95E74E54-0D6D-4037-B807-41B7943941C2}" type="pres">
      <dgm:prSet presAssocID="{7830D6F9-7324-4733-87B6-446FB141F367}" presName="sibTrans" presStyleCnt="0"/>
      <dgm:spPr/>
    </dgm:pt>
    <dgm:pt modelId="{CC61C401-E37C-421D-816F-FC91FB5A5C9E}" type="pres">
      <dgm:prSet presAssocID="{3B8463B5-7FD0-40A3-9141-2A21E3302971}" presName="textNode" presStyleLbl="node1" presStyleIdx="2" presStyleCnt="3" custScaleX="118047">
        <dgm:presLayoutVars>
          <dgm:bulletEnabled val="1"/>
        </dgm:presLayoutVars>
      </dgm:prSet>
      <dgm:spPr/>
    </dgm:pt>
  </dgm:ptLst>
  <dgm:cxnLst>
    <dgm:cxn modelId="{53628902-2EC1-4940-960F-7AB8523EFC1E}" srcId="{9EBD1708-AF76-4E3D-B692-BAFBDDAA1523}" destId="{1847923A-0376-42EF-978B-EF22F176A917}" srcOrd="1" destOrd="0" parTransId="{50400E21-3863-4F37-81B7-3717E2EC6B31}" sibTransId="{7830D6F9-7324-4733-87B6-446FB141F367}"/>
    <dgm:cxn modelId="{DE101714-3F6E-419A-9DE9-BCB63334B8FE}" type="presOf" srcId="{1847923A-0376-42EF-978B-EF22F176A917}" destId="{92E237A4-E348-4BAF-8C26-C8997C7708C0}" srcOrd="0" destOrd="0" presId="urn:microsoft.com/office/officeart/2005/8/layout/hProcess9"/>
    <dgm:cxn modelId="{BA78401B-77F3-42A3-82FD-43CCC9D63DED}" srcId="{9EBD1708-AF76-4E3D-B692-BAFBDDAA1523}" destId="{FB99B031-763A-4FE4-A634-3CF3BF102502}" srcOrd="0" destOrd="0" parTransId="{6AF5BA79-9F2A-42AD-BB4B-D6910B086377}" sibTransId="{3D436741-2DBA-4CDE-BE4C-D1F7A823135B}"/>
    <dgm:cxn modelId="{5FD91B3F-B42E-451C-8B27-D1B739A97585}" type="presOf" srcId="{FB99B031-763A-4FE4-A634-3CF3BF102502}" destId="{29C56967-6034-4BC8-919D-334DDC36DEC6}" srcOrd="0" destOrd="0" presId="urn:microsoft.com/office/officeart/2005/8/layout/hProcess9"/>
    <dgm:cxn modelId="{ED75AC69-1858-40EB-A21E-6ACF8083FE07}" type="presOf" srcId="{3B8463B5-7FD0-40A3-9141-2A21E3302971}" destId="{CC61C401-E37C-421D-816F-FC91FB5A5C9E}" srcOrd="0" destOrd="0" presId="urn:microsoft.com/office/officeart/2005/8/layout/hProcess9"/>
    <dgm:cxn modelId="{EE96667F-CF16-4BA4-86B8-96C7DD391AE3}" srcId="{9EBD1708-AF76-4E3D-B692-BAFBDDAA1523}" destId="{3B8463B5-7FD0-40A3-9141-2A21E3302971}" srcOrd="2" destOrd="0" parTransId="{357FDBE0-6A69-46D9-9C9D-2F96B17081C9}" sibTransId="{F8D5BE48-71EE-4221-B82D-06E03E4EF05E}"/>
    <dgm:cxn modelId="{7E9F72BC-2AC8-443D-BAA2-383B2917AB1D}" type="presOf" srcId="{9EBD1708-AF76-4E3D-B692-BAFBDDAA1523}" destId="{DAF4C3F0-275E-4BA7-A12F-B6CAE400151E}" srcOrd="0" destOrd="0" presId="urn:microsoft.com/office/officeart/2005/8/layout/hProcess9"/>
    <dgm:cxn modelId="{99F3D08C-8608-4564-AA3E-6A256E2FEF4C}" type="presParOf" srcId="{DAF4C3F0-275E-4BA7-A12F-B6CAE400151E}" destId="{F71CBD3F-39E7-4615-9921-659C7E548944}" srcOrd="0" destOrd="0" presId="urn:microsoft.com/office/officeart/2005/8/layout/hProcess9"/>
    <dgm:cxn modelId="{60D9FA24-5EA4-4EE4-B640-30DF0D5BC806}" type="presParOf" srcId="{DAF4C3F0-275E-4BA7-A12F-B6CAE400151E}" destId="{DB4A069B-42A8-446D-B270-79CADBC9CAD1}" srcOrd="1" destOrd="0" presId="urn:microsoft.com/office/officeart/2005/8/layout/hProcess9"/>
    <dgm:cxn modelId="{42572396-59C2-425D-9ECA-5014E07716CD}" type="presParOf" srcId="{DB4A069B-42A8-446D-B270-79CADBC9CAD1}" destId="{29C56967-6034-4BC8-919D-334DDC36DEC6}" srcOrd="0" destOrd="0" presId="urn:microsoft.com/office/officeart/2005/8/layout/hProcess9"/>
    <dgm:cxn modelId="{448F9FA4-40B8-4679-A173-D04EF966EEE1}" type="presParOf" srcId="{DB4A069B-42A8-446D-B270-79CADBC9CAD1}" destId="{345ACC08-D8FD-4E2E-B83A-26ACE4D5E96D}" srcOrd="1" destOrd="0" presId="urn:microsoft.com/office/officeart/2005/8/layout/hProcess9"/>
    <dgm:cxn modelId="{1331FA1B-2D75-4FFE-8415-20690F3DAEA2}" type="presParOf" srcId="{DB4A069B-42A8-446D-B270-79CADBC9CAD1}" destId="{92E237A4-E348-4BAF-8C26-C8997C7708C0}" srcOrd="2" destOrd="0" presId="urn:microsoft.com/office/officeart/2005/8/layout/hProcess9"/>
    <dgm:cxn modelId="{384D29DF-F260-43E5-97B2-29F0DC8A5E5F}" type="presParOf" srcId="{DB4A069B-42A8-446D-B270-79CADBC9CAD1}" destId="{95E74E54-0D6D-4037-B807-41B7943941C2}" srcOrd="3" destOrd="0" presId="urn:microsoft.com/office/officeart/2005/8/layout/hProcess9"/>
    <dgm:cxn modelId="{467452B0-1C99-46B5-951B-FA7650AC62B4}" type="presParOf" srcId="{DB4A069B-42A8-446D-B270-79CADBC9CAD1}" destId="{CC61C401-E37C-421D-816F-FC91FB5A5C9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CBD3F-39E7-4615-9921-659C7E548944}">
      <dsp:nvSpPr>
        <dsp:cNvPr id="0" name=""/>
        <dsp:cNvSpPr/>
      </dsp:nvSpPr>
      <dsp:spPr>
        <a:xfrm>
          <a:off x="382183" y="0"/>
          <a:ext cx="4331416" cy="2901055"/>
        </a:xfrm>
        <a:prstGeom prst="rightArrow">
          <a:avLst/>
        </a:prstGeom>
        <a:solidFill>
          <a:srgbClr val="A5A5A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56967-6034-4BC8-919D-334DDC36DEC6}">
      <dsp:nvSpPr>
        <dsp:cNvPr id="0" name=""/>
        <dsp:cNvSpPr/>
      </dsp:nvSpPr>
      <dsp:spPr>
        <a:xfrm>
          <a:off x="1267" y="870316"/>
          <a:ext cx="1565995" cy="1160422"/>
        </a:xfrm>
        <a:prstGeom prst="roundRect">
          <a:avLst/>
        </a:prstGeom>
        <a:solidFill>
          <a:srgbClr val="70AD47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70 участников</a:t>
          </a:r>
        </a:p>
      </dsp:txBody>
      <dsp:txXfrm>
        <a:off x="57914" y="926963"/>
        <a:ext cx="1452701" cy="1047128"/>
      </dsp:txXfrm>
    </dsp:sp>
    <dsp:sp modelId="{92E237A4-E348-4BAF-8C26-C8997C7708C0}">
      <dsp:nvSpPr>
        <dsp:cNvPr id="0" name=""/>
        <dsp:cNvSpPr/>
      </dsp:nvSpPr>
      <dsp:spPr>
        <a:xfrm>
          <a:off x="1792442" y="870316"/>
          <a:ext cx="1481985" cy="1160422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23 медали</a:t>
          </a:r>
        </a:p>
      </dsp:txBody>
      <dsp:txXfrm>
        <a:off x="1849089" y="926963"/>
        <a:ext cx="1368691" cy="1047128"/>
      </dsp:txXfrm>
    </dsp:sp>
    <dsp:sp modelId="{CC61C401-E37C-421D-816F-FC91FB5A5C9E}">
      <dsp:nvSpPr>
        <dsp:cNvPr id="0" name=""/>
        <dsp:cNvSpPr/>
      </dsp:nvSpPr>
      <dsp:spPr>
        <a:xfrm>
          <a:off x="3499608" y="870316"/>
          <a:ext cx="1594908" cy="1160422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11 место в общем зачете</a:t>
          </a:r>
        </a:p>
      </dsp:txBody>
      <dsp:txXfrm>
        <a:off x="3556255" y="926963"/>
        <a:ext cx="1481614" cy="1047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CDEC8-4146-4F42-A8E7-154348E57D76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BB15B-D3A5-4DA4-9369-302FCCFD8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197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EBB4AE-E716-A436-9B80-6FC176644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5D326D-9A12-D749-57AB-7BFB9DFF5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1BB149-62BE-9641-7B82-841810A1D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4BD6-4A4B-45B9-95F1-E2C9CE01609D}" type="datetime1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F802FA-95EE-3DBA-94E7-65D3091BF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20C215-EAC8-BC4F-5BE8-B481D5CD5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8521-77F8-4756-9D29-4B188BCF4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63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909E3-4391-1A97-C732-A8993929A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04F9AD-620F-1965-DC56-918C9287A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352707-A081-9120-0525-99DE59542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8DED-9A6E-4F8B-9DAE-9D10C2EA1498}" type="datetime1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8B08FD-088B-0D5B-6C1B-6F1BAE0DC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0A3EF1-57A1-909E-DFFB-DE77304D8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8521-77F8-4756-9D29-4B188BCF4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38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07EC14-4109-9970-333B-F9C24F3AC6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3CD89C-4259-6BD7-B1F2-0D52F4F82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C4B473-94BA-CCFA-66DC-B996F008D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E076-E460-4550-A84E-DAD1E932459D}" type="datetime1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5C737C-E10A-560F-0A24-028EBDE4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AB8ECA-9232-7CD0-3DE2-DDB24023E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8521-77F8-4756-9D29-4B188BCF4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11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63F940-1B2A-F991-B0F7-7458E70B7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DF99F3-8E8C-3C03-575C-FD81081FE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9E9D59-77D2-76D0-4450-5D87DDCD3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15C3-C5ED-4D30-9D41-DA7108432674}" type="datetime1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DD4C2D-7A1A-25DF-6AC4-C2102398F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924785-2CE5-783D-58F6-71306E8E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8521-77F8-4756-9D29-4B188BCF4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58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82C79-3661-82C0-325A-E0D7BE9E1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7629CB-4BC8-ABB0-6811-36373FCAA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7C3820-D246-217D-CC6D-6DC8A82D1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240B-F72A-4002-9A37-57E81BC9ABC4}" type="datetime1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ACF513-6766-21A8-9872-2A50062F8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8CC930-E4AC-B9F4-08B8-088D94C75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8521-77F8-4756-9D29-4B188BCF4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60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4656DD-001D-E08C-10A1-BF8E30678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C2DB9-B04A-3060-E9BF-01CDFE0AC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764B4A-846F-900E-E695-175AAF0E3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1245FF-34DC-3DF0-41F8-99D3CF4C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E966-3C8D-49FE-891C-1948532D2D29}" type="datetime1">
              <a:rPr lang="ru-RU" smtClean="0"/>
              <a:t>28.04.2023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2005D4-6F7C-8E5B-54DD-696E558D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96A908-5FF5-0F6F-A768-BF928738E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8521-77F8-4756-9D29-4B188BCF4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275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DFEDA-D734-17C9-C62D-7175A911F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7427B7-22FE-DB27-8876-B392DBD14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670AC5-9EBB-6A27-27B4-2D95AE4B6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55B0A2B-6633-E821-B500-46D04CA8E8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C24425C-0E54-8A91-4B40-B4633FC049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11B4ADC-B258-3D2E-7E91-D25EF8D7E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8FA9-F0EE-40AD-B208-E5644901DF4F}" type="datetime1">
              <a:rPr lang="ru-RU" smtClean="0"/>
              <a:t>28.04.2023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4C3048-6F3F-3C24-FEF3-7E6748DAB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3C2EF70-14DA-333B-5BC9-25586483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8521-77F8-4756-9D29-4B188BCF4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14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2E10D-478E-B0A2-CCCF-3C5CF7D6F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C319A4A-A680-D9A2-48F0-B9D307F9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11EC-4D09-4655-9481-D55B3387A58C}" type="datetime1">
              <a:rPr lang="ru-RU" smtClean="0"/>
              <a:t>28.04.2023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86DA09-AFB0-D94D-CEE1-8EB335A51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3FF77A-EA26-90DB-DCB5-5E6758906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8521-77F8-4756-9D29-4B188BCF4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94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279CED1-8E47-FE84-653C-47A81965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7A09-6A21-4E27-9837-BC50B6BA36B5}" type="datetime1">
              <a:rPr lang="ru-RU" smtClean="0"/>
              <a:t>28.04.2023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255DF60-212E-4ADB-DB4D-A516888C0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168DB5-6534-D041-562B-EEC49202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8521-77F8-4756-9D29-4B188BCF4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06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69E49E-BB97-94C5-EB26-BD686E64C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9B9258-DD77-C934-BE0D-0910E5B5D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7BF015-AC39-91E8-BA0A-255462B51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127222-82A8-1F54-8D96-5BD672B6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FEFD-6A2C-41B1-8985-EC52AE393B57}" type="datetime1">
              <a:rPr lang="ru-RU" smtClean="0"/>
              <a:t>28.04.2023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743CEA-66EB-6CAC-B9ED-3782FC2A1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55F771-84FF-01C4-13C4-10EBECD02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8521-77F8-4756-9D29-4B188BCF4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97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822CC-29ED-B65E-D009-B46E00A68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071602C-D23F-0EB8-10CB-BE7869D9BD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7C0805-D96F-139C-40ED-AC61D4C07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0BBB01-FE3F-69B3-76C8-DEDAC4562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E513-1861-48B2-A34A-044649778FB4}" type="datetime1">
              <a:rPr lang="ru-RU" smtClean="0"/>
              <a:t>28.04.2023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6D0328-4A75-4722-F99B-E03141682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90689E-05A0-62A1-3E88-89EE5D837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8521-77F8-4756-9D29-4B188BCF4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733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C3431-E002-5EB7-81E9-D79E417A7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BD0FD7-9EC9-4223-27EA-73E0C74EA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9C122C-5F97-910C-2F8D-918D278673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0BD9C-EC51-44F3-8FAC-C8AF9CC23AD3}" type="datetime1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909027-0774-44F6-56BE-087B2F3E14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26479A-7F4E-0F48-9FBB-A2FE68169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B8521-77F8-4756-9D29-4B188BCF4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20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emf"/><Relationship Id="rId7" Type="http://schemas.openxmlformats.org/officeDocument/2006/relationships/diagramLayout" Target="../diagrams/layou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1.jpeg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emf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hyperlink" Target="https://vk.com/abilympics_s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abilympics66" TargetMode="External"/><Relationship Id="rId5" Type="http://schemas.openxmlformats.org/officeDocument/2006/relationships/hyperlink" Target="http://sptstroitel.ru/abilimpics/vi-natsionalnyy-chempionat-abilimpiks/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E7FD8FF-7A18-4F1F-0A33-813F64115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22960"/>
            <a:ext cx="9144000" cy="2387600"/>
          </a:xfrm>
        </p:spPr>
        <p:txBody>
          <a:bodyPr/>
          <a:lstStyle/>
          <a:p>
            <a:r>
              <a:rPr lang="ru-RU" b="1" dirty="0"/>
              <a:t>Выбираем профессию с «Абилимпикс»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12B38E87-666D-53A2-9329-90728309D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3608" y="4872199"/>
            <a:ext cx="9144000" cy="1655762"/>
          </a:xfrm>
        </p:spPr>
        <p:txBody>
          <a:bodyPr/>
          <a:lstStyle/>
          <a:p>
            <a:pPr algn="r"/>
            <a:r>
              <a:rPr lang="ru-RU" dirty="0"/>
              <a:t>Чешко Светлана Леонидовна, </a:t>
            </a:r>
          </a:p>
          <a:p>
            <a:pPr algn="r"/>
            <a:r>
              <a:rPr lang="ru-RU" dirty="0"/>
              <a:t>руководитель регионального центра развития движения «Абилимпикс» в Свердловской области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8D98E0E-5C54-36C6-7244-C0F76CB517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89" y="59025"/>
            <a:ext cx="1209675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C9B73BF-8211-5B2E-A295-EBE570F52C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169" y="134910"/>
            <a:ext cx="110490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834C41B-B4E0-A3A5-FAF7-C2BC66C75F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32" y="134910"/>
            <a:ext cx="942975" cy="112014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7CF3BEE-566F-DD43-AEC5-B76968ED4A6F}"/>
              </a:ext>
            </a:extLst>
          </p:cNvPr>
          <p:cNvSpPr txBox="1"/>
          <p:nvPr/>
        </p:nvSpPr>
        <p:spPr>
          <a:xfrm>
            <a:off x="399975" y="1207352"/>
            <a:ext cx="19133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Правительство </a:t>
            </a:r>
          </a:p>
          <a:p>
            <a:pPr algn="ctr"/>
            <a:r>
              <a:rPr lang="ru-RU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Свердловской области</a:t>
            </a:r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368CD8-B1F1-B09A-EB0F-793B5E70D7DE}"/>
              </a:ext>
            </a:extLst>
          </p:cNvPr>
          <p:cNvSpPr txBox="1"/>
          <p:nvPr/>
        </p:nvSpPr>
        <p:spPr>
          <a:xfrm>
            <a:off x="2470698" y="1276551"/>
            <a:ext cx="222584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Министерство образования </a:t>
            </a:r>
          </a:p>
          <a:p>
            <a:pPr algn="ctr"/>
            <a:r>
              <a:rPr lang="ru-RU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молодежной политики</a:t>
            </a:r>
          </a:p>
          <a:p>
            <a:pPr algn="ctr"/>
            <a:r>
              <a:rPr lang="ru-RU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Свердловской области</a:t>
            </a:r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20DFB4-C24E-B7D3-5502-4380E5A4FE80}"/>
              </a:ext>
            </a:extLst>
          </p:cNvPr>
          <p:cNvSpPr txBox="1"/>
          <p:nvPr/>
        </p:nvSpPr>
        <p:spPr>
          <a:xfrm>
            <a:off x="4809824" y="1299582"/>
            <a:ext cx="257235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Региональный центр</a:t>
            </a:r>
          </a:p>
          <a:p>
            <a:pPr algn="ctr"/>
            <a:r>
              <a:rPr lang="ru-RU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развития движения «Абилимпикс»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59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FCA59-892B-BA31-F679-80BFD6BB4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развития движения «Абилимпикс» в Российской Федерации</a:t>
            </a:r>
          </a:p>
        </p:txBody>
      </p:sp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457E1B91-7188-5104-C1F9-85389F643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660766"/>
            <a:ext cx="10515600" cy="1214316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62988E3-BBF2-FD5E-B757-A30F4819F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09187" y="1826795"/>
            <a:ext cx="6422669" cy="2405743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ABA255D-57DF-C044-8381-05AFC6A75AB3}"/>
              </a:ext>
            </a:extLst>
          </p:cNvPr>
          <p:cNvSpPr/>
          <p:nvPr/>
        </p:nvSpPr>
        <p:spPr>
          <a:xfrm>
            <a:off x="2229302" y="6077376"/>
            <a:ext cx="81827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 развития движения «Абилимпикс» </a:t>
            </a:r>
          </a:p>
          <a:p>
            <a:pPr algn="ctr"/>
            <a:r>
              <a:rPr lang="ru-RU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Свердловская область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A5940F4-A02F-2779-A0F2-5E39BCE2B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" y="6041682"/>
            <a:ext cx="688063" cy="867897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FC538CD-7D8D-163E-60CA-EDE3132BD1E6}"/>
              </a:ext>
            </a:extLst>
          </p:cNvPr>
          <p:cNvSpPr txBox="1">
            <a:spLocks/>
          </p:cNvSpPr>
          <p:nvPr/>
        </p:nvSpPr>
        <p:spPr>
          <a:xfrm>
            <a:off x="838200" y="1784412"/>
            <a:ext cx="5385047" cy="3559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содействие повышению обеспечения условий доступности объектов и предоставляемых услуг для инвалидов и лиц с ОВЗ, в том числе в сфере профессионального образования и с учетом лучших практик движения «Абилимпикс»;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содействие формированию среды, обеспечивающей включенность инвалидов и лиц с ОВЗ в основные сферы жизнедеятельности – труд, отдых, их адаптацию и интеграцию в общество через движение «Абилимпикс»;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104D33-2424-F2BF-751D-B89BD9371C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1008" y="1037093"/>
            <a:ext cx="4974767" cy="24203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3A2B76-B672-FC50-5E1B-D021A3367A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5333" y="3488903"/>
            <a:ext cx="3743268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50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FCA59-892B-BA31-F679-80BFD6BB4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8667"/>
            <a:ext cx="10969101" cy="968797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/>
              <a:t>Информация об обучающихся с инвалидностью и ОВЗ по видам нарушений в Свердловской области</a:t>
            </a:r>
          </a:p>
        </p:txBody>
      </p:sp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457E1B91-7188-5104-C1F9-85389F643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6815"/>
            <a:ext cx="12192000" cy="860809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62988E3-BBF2-FD5E-B757-A30F4819F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17918" y="1835528"/>
            <a:ext cx="6422669" cy="2388279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ABA255D-57DF-C044-8381-05AFC6A75AB3}"/>
              </a:ext>
            </a:extLst>
          </p:cNvPr>
          <p:cNvSpPr/>
          <p:nvPr/>
        </p:nvSpPr>
        <p:spPr>
          <a:xfrm>
            <a:off x="2229302" y="6077376"/>
            <a:ext cx="81827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 развития движения «Абилимпикс» </a:t>
            </a:r>
          </a:p>
          <a:p>
            <a:pPr algn="ctr"/>
            <a:r>
              <a:rPr lang="ru-RU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Свердловская область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A5940F4-A02F-2779-A0F2-5E39BCE2B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" y="6041682"/>
            <a:ext cx="688063" cy="86789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51F7F4-7450-127D-0B64-3F5BDB0B05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789" y="1005895"/>
            <a:ext cx="10515600" cy="523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22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FCA59-892B-BA31-F679-80BFD6BB4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Развитие движения «Абилимпикс»:</a:t>
            </a:r>
            <a:br>
              <a:rPr lang="ru-RU" dirty="0"/>
            </a:br>
            <a:r>
              <a:rPr lang="ru-RU" dirty="0"/>
              <a:t>региональный этап</a:t>
            </a:r>
          </a:p>
        </p:txBody>
      </p:sp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457E1B91-7188-5104-C1F9-85389F643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6815"/>
            <a:ext cx="12192000" cy="860809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62988E3-BBF2-FD5E-B757-A30F4819F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17918" y="1835528"/>
            <a:ext cx="6422669" cy="2388279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ABA255D-57DF-C044-8381-05AFC6A75AB3}"/>
              </a:ext>
            </a:extLst>
          </p:cNvPr>
          <p:cNvSpPr/>
          <p:nvPr/>
        </p:nvSpPr>
        <p:spPr>
          <a:xfrm>
            <a:off x="2229302" y="6077376"/>
            <a:ext cx="81827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 развития движения «Абилимпикс» </a:t>
            </a:r>
          </a:p>
          <a:p>
            <a:pPr algn="ctr"/>
            <a:r>
              <a:rPr lang="ru-RU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Свердловская область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A5940F4-A02F-2779-A0F2-5E39BCE2B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" y="6041682"/>
            <a:ext cx="688063" cy="86789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0C8FA4-5E93-7B39-9349-99CCAF3C29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302" y="1591256"/>
            <a:ext cx="7679436" cy="411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04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FCA59-892B-BA31-F679-80BFD6BB4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6726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Участие сборной команды Свердловской области в Национальном чемпионате «Абилимпикс» в 2022 году</a:t>
            </a:r>
          </a:p>
        </p:txBody>
      </p:sp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457E1B91-7188-5104-C1F9-85389F643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6815"/>
            <a:ext cx="12192000" cy="860809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62988E3-BBF2-FD5E-B757-A30F4819F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17918" y="1835528"/>
            <a:ext cx="6422669" cy="2388279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ABA255D-57DF-C044-8381-05AFC6A75AB3}"/>
              </a:ext>
            </a:extLst>
          </p:cNvPr>
          <p:cNvSpPr/>
          <p:nvPr/>
        </p:nvSpPr>
        <p:spPr>
          <a:xfrm>
            <a:off x="2229302" y="6077376"/>
            <a:ext cx="81827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 развития движения «Абилимпикс» </a:t>
            </a:r>
          </a:p>
          <a:p>
            <a:pPr algn="ctr"/>
            <a:r>
              <a:rPr lang="ru-RU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Свердловская область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A5940F4-A02F-2779-A0F2-5E39BCE2B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" y="6041682"/>
            <a:ext cx="688063" cy="867897"/>
          </a:xfrm>
          <a:prstGeom prst="rect">
            <a:avLst/>
          </a:prstGeom>
        </p:spPr>
      </p:pic>
      <p:pic>
        <p:nvPicPr>
          <p:cNvPr id="3" name="Рисунок 1">
            <a:extLst>
              <a:ext uri="{FF2B5EF4-FFF2-40B4-BE49-F238E27FC236}">
                <a16:creationId xmlns:a16="http://schemas.microsoft.com/office/drawing/2014/main" id="{CB2E39E8-2EC0-102F-1143-17F9786250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2" y="2431295"/>
            <a:ext cx="4135040" cy="275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394C993D-479C-AAED-434D-26EB7396EA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0545459"/>
              </p:ext>
            </p:extLst>
          </p:nvPr>
        </p:nvGraphicFramePr>
        <p:xfrm>
          <a:off x="5965793" y="2288919"/>
          <a:ext cx="5095784" cy="2901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120336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FCA59-892B-BA31-F679-80BFD6BB4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065"/>
            <a:ext cx="11040122" cy="9232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Комплекс условий, обеспечивающих систему работы по профессиональному самоопределению школьников в рамках движения «Абилимпикс»</a:t>
            </a:r>
          </a:p>
        </p:txBody>
      </p:sp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457E1B91-7188-5104-C1F9-85389F643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6815"/>
            <a:ext cx="12192000" cy="860809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62988E3-BBF2-FD5E-B757-A30F4819F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17918" y="1835528"/>
            <a:ext cx="6422669" cy="2388279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ABA255D-57DF-C044-8381-05AFC6A75AB3}"/>
              </a:ext>
            </a:extLst>
          </p:cNvPr>
          <p:cNvSpPr/>
          <p:nvPr/>
        </p:nvSpPr>
        <p:spPr>
          <a:xfrm>
            <a:off x="2229302" y="6077376"/>
            <a:ext cx="81827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 развития движения «Абилимпикс» </a:t>
            </a:r>
          </a:p>
          <a:p>
            <a:pPr algn="ctr"/>
            <a:r>
              <a:rPr lang="ru-RU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Свердловская область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A5940F4-A02F-2779-A0F2-5E39BCE2B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" y="6041682"/>
            <a:ext cx="688063" cy="86789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6A1CDD-85E1-57BB-DD73-E99C17D937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9305" y="1048305"/>
            <a:ext cx="9286043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47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FCA59-892B-BA31-F679-80BFD6BB4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322" y="80061"/>
            <a:ext cx="11199920" cy="696136"/>
          </a:xfrm>
        </p:spPr>
        <p:txBody>
          <a:bodyPr/>
          <a:lstStyle/>
          <a:p>
            <a:r>
              <a:rPr lang="ru-RU" dirty="0"/>
              <a:t>Дальнейший образовательный маршрут 2021 </a:t>
            </a:r>
          </a:p>
        </p:txBody>
      </p:sp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457E1B91-7188-5104-C1F9-85389F643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6815"/>
            <a:ext cx="12192000" cy="860809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62988E3-BBF2-FD5E-B757-A30F4819F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17918" y="1835528"/>
            <a:ext cx="6422669" cy="2388279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ABA255D-57DF-C044-8381-05AFC6A75AB3}"/>
              </a:ext>
            </a:extLst>
          </p:cNvPr>
          <p:cNvSpPr/>
          <p:nvPr/>
        </p:nvSpPr>
        <p:spPr>
          <a:xfrm>
            <a:off x="2229302" y="6077376"/>
            <a:ext cx="81827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 развития движения «Абилимпикс» </a:t>
            </a:r>
          </a:p>
          <a:p>
            <a:pPr algn="ctr"/>
            <a:r>
              <a:rPr lang="ru-RU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Свердловская область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A5940F4-A02F-2779-A0F2-5E39BCE2B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" y="6041682"/>
            <a:ext cx="688063" cy="867897"/>
          </a:xfrm>
          <a:prstGeom prst="rect">
            <a:avLst/>
          </a:prstGeom>
        </p:spPr>
      </p:pic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09F05B03-D330-D3F6-7647-168FFAADE3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528243"/>
              </p:ext>
            </p:extLst>
          </p:nvPr>
        </p:nvGraphicFramePr>
        <p:xfrm>
          <a:off x="1748678" y="722943"/>
          <a:ext cx="9144000" cy="5318760"/>
        </p:xfrm>
        <a:graphic>
          <a:graphicData uri="http://schemas.openxmlformats.org/drawingml/2006/table">
            <a:tbl>
              <a:tblPr firstRow="1" bandRow="1"/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Екатеринбургский промышленно-технологический техникум им. Курочкина – </a:t>
                      </a:r>
                      <a:r>
                        <a:rPr lang="ru-RU" sz="1600" b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чел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0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Екатеринбургский монтажный колледж – 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чел.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Техникум индустрии питания и услуг «Кулинар» -</a:t>
                      </a:r>
                      <a:r>
                        <a:rPr lang="ru-RU" sz="1600" dirty="0">
                          <a:ln>
                            <a:solidFill>
                              <a:srgbClr val="0070C0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чел.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0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Новоуральский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технологический колледж – 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чел.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Свердловский областной медицинский колледж – </a:t>
                      </a:r>
                      <a:r>
                        <a:rPr lang="ru-RU" sz="1600" dirty="0">
                          <a:ln>
                            <a:solidFill>
                              <a:srgbClr val="0070C0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чел.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0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Чебаркульский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профессиональный колледж- 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чел.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0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Полевской многопрофильный техникум им. Назарова – 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чел.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0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Алапаевский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многопрофильный техникум – 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чел.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0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Нижнетагильский техникум металлообрабатывающих производств и сервиса – 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чел.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0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Уральский колледж бизнеса,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управления и технологии красоты- 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чел.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0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Ирбитский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политехникум -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чел.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0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техникум дизайна и сервиса -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 чел.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0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Уральский техникум «Рифей» -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 чел.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0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Училище олимпийского резерва -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чел.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0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Екатеринбургский торгово-экономический техникум – 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чел.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0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Екатеринбургский экономико-технологический колледж – 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 чел.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3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0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Социально-профессиональный техникум «Строитель» – 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чел.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0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Уральский железнодорожный техникум – 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чел.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3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0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Екатеринбургский политехникум – 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чел.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0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ВУЗы: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РГППУ,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УрПУ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МИФИ – 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 чел.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924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FCA59-892B-BA31-F679-80BFD6BB4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175" y="365125"/>
            <a:ext cx="7901125" cy="1325563"/>
          </a:xfrm>
        </p:spPr>
        <p:txBody>
          <a:bodyPr/>
          <a:lstStyle/>
          <a:p>
            <a:pPr algn="ctr"/>
            <a:r>
              <a:rPr lang="ru-RU" dirty="0"/>
              <a:t>Организация отдыха участников «Абилимпикс»</a:t>
            </a:r>
          </a:p>
        </p:txBody>
      </p:sp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457E1B91-7188-5104-C1F9-85389F643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6815"/>
            <a:ext cx="12192000" cy="860809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62988E3-BBF2-FD5E-B757-A30F4819F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17918" y="1835528"/>
            <a:ext cx="6422669" cy="2388279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ABA255D-57DF-C044-8381-05AFC6A75AB3}"/>
              </a:ext>
            </a:extLst>
          </p:cNvPr>
          <p:cNvSpPr/>
          <p:nvPr/>
        </p:nvSpPr>
        <p:spPr>
          <a:xfrm>
            <a:off x="2229302" y="6077376"/>
            <a:ext cx="81827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 развития движения «Абилимпикс» </a:t>
            </a:r>
          </a:p>
          <a:p>
            <a:pPr algn="ctr"/>
            <a:r>
              <a:rPr lang="ru-RU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Свердловская область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A5940F4-A02F-2779-A0F2-5E39BCE2B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" y="6041682"/>
            <a:ext cx="688063" cy="86789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2A1FDB-D80E-2DED-4CB5-E91495AF03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854" y="142170"/>
            <a:ext cx="2255716" cy="30970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F4447F-D5E3-37DA-DD50-065AD59572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1135" y="1768342"/>
            <a:ext cx="5425910" cy="6279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3A7667-1397-7E7E-16BF-E1D5ACDA19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854" y="2960731"/>
            <a:ext cx="3816427" cy="28653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6ED036-4C9F-8D59-8502-C393F697FB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9379" y="1932891"/>
            <a:ext cx="4499238" cy="299949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CDD07E-8F66-93C7-6CFC-9A8E19FA95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0260" y="5096932"/>
            <a:ext cx="3938357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69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FCA59-892B-BA31-F679-80BFD6BB4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Информационные ресурсы</a:t>
            </a:r>
          </a:p>
        </p:txBody>
      </p:sp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457E1B91-7188-5104-C1F9-85389F643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6815"/>
            <a:ext cx="12192000" cy="860809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62988E3-BBF2-FD5E-B757-A30F4819F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17918" y="1835528"/>
            <a:ext cx="6422669" cy="2388279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ABA255D-57DF-C044-8381-05AFC6A75AB3}"/>
              </a:ext>
            </a:extLst>
          </p:cNvPr>
          <p:cNvSpPr/>
          <p:nvPr/>
        </p:nvSpPr>
        <p:spPr>
          <a:xfrm>
            <a:off x="2229302" y="6077376"/>
            <a:ext cx="81827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 развития движения «Абилимпикс» </a:t>
            </a:r>
          </a:p>
          <a:p>
            <a:pPr algn="ctr"/>
            <a:r>
              <a:rPr lang="ru-RU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Свердловская область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A5940F4-A02F-2779-A0F2-5E39BCE2B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" y="6041682"/>
            <a:ext cx="688063" cy="86789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F4141AA-AE9C-99CE-3042-C5AD6036FC94}"/>
              </a:ext>
            </a:extLst>
          </p:cNvPr>
          <p:cNvSpPr txBox="1">
            <a:spLocks/>
          </p:cNvSpPr>
          <p:nvPr/>
        </p:nvSpPr>
        <p:spPr>
          <a:xfrm>
            <a:off x="1944209" y="1381741"/>
            <a:ext cx="85669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450215" defTabSz="457200">
              <a:lnSpc>
                <a:spcPct val="115000"/>
              </a:lnSpc>
              <a:buClr>
                <a:srgbClr val="FFCA08"/>
              </a:buClr>
              <a:buSzPct val="80000"/>
              <a:buFont typeface="Wingdings 3" charset="2"/>
              <a:buChar char=""/>
              <a:defRPr/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Информация о проводимых мероприятиях размещается на странице сайта в разделе  РЦРД «Абилимпикс» </a:t>
            </a:r>
            <a:r>
              <a:rPr lang="ru-RU" sz="20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5"/>
              </a:rPr>
              <a:t>http://sptstroitel.ru/abilimpics/vi-natsionalnyy-chempionat-abilimpiks/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в социальных сетях: </a:t>
            </a:r>
          </a:p>
          <a:p>
            <a:pPr marL="342900" indent="450215" defTabSz="457200">
              <a:lnSpc>
                <a:spcPct val="115000"/>
              </a:lnSpc>
              <a:buClr>
                <a:srgbClr val="FFCA08"/>
              </a:buClr>
              <a:buSzPct val="80000"/>
              <a:buFont typeface="Wingdings 3" charset="2"/>
              <a:buChar char=""/>
              <a:defRPr/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Официальный канал РЦРД  Абилимпикс в «Телеграм»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6"/>
              </a:rPr>
              <a:t>https://t.me/abilympics66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</a:p>
          <a:p>
            <a:pPr marL="342900" indent="450215" defTabSz="457200">
              <a:lnSpc>
                <a:spcPct val="115000"/>
              </a:lnSpc>
              <a:buClr>
                <a:srgbClr val="FFCA08"/>
              </a:buClr>
              <a:buSzPct val="80000"/>
              <a:buFont typeface="Wingdings 3" charset="2"/>
              <a:buChar char=""/>
              <a:defRPr/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Группа движения Абилимпикс в Свердловской области «</a:t>
            </a:r>
            <a:r>
              <a:rPr lang="ru-RU" sz="2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Вконтакте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7"/>
              </a:rPr>
              <a:t>https://vk.com/abilympics_so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</a:p>
          <a:p>
            <a:pPr marL="342900" indent="450215" defTabSz="457200">
              <a:lnSpc>
                <a:spcPct val="115000"/>
              </a:lnSpc>
              <a:buClr>
                <a:srgbClr val="FFCA08"/>
              </a:buClr>
              <a:buSzPct val="80000"/>
              <a:buFont typeface="Wingdings 3" charset="2"/>
              <a:buChar char="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 8 (343) 227-30-70 (доб. 207) Чешко Светлана Леонидовна, руководитель РЦРД «Абилимпикс»</a:t>
            </a:r>
          </a:p>
        </p:txBody>
      </p:sp>
    </p:spTree>
    <p:extLst>
      <p:ext uri="{BB962C8B-B14F-4D97-AF65-F5344CB8AC3E}">
        <p14:creationId xmlns:p14="http://schemas.microsoft.com/office/powerpoint/2010/main" val="40697784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504</Words>
  <Application>Microsoft Office PowerPoint</Application>
  <PresentationFormat>Широкоэкранный</PresentationFormat>
  <Paragraphs>63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 3</vt:lpstr>
      <vt:lpstr>Тема Office</vt:lpstr>
      <vt:lpstr>Выбираем профессию с «Абилимпикс»</vt:lpstr>
      <vt:lpstr>Задачи развития движения «Абилимпикс» в Российской Федерации</vt:lpstr>
      <vt:lpstr>Информация об обучающихся с инвалидностью и ОВЗ по видам нарушений в Свердловской области</vt:lpstr>
      <vt:lpstr>Развитие движения «Абилимпикс»: региональный этап</vt:lpstr>
      <vt:lpstr>Участие сборной команды Свердловской области в Национальном чемпионате «Абилимпикс» в 2022 году</vt:lpstr>
      <vt:lpstr>Комплекс условий, обеспечивающих систему работы по профессиональному самоопределению школьников в рамках движения «Абилимпикс»</vt:lpstr>
      <vt:lpstr>Дальнейший образовательный маршрут 2021 </vt:lpstr>
      <vt:lpstr>Организация отдыха участников «Абилимпикс»</vt:lpstr>
      <vt:lpstr>Информационные ресурсы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TechExp-1</dc:creator>
  <cp:lastModifiedBy>User</cp:lastModifiedBy>
  <cp:revision>21</cp:revision>
  <dcterms:created xsi:type="dcterms:W3CDTF">2023-04-27T09:00:53Z</dcterms:created>
  <dcterms:modified xsi:type="dcterms:W3CDTF">2023-04-28T05:27:21Z</dcterms:modified>
</cp:coreProperties>
</file>