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8"/>
  </p:notesMasterIdLst>
  <p:sldIdLst>
    <p:sldId id="291" r:id="rId2"/>
    <p:sldId id="345" r:id="rId3"/>
    <p:sldId id="342" r:id="rId4"/>
    <p:sldId id="341" r:id="rId5"/>
    <p:sldId id="333" r:id="rId6"/>
    <p:sldId id="328" r:id="rId7"/>
    <p:sldId id="343" r:id="rId8"/>
    <p:sldId id="344" r:id="rId9"/>
    <p:sldId id="335" r:id="rId10"/>
    <p:sldId id="339" r:id="rId11"/>
    <p:sldId id="337" r:id="rId12"/>
    <p:sldId id="340" r:id="rId13"/>
    <p:sldId id="338" r:id="rId14"/>
    <p:sldId id="326" r:id="rId15"/>
    <p:sldId id="336" r:id="rId16"/>
    <p:sldId id="307" r:id="rId17"/>
  </p:sldIdLst>
  <p:sldSz cx="12192000" cy="6858000"/>
  <p:notesSz cx="6858000" cy="9144000"/>
  <p:embeddedFontLst>
    <p:embeddedFont>
      <p:font typeface="Book Antiqua" panose="02040602050305030304" pitchFamily="18" charset="0"/>
      <p:regular r:id="rId19"/>
      <p:bold r:id="rId20"/>
      <p:italic r:id="rId21"/>
      <p:boldItalic r:id="rId22"/>
    </p:embeddedFont>
    <p:embeddedFont>
      <p:font typeface="Bookman Old Style" panose="02050604050505020204" pitchFamily="18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EB Garamond" panose="00000500000000000000" pitchFamily="2" charset="0"/>
      <p:bold r:id="rId31"/>
    </p:embeddedFont>
    <p:embeddedFont>
      <p:font typeface="Mayak" panose="020B0604020202020204" charset="0"/>
      <p:regular r:id="rId32"/>
      <p:bold r:id="rId33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0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C3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D50789-3B36-45EE-932A-F4AAB1E7CBEB}">
  <a:tblStyle styleId="{D8D50789-3B36-45EE-932A-F4AAB1E7CBE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8E7"/>
          </a:solidFill>
        </a:fill>
      </a:tcStyle>
    </a:wholeTbl>
    <a:band1H>
      <a:tcTxStyle/>
      <a:tcStyle>
        <a:tcBdr/>
        <a:fill>
          <a:solidFill>
            <a:srgbClr val="E9CD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9CD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26" autoAdjust="0"/>
    <p:restoredTop sz="91366"/>
  </p:normalViewPr>
  <p:slideViewPr>
    <p:cSldViewPr snapToGrid="0" snapToObjects="1">
      <p:cViewPr varScale="1">
        <p:scale>
          <a:sx n="104" d="100"/>
          <a:sy n="104" d="100"/>
        </p:scale>
        <p:origin x="444" y="114"/>
      </p:cViewPr>
      <p:guideLst>
        <p:guide orient="horz" pos="420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76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B5DF2C-8A04-45E5-B05C-856F31081EE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A3FA55-3D2C-47B0-B371-4B4FCA06DE40}">
      <dgm:prSet phldrT="[Текст]" custT="1"/>
      <dgm:spPr>
        <a:solidFill>
          <a:schemeClr val="accent4"/>
        </a:solidFill>
      </dgm:spPr>
      <dgm:t>
        <a:bodyPr/>
        <a:lstStyle/>
        <a:p>
          <a:r>
            <a: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Заведующий ЦЦО </a:t>
          </a:r>
        </a:p>
      </dgm:t>
    </dgm:pt>
    <dgm:pt modelId="{05EF0816-68DF-4EA3-B3C3-CB84A72EF336}" type="parTrans" cxnId="{CF51E222-C45D-4E26-A043-2848EDC274B4}">
      <dgm:prSet/>
      <dgm:spPr/>
      <dgm:t>
        <a:bodyPr/>
        <a:lstStyle/>
        <a:p>
          <a:endParaRPr lang="ru-RU"/>
        </a:p>
      </dgm:t>
    </dgm:pt>
    <dgm:pt modelId="{AB7DD502-B31D-45E2-BCAC-ED5E5240FC3A}" type="sibTrans" cxnId="{CF51E222-C45D-4E26-A043-2848EDC274B4}">
      <dgm:prSet/>
      <dgm:spPr/>
      <dgm:t>
        <a:bodyPr/>
        <a:lstStyle/>
        <a:p>
          <a:endParaRPr lang="ru-RU"/>
        </a:p>
      </dgm:t>
    </dgm:pt>
    <dgm:pt modelId="{69844CCD-68C3-4F0B-B809-49A4C48FB0B0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Методист ЦЦО</a:t>
          </a:r>
        </a:p>
      </dgm:t>
    </dgm:pt>
    <dgm:pt modelId="{E4916443-9C49-444C-BB3F-D34965C02662}" type="parTrans" cxnId="{397CC417-32F6-4E62-837B-5A19FFB73E2A}">
      <dgm:prSet/>
      <dgm:spPr/>
      <dgm:t>
        <a:bodyPr/>
        <a:lstStyle/>
        <a:p>
          <a:endParaRPr lang="ru-RU"/>
        </a:p>
      </dgm:t>
    </dgm:pt>
    <dgm:pt modelId="{A7EB19DB-C916-449E-867D-82E6419AA3A7}" type="sibTrans" cxnId="{397CC417-32F6-4E62-837B-5A19FFB73E2A}">
      <dgm:prSet/>
      <dgm:spPr/>
      <dgm:t>
        <a:bodyPr/>
        <a:lstStyle/>
        <a:p>
          <a:endParaRPr lang="ru-RU"/>
        </a:p>
      </dgm:t>
    </dgm:pt>
    <dgm:pt modelId="{5E2B16A1-FA7A-48B3-AA78-3C489B1A2FAC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Заведующий отделом инклюзивного образования</a:t>
          </a:r>
        </a:p>
      </dgm:t>
    </dgm:pt>
    <dgm:pt modelId="{E7D578BB-949F-462C-8F39-6216F2F1A5D7}" type="parTrans" cxnId="{556C3CA3-CDA7-4ADD-82E2-DB47D7ED3487}">
      <dgm:prSet/>
      <dgm:spPr/>
      <dgm:t>
        <a:bodyPr/>
        <a:lstStyle/>
        <a:p>
          <a:endParaRPr lang="ru-RU"/>
        </a:p>
      </dgm:t>
    </dgm:pt>
    <dgm:pt modelId="{ACC34EE8-69BE-45DB-A7A0-4A00CF3A0071}" type="sibTrans" cxnId="{556C3CA3-CDA7-4ADD-82E2-DB47D7ED3487}">
      <dgm:prSet/>
      <dgm:spPr/>
      <dgm:t>
        <a:bodyPr/>
        <a:lstStyle/>
        <a:p>
          <a:endParaRPr lang="ru-RU"/>
        </a:p>
      </dgm:t>
    </dgm:pt>
    <dgm:pt modelId="{FB2FD569-A947-41AE-99AA-0FF33E10B4DF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Педагог-психолог</a:t>
          </a:r>
        </a:p>
        <a:p>
          <a:r>
            <a:rPr lang="ru-RU" sz="20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Тьютор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A1351E-383A-4E98-8BD2-1ABDC5719F19}" type="parTrans" cxnId="{75C4DDA5-452A-4D7C-A002-D29D33B58E69}">
      <dgm:prSet/>
      <dgm:spPr/>
      <dgm:t>
        <a:bodyPr/>
        <a:lstStyle/>
        <a:p>
          <a:endParaRPr lang="ru-RU"/>
        </a:p>
      </dgm:t>
    </dgm:pt>
    <dgm:pt modelId="{C18C1650-9386-480A-ABF6-969D16776465}" type="sibTrans" cxnId="{75C4DDA5-452A-4D7C-A002-D29D33B58E69}">
      <dgm:prSet/>
      <dgm:spPr/>
      <dgm:t>
        <a:bodyPr/>
        <a:lstStyle/>
        <a:p>
          <a:endParaRPr lang="ru-RU"/>
        </a:p>
      </dgm:t>
    </dgm:pt>
    <dgm:pt modelId="{EF4D3ACD-75A4-4F85-9EB0-29C28E27E041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Технический администратор </a:t>
          </a:r>
        </a:p>
      </dgm:t>
    </dgm:pt>
    <dgm:pt modelId="{9F4E5C1B-0987-4290-AE48-C87D87B43632}" type="parTrans" cxnId="{F6CC9ECC-C500-4067-8E4D-EAA6BDB64ADD}">
      <dgm:prSet/>
      <dgm:spPr/>
      <dgm:t>
        <a:bodyPr/>
        <a:lstStyle/>
        <a:p>
          <a:endParaRPr lang="ru-RU"/>
        </a:p>
      </dgm:t>
    </dgm:pt>
    <dgm:pt modelId="{5B26E5AE-B1C6-4F75-98C1-F2134BD8C5E4}" type="sibTrans" cxnId="{F6CC9ECC-C500-4067-8E4D-EAA6BDB64ADD}">
      <dgm:prSet/>
      <dgm:spPr/>
      <dgm:t>
        <a:bodyPr/>
        <a:lstStyle/>
        <a:p>
          <a:endParaRPr lang="ru-RU"/>
        </a:p>
      </dgm:t>
    </dgm:pt>
    <dgm:pt modelId="{2946AAD6-02EA-4D90-BE5C-46D1FDE0A890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Ассистент</a:t>
          </a:r>
        </a:p>
      </dgm:t>
    </dgm:pt>
    <dgm:pt modelId="{7051D5B2-32D8-4177-93D2-39CBDAC90289}" type="parTrans" cxnId="{C25812EA-C1F4-4BEB-A000-53B5E365D749}">
      <dgm:prSet/>
      <dgm:spPr/>
      <dgm:t>
        <a:bodyPr/>
        <a:lstStyle/>
        <a:p>
          <a:endParaRPr lang="ru-RU"/>
        </a:p>
      </dgm:t>
    </dgm:pt>
    <dgm:pt modelId="{CA9ACEFD-789F-4853-B76A-51947F4FDC80}" type="sibTrans" cxnId="{C25812EA-C1F4-4BEB-A000-53B5E365D749}">
      <dgm:prSet/>
      <dgm:spPr/>
      <dgm:t>
        <a:bodyPr/>
        <a:lstStyle/>
        <a:p>
          <a:endParaRPr lang="ru-RU"/>
        </a:p>
      </dgm:t>
    </dgm:pt>
    <dgm:pt modelId="{E9232CF8-78F5-4326-ACB8-E8557E079596}" type="pres">
      <dgm:prSet presAssocID="{18B5DF2C-8A04-45E5-B05C-856F31081EE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5CA0A4B-9D6F-429B-AA48-B153A2FA5281}" type="pres">
      <dgm:prSet presAssocID="{2DA3FA55-3D2C-47B0-B371-4B4FCA06DE40}" presName="root1" presStyleCnt="0"/>
      <dgm:spPr/>
    </dgm:pt>
    <dgm:pt modelId="{5D19B05F-A7EF-4F58-8F32-9EBD2EECC459}" type="pres">
      <dgm:prSet presAssocID="{2DA3FA55-3D2C-47B0-B371-4B4FCA06DE40}" presName="LevelOneTextNode" presStyleLbl="node0" presStyleIdx="0" presStyleCnt="1" custScaleX="94945" custScaleY="120858" custLinFactNeighborX="-6081" custLinFactNeighborY="1795">
        <dgm:presLayoutVars>
          <dgm:chPref val="3"/>
        </dgm:presLayoutVars>
      </dgm:prSet>
      <dgm:spPr/>
    </dgm:pt>
    <dgm:pt modelId="{6567725D-C466-47A4-84B3-2E987909B721}" type="pres">
      <dgm:prSet presAssocID="{2DA3FA55-3D2C-47B0-B371-4B4FCA06DE40}" presName="level2hierChild" presStyleCnt="0"/>
      <dgm:spPr/>
    </dgm:pt>
    <dgm:pt modelId="{2B7C9120-A7EC-4CF6-83B6-96356C813598}" type="pres">
      <dgm:prSet presAssocID="{E4916443-9C49-444C-BB3F-D34965C02662}" presName="conn2-1" presStyleLbl="parChTrans1D2" presStyleIdx="0" presStyleCnt="2"/>
      <dgm:spPr/>
    </dgm:pt>
    <dgm:pt modelId="{2140DCE7-61E0-4BD1-9601-C7ABF5201AA2}" type="pres">
      <dgm:prSet presAssocID="{E4916443-9C49-444C-BB3F-D34965C02662}" presName="connTx" presStyleLbl="parChTrans1D2" presStyleIdx="0" presStyleCnt="2"/>
      <dgm:spPr/>
    </dgm:pt>
    <dgm:pt modelId="{176A1B66-6827-470B-ACDE-FBCC892519F2}" type="pres">
      <dgm:prSet presAssocID="{69844CCD-68C3-4F0B-B809-49A4C48FB0B0}" presName="root2" presStyleCnt="0"/>
      <dgm:spPr/>
    </dgm:pt>
    <dgm:pt modelId="{5DF0FC5C-EE6E-45D6-A3BB-420A5989B277}" type="pres">
      <dgm:prSet presAssocID="{69844CCD-68C3-4F0B-B809-49A4C48FB0B0}" presName="LevelTwoTextNode" presStyleLbl="node2" presStyleIdx="0" presStyleCnt="2" custScaleX="85879" custLinFactNeighborX="7341" custLinFactNeighborY="37661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5CA90887-B17B-4FB3-AE71-36D2F181B16E}" type="pres">
      <dgm:prSet presAssocID="{69844CCD-68C3-4F0B-B809-49A4C48FB0B0}" presName="level3hierChild" presStyleCnt="0"/>
      <dgm:spPr/>
    </dgm:pt>
    <dgm:pt modelId="{061172CF-F102-4CE6-8AFC-7FA0E3F92C24}" type="pres">
      <dgm:prSet presAssocID="{E7D578BB-949F-462C-8F39-6216F2F1A5D7}" presName="conn2-1" presStyleLbl="parChTrans1D3" presStyleIdx="0" presStyleCnt="3"/>
      <dgm:spPr/>
    </dgm:pt>
    <dgm:pt modelId="{EDC0F49E-6D05-4AAC-B570-347F793838E9}" type="pres">
      <dgm:prSet presAssocID="{E7D578BB-949F-462C-8F39-6216F2F1A5D7}" presName="connTx" presStyleLbl="parChTrans1D3" presStyleIdx="0" presStyleCnt="3"/>
      <dgm:spPr/>
    </dgm:pt>
    <dgm:pt modelId="{47B3BFCB-B4CE-41CC-BED5-4D4265BB6871}" type="pres">
      <dgm:prSet presAssocID="{5E2B16A1-FA7A-48B3-AA78-3C489B1A2FAC}" presName="root2" presStyleCnt="0"/>
      <dgm:spPr/>
    </dgm:pt>
    <dgm:pt modelId="{EEE01FC3-6981-4D3D-A06F-9FE2D82A8827}" type="pres">
      <dgm:prSet presAssocID="{5E2B16A1-FA7A-48B3-AA78-3C489B1A2FAC}" presName="LevelTwoTextNode" presStyleLbl="node3" presStyleIdx="0" presStyleCnt="3" custScaleX="110189" custScaleY="116336" custLinFactNeighborX="275" custLinFactNeighborY="-12785">
        <dgm:presLayoutVars>
          <dgm:chPref val="3"/>
        </dgm:presLayoutVars>
      </dgm:prSet>
      <dgm:spPr/>
    </dgm:pt>
    <dgm:pt modelId="{6D09BD2B-3C68-49BD-8EF4-5C0A0D74673A}" type="pres">
      <dgm:prSet presAssocID="{5E2B16A1-FA7A-48B3-AA78-3C489B1A2FAC}" presName="level3hierChild" presStyleCnt="0"/>
      <dgm:spPr/>
    </dgm:pt>
    <dgm:pt modelId="{7A2A0068-EAEB-4131-BC35-A83976CD9639}" type="pres">
      <dgm:prSet presAssocID="{BFA1351E-383A-4E98-8BD2-1ABDC5719F19}" presName="conn2-1" presStyleLbl="parChTrans1D3" presStyleIdx="1" presStyleCnt="3"/>
      <dgm:spPr/>
    </dgm:pt>
    <dgm:pt modelId="{5E95C73C-34BD-4C4A-B5F0-800FD0C3AC07}" type="pres">
      <dgm:prSet presAssocID="{BFA1351E-383A-4E98-8BD2-1ABDC5719F19}" presName="connTx" presStyleLbl="parChTrans1D3" presStyleIdx="1" presStyleCnt="3"/>
      <dgm:spPr/>
    </dgm:pt>
    <dgm:pt modelId="{8FC49917-E45B-44D2-AB0B-CC620604AFC3}" type="pres">
      <dgm:prSet presAssocID="{FB2FD569-A947-41AE-99AA-0FF33E10B4DF}" presName="root2" presStyleCnt="0"/>
      <dgm:spPr/>
    </dgm:pt>
    <dgm:pt modelId="{3D10680A-7570-430A-A30C-57FB75B98AEF}" type="pres">
      <dgm:prSet presAssocID="{FB2FD569-A947-41AE-99AA-0FF33E10B4DF}" presName="LevelTwoTextNode" presStyleLbl="node3" presStyleIdx="1" presStyleCnt="3" custLinFactNeighborX="802" custLinFactNeighborY="10698">
        <dgm:presLayoutVars>
          <dgm:chPref val="3"/>
        </dgm:presLayoutVars>
      </dgm:prSet>
      <dgm:spPr/>
    </dgm:pt>
    <dgm:pt modelId="{D2A7BD45-C5FA-41AE-9945-CE957E810048}" type="pres">
      <dgm:prSet presAssocID="{FB2FD569-A947-41AE-99AA-0FF33E10B4DF}" presName="level3hierChild" presStyleCnt="0"/>
      <dgm:spPr/>
    </dgm:pt>
    <dgm:pt modelId="{61A2BFA4-1DE3-4A88-9AAC-CE8284314098}" type="pres">
      <dgm:prSet presAssocID="{9F4E5C1B-0987-4290-AE48-C87D87B43632}" presName="conn2-1" presStyleLbl="parChTrans1D2" presStyleIdx="1" presStyleCnt="2"/>
      <dgm:spPr/>
    </dgm:pt>
    <dgm:pt modelId="{9F55732E-4D24-4665-B4BA-4DA73FB35C28}" type="pres">
      <dgm:prSet presAssocID="{9F4E5C1B-0987-4290-AE48-C87D87B43632}" presName="connTx" presStyleLbl="parChTrans1D2" presStyleIdx="1" presStyleCnt="2"/>
      <dgm:spPr/>
    </dgm:pt>
    <dgm:pt modelId="{B2F3C576-4CE8-4558-A354-BFC7E4BE1452}" type="pres">
      <dgm:prSet presAssocID="{EF4D3ACD-75A4-4F85-9EB0-29C28E27E041}" presName="root2" presStyleCnt="0"/>
      <dgm:spPr/>
    </dgm:pt>
    <dgm:pt modelId="{96B42DAE-DB20-4B05-9015-109875EB0A97}" type="pres">
      <dgm:prSet presAssocID="{EF4D3ACD-75A4-4F85-9EB0-29C28E27E041}" presName="LevelTwoTextNode" presStyleLbl="node2" presStyleIdx="1" presStyleCnt="2" custScaleX="94343" custLinFactNeighborX="4116" custLinFactNeighborY="9579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9D02D1AA-1FE1-4EE5-9435-00FBFA204872}" type="pres">
      <dgm:prSet presAssocID="{EF4D3ACD-75A4-4F85-9EB0-29C28E27E041}" presName="level3hierChild" presStyleCnt="0"/>
      <dgm:spPr/>
    </dgm:pt>
    <dgm:pt modelId="{86DE7D5C-1731-4622-A204-43AA84CC8391}" type="pres">
      <dgm:prSet presAssocID="{7051D5B2-32D8-4177-93D2-39CBDAC90289}" presName="conn2-1" presStyleLbl="parChTrans1D3" presStyleIdx="2" presStyleCnt="3"/>
      <dgm:spPr/>
    </dgm:pt>
    <dgm:pt modelId="{1F58EBBD-C90A-4B66-947F-436851F7395B}" type="pres">
      <dgm:prSet presAssocID="{7051D5B2-32D8-4177-93D2-39CBDAC90289}" presName="connTx" presStyleLbl="parChTrans1D3" presStyleIdx="2" presStyleCnt="3"/>
      <dgm:spPr/>
    </dgm:pt>
    <dgm:pt modelId="{3AF9C91C-1FBD-4F31-9E3B-12F149529570}" type="pres">
      <dgm:prSet presAssocID="{2946AAD6-02EA-4D90-BE5C-46D1FDE0A890}" presName="root2" presStyleCnt="0"/>
      <dgm:spPr/>
    </dgm:pt>
    <dgm:pt modelId="{214313DE-A256-4654-B839-7E09020DBBEA}" type="pres">
      <dgm:prSet presAssocID="{2946AAD6-02EA-4D90-BE5C-46D1FDE0A890}" presName="LevelTwoTextNode" presStyleLbl="node3" presStyleIdx="2" presStyleCnt="3" custScaleX="100000" custScaleY="78662" custLinFactNeighborX="-7662" custLinFactNeighborY="11812">
        <dgm:presLayoutVars>
          <dgm:chPref val="3"/>
        </dgm:presLayoutVars>
      </dgm:prSet>
      <dgm:spPr/>
    </dgm:pt>
    <dgm:pt modelId="{80A32944-FA98-45B3-B14B-F0BDC03E04FC}" type="pres">
      <dgm:prSet presAssocID="{2946AAD6-02EA-4D90-BE5C-46D1FDE0A890}" presName="level3hierChild" presStyleCnt="0"/>
      <dgm:spPr/>
    </dgm:pt>
  </dgm:ptLst>
  <dgm:cxnLst>
    <dgm:cxn modelId="{FCE7AF08-6220-46A8-9D8E-810B5A248A33}" type="presOf" srcId="{9F4E5C1B-0987-4290-AE48-C87D87B43632}" destId="{61A2BFA4-1DE3-4A88-9AAC-CE8284314098}" srcOrd="0" destOrd="0" presId="urn:microsoft.com/office/officeart/2005/8/layout/hierarchy2"/>
    <dgm:cxn modelId="{5D6CB80C-202C-4C4D-80F6-C428641CAB00}" type="presOf" srcId="{9F4E5C1B-0987-4290-AE48-C87D87B43632}" destId="{9F55732E-4D24-4665-B4BA-4DA73FB35C28}" srcOrd="1" destOrd="0" presId="urn:microsoft.com/office/officeart/2005/8/layout/hierarchy2"/>
    <dgm:cxn modelId="{397CC417-32F6-4E62-837B-5A19FFB73E2A}" srcId="{2DA3FA55-3D2C-47B0-B371-4B4FCA06DE40}" destId="{69844CCD-68C3-4F0B-B809-49A4C48FB0B0}" srcOrd="0" destOrd="0" parTransId="{E4916443-9C49-444C-BB3F-D34965C02662}" sibTransId="{A7EB19DB-C916-449E-867D-82E6419AA3A7}"/>
    <dgm:cxn modelId="{DDB2EB1A-CB87-4553-A4B5-E28ECE5EF48A}" type="presOf" srcId="{FB2FD569-A947-41AE-99AA-0FF33E10B4DF}" destId="{3D10680A-7570-430A-A30C-57FB75B98AEF}" srcOrd="0" destOrd="0" presId="urn:microsoft.com/office/officeart/2005/8/layout/hierarchy2"/>
    <dgm:cxn modelId="{CF51E222-C45D-4E26-A043-2848EDC274B4}" srcId="{18B5DF2C-8A04-45E5-B05C-856F31081EEE}" destId="{2DA3FA55-3D2C-47B0-B371-4B4FCA06DE40}" srcOrd="0" destOrd="0" parTransId="{05EF0816-68DF-4EA3-B3C3-CB84A72EF336}" sibTransId="{AB7DD502-B31D-45E2-BCAC-ED5E5240FC3A}"/>
    <dgm:cxn modelId="{B30C4B3D-AF84-43B1-971C-9327B5BE9393}" type="presOf" srcId="{69844CCD-68C3-4F0B-B809-49A4C48FB0B0}" destId="{5DF0FC5C-EE6E-45D6-A3BB-420A5989B277}" srcOrd="0" destOrd="0" presId="urn:microsoft.com/office/officeart/2005/8/layout/hierarchy2"/>
    <dgm:cxn modelId="{C7A10D5D-1BA1-4518-A517-CA0247082929}" type="presOf" srcId="{EF4D3ACD-75A4-4F85-9EB0-29C28E27E041}" destId="{96B42DAE-DB20-4B05-9015-109875EB0A97}" srcOrd="0" destOrd="0" presId="urn:microsoft.com/office/officeart/2005/8/layout/hierarchy2"/>
    <dgm:cxn modelId="{7224E05D-6988-4C04-A97C-80B09884E5AD}" type="presOf" srcId="{E7D578BB-949F-462C-8F39-6216F2F1A5D7}" destId="{EDC0F49E-6D05-4AAC-B570-347F793838E9}" srcOrd="1" destOrd="0" presId="urn:microsoft.com/office/officeart/2005/8/layout/hierarchy2"/>
    <dgm:cxn modelId="{CBC4AD62-2875-4C6F-9AF7-0355AFAE8432}" type="presOf" srcId="{BFA1351E-383A-4E98-8BD2-1ABDC5719F19}" destId="{7A2A0068-EAEB-4131-BC35-A83976CD9639}" srcOrd="0" destOrd="0" presId="urn:microsoft.com/office/officeart/2005/8/layout/hierarchy2"/>
    <dgm:cxn modelId="{25352C63-014C-4057-BBA4-9A3DBC07C6BA}" type="presOf" srcId="{E4916443-9C49-444C-BB3F-D34965C02662}" destId="{2B7C9120-A7EC-4CF6-83B6-96356C813598}" srcOrd="0" destOrd="0" presId="urn:microsoft.com/office/officeart/2005/8/layout/hierarchy2"/>
    <dgm:cxn modelId="{484D6543-1B33-4EF9-8EB3-C438B037C01F}" type="presOf" srcId="{E4916443-9C49-444C-BB3F-D34965C02662}" destId="{2140DCE7-61E0-4BD1-9601-C7ABF5201AA2}" srcOrd="1" destOrd="0" presId="urn:microsoft.com/office/officeart/2005/8/layout/hierarchy2"/>
    <dgm:cxn modelId="{175ABD6E-9093-48B7-9991-537306FC702D}" type="presOf" srcId="{BFA1351E-383A-4E98-8BD2-1ABDC5719F19}" destId="{5E95C73C-34BD-4C4A-B5F0-800FD0C3AC07}" srcOrd="1" destOrd="0" presId="urn:microsoft.com/office/officeart/2005/8/layout/hierarchy2"/>
    <dgm:cxn modelId="{13FAB673-86C4-4FBF-BBCA-E67D06215509}" type="presOf" srcId="{2DA3FA55-3D2C-47B0-B371-4B4FCA06DE40}" destId="{5D19B05F-A7EF-4F58-8F32-9EBD2EECC459}" srcOrd="0" destOrd="0" presId="urn:microsoft.com/office/officeart/2005/8/layout/hierarchy2"/>
    <dgm:cxn modelId="{C2A2EF53-1863-41DF-8A82-A552975A2B9F}" type="presOf" srcId="{18B5DF2C-8A04-45E5-B05C-856F31081EEE}" destId="{E9232CF8-78F5-4326-ACB8-E8557E079596}" srcOrd="0" destOrd="0" presId="urn:microsoft.com/office/officeart/2005/8/layout/hierarchy2"/>
    <dgm:cxn modelId="{7E690D77-E16F-41A3-A34C-22E7E8BE6360}" type="presOf" srcId="{7051D5B2-32D8-4177-93D2-39CBDAC90289}" destId="{1F58EBBD-C90A-4B66-947F-436851F7395B}" srcOrd="1" destOrd="0" presId="urn:microsoft.com/office/officeart/2005/8/layout/hierarchy2"/>
    <dgm:cxn modelId="{D177BB95-A80E-4F86-9AFA-616929BD7DE2}" type="presOf" srcId="{2946AAD6-02EA-4D90-BE5C-46D1FDE0A890}" destId="{214313DE-A256-4654-B839-7E09020DBBEA}" srcOrd="0" destOrd="0" presId="urn:microsoft.com/office/officeart/2005/8/layout/hierarchy2"/>
    <dgm:cxn modelId="{A915F29C-C9A7-46B9-9312-38979A4E623A}" type="presOf" srcId="{7051D5B2-32D8-4177-93D2-39CBDAC90289}" destId="{86DE7D5C-1731-4622-A204-43AA84CC8391}" srcOrd="0" destOrd="0" presId="urn:microsoft.com/office/officeart/2005/8/layout/hierarchy2"/>
    <dgm:cxn modelId="{556C3CA3-CDA7-4ADD-82E2-DB47D7ED3487}" srcId="{69844CCD-68C3-4F0B-B809-49A4C48FB0B0}" destId="{5E2B16A1-FA7A-48B3-AA78-3C489B1A2FAC}" srcOrd="0" destOrd="0" parTransId="{E7D578BB-949F-462C-8F39-6216F2F1A5D7}" sibTransId="{ACC34EE8-69BE-45DB-A7A0-4A00CF3A0071}"/>
    <dgm:cxn modelId="{75C4DDA5-452A-4D7C-A002-D29D33B58E69}" srcId="{69844CCD-68C3-4F0B-B809-49A4C48FB0B0}" destId="{FB2FD569-A947-41AE-99AA-0FF33E10B4DF}" srcOrd="1" destOrd="0" parTransId="{BFA1351E-383A-4E98-8BD2-1ABDC5719F19}" sibTransId="{C18C1650-9386-480A-ABF6-969D16776465}"/>
    <dgm:cxn modelId="{AFDBE7C9-9C11-4F86-A4D2-A37E2B7D3F17}" type="presOf" srcId="{5E2B16A1-FA7A-48B3-AA78-3C489B1A2FAC}" destId="{EEE01FC3-6981-4D3D-A06F-9FE2D82A8827}" srcOrd="0" destOrd="0" presId="urn:microsoft.com/office/officeart/2005/8/layout/hierarchy2"/>
    <dgm:cxn modelId="{F6CC9ECC-C500-4067-8E4D-EAA6BDB64ADD}" srcId="{2DA3FA55-3D2C-47B0-B371-4B4FCA06DE40}" destId="{EF4D3ACD-75A4-4F85-9EB0-29C28E27E041}" srcOrd="1" destOrd="0" parTransId="{9F4E5C1B-0987-4290-AE48-C87D87B43632}" sibTransId="{5B26E5AE-B1C6-4F75-98C1-F2134BD8C5E4}"/>
    <dgm:cxn modelId="{0E4BA1E3-591A-4043-8818-36225B078E70}" type="presOf" srcId="{E7D578BB-949F-462C-8F39-6216F2F1A5D7}" destId="{061172CF-F102-4CE6-8AFC-7FA0E3F92C24}" srcOrd="0" destOrd="0" presId="urn:microsoft.com/office/officeart/2005/8/layout/hierarchy2"/>
    <dgm:cxn modelId="{C25812EA-C1F4-4BEB-A000-53B5E365D749}" srcId="{EF4D3ACD-75A4-4F85-9EB0-29C28E27E041}" destId="{2946AAD6-02EA-4D90-BE5C-46D1FDE0A890}" srcOrd="0" destOrd="0" parTransId="{7051D5B2-32D8-4177-93D2-39CBDAC90289}" sibTransId="{CA9ACEFD-789F-4853-B76A-51947F4FDC80}"/>
    <dgm:cxn modelId="{85A78253-1EB8-4FC0-BE51-1419EA11BF37}" type="presParOf" srcId="{E9232CF8-78F5-4326-ACB8-E8557E079596}" destId="{75CA0A4B-9D6F-429B-AA48-B153A2FA5281}" srcOrd="0" destOrd="0" presId="urn:microsoft.com/office/officeart/2005/8/layout/hierarchy2"/>
    <dgm:cxn modelId="{B00114B7-6FFA-498C-B0CF-0DA5E4842712}" type="presParOf" srcId="{75CA0A4B-9D6F-429B-AA48-B153A2FA5281}" destId="{5D19B05F-A7EF-4F58-8F32-9EBD2EECC459}" srcOrd="0" destOrd="0" presId="urn:microsoft.com/office/officeart/2005/8/layout/hierarchy2"/>
    <dgm:cxn modelId="{8E6E5DD9-4FF5-48E1-8433-197734F7AFD2}" type="presParOf" srcId="{75CA0A4B-9D6F-429B-AA48-B153A2FA5281}" destId="{6567725D-C466-47A4-84B3-2E987909B721}" srcOrd="1" destOrd="0" presId="urn:microsoft.com/office/officeart/2005/8/layout/hierarchy2"/>
    <dgm:cxn modelId="{EF682682-24F4-4991-963D-9E8E91595981}" type="presParOf" srcId="{6567725D-C466-47A4-84B3-2E987909B721}" destId="{2B7C9120-A7EC-4CF6-83B6-96356C813598}" srcOrd="0" destOrd="0" presId="urn:microsoft.com/office/officeart/2005/8/layout/hierarchy2"/>
    <dgm:cxn modelId="{00CBD8B0-4536-41BA-B2AB-B2DCDE5177BA}" type="presParOf" srcId="{2B7C9120-A7EC-4CF6-83B6-96356C813598}" destId="{2140DCE7-61E0-4BD1-9601-C7ABF5201AA2}" srcOrd="0" destOrd="0" presId="urn:microsoft.com/office/officeart/2005/8/layout/hierarchy2"/>
    <dgm:cxn modelId="{0F006159-32CD-470E-B1AF-5D2998205910}" type="presParOf" srcId="{6567725D-C466-47A4-84B3-2E987909B721}" destId="{176A1B66-6827-470B-ACDE-FBCC892519F2}" srcOrd="1" destOrd="0" presId="urn:microsoft.com/office/officeart/2005/8/layout/hierarchy2"/>
    <dgm:cxn modelId="{390B08D7-A99D-4B47-8A46-69E0545CC009}" type="presParOf" srcId="{176A1B66-6827-470B-ACDE-FBCC892519F2}" destId="{5DF0FC5C-EE6E-45D6-A3BB-420A5989B277}" srcOrd="0" destOrd="0" presId="urn:microsoft.com/office/officeart/2005/8/layout/hierarchy2"/>
    <dgm:cxn modelId="{1141C008-7DE1-4836-B74D-A7A32F4FA144}" type="presParOf" srcId="{176A1B66-6827-470B-ACDE-FBCC892519F2}" destId="{5CA90887-B17B-4FB3-AE71-36D2F181B16E}" srcOrd="1" destOrd="0" presId="urn:microsoft.com/office/officeart/2005/8/layout/hierarchy2"/>
    <dgm:cxn modelId="{934180EA-7954-41B9-90CB-076C8F94C775}" type="presParOf" srcId="{5CA90887-B17B-4FB3-AE71-36D2F181B16E}" destId="{061172CF-F102-4CE6-8AFC-7FA0E3F92C24}" srcOrd="0" destOrd="0" presId="urn:microsoft.com/office/officeart/2005/8/layout/hierarchy2"/>
    <dgm:cxn modelId="{572FCECF-BD2B-482A-BCA8-3D641A00F0D2}" type="presParOf" srcId="{061172CF-F102-4CE6-8AFC-7FA0E3F92C24}" destId="{EDC0F49E-6D05-4AAC-B570-347F793838E9}" srcOrd="0" destOrd="0" presId="urn:microsoft.com/office/officeart/2005/8/layout/hierarchy2"/>
    <dgm:cxn modelId="{DD7545F9-0C42-43D5-8289-7C609CFC4F58}" type="presParOf" srcId="{5CA90887-B17B-4FB3-AE71-36D2F181B16E}" destId="{47B3BFCB-B4CE-41CC-BED5-4D4265BB6871}" srcOrd="1" destOrd="0" presId="urn:microsoft.com/office/officeart/2005/8/layout/hierarchy2"/>
    <dgm:cxn modelId="{3882B868-9A3E-4282-A388-3B08E56F98D2}" type="presParOf" srcId="{47B3BFCB-B4CE-41CC-BED5-4D4265BB6871}" destId="{EEE01FC3-6981-4D3D-A06F-9FE2D82A8827}" srcOrd="0" destOrd="0" presId="urn:microsoft.com/office/officeart/2005/8/layout/hierarchy2"/>
    <dgm:cxn modelId="{5A39CD2D-F9D3-4E91-B4EA-E9884242E058}" type="presParOf" srcId="{47B3BFCB-B4CE-41CC-BED5-4D4265BB6871}" destId="{6D09BD2B-3C68-49BD-8EF4-5C0A0D74673A}" srcOrd="1" destOrd="0" presId="urn:microsoft.com/office/officeart/2005/8/layout/hierarchy2"/>
    <dgm:cxn modelId="{84CB8256-F77D-43C9-BD34-4DF236DF2DF3}" type="presParOf" srcId="{5CA90887-B17B-4FB3-AE71-36D2F181B16E}" destId="{7A2A0068-EAEB-4131-BC35-A83976CD9639}" srcOrd="2" destOrd="0" presId="urn:microsoft.com/office/officeart/2005/8/layout/hierarchy2"/>
    <dgm:cxn modelId="{6A49401C-3D9C-4D98-BBDD-1FFB010CF8B9}" type="presParOf" srcId="{7A2A0068-EAEB-4131-BC35-A83976CD9639}" destId="{5E95C73C-34BD-4C4A-B5F0-800FD0C3AC07}" srcOrd="0" destOrd="0" presId="urn:microsoft.com/office/officeart/2005/8/layout/hierarchy2"/>
    <dgm:cxn modelId="{75519555-5F3F-4FD1-A82A-4E3D8F96C142}" type="presParOf" srcId="{5CA90887-B17B-4FB3-AE71-36D2F181B16E}" destId="{8FC49917-E45B-44D2-AB0B-CC620604AFC3}" srcOrd="3" destOrd="0" presId="urn:microsoft.com/office/officeart/2005/8/layout/hierarchy2"/>
    <dgm:cxn modelId="{19F8B3F5-0542-41B3-AFB4-E148B191167B}" type="presParOf" srcId="{8FC49917-E45B-44D2-AB0B-CC620604AFC3}" destId="{3D10680A-7570-430A-A30C-57FB75B98AEF}" srcOrd="0" destOrd="0" presId="urn:microsoft.com/office/officeart/2005/8/layout/hierarchy2"/>
    <dgm:cxn modelId="{0332D829-91FA-460B-960A-2D7186974C21}" type="presParOf" srcId="{8FC49917-E45B-44D2-AB0B-CC620604AFC3}" destId="{D2A7BD45-C5FA-41AE-9945-CE957E810048}" srcOrd="1" destOrd="0" presId="urn:microsoft.com/office/officeart/2005/8/layout/hierarchy2"/>
    <dgm:cxn modelId="{0B5D09EE-8072-4348-B9B7-027404D44D02}" type="presParOf" srcId="{6567725D-C466-47A4-84B3-2E987909B721}" destId="{61A2BFA4-1DE3-4A88-9AAC-CE8284314098}" srcOrd="2" destOrd="0" presId="urn:microsoft.com/office/officeart/2005/8/layout/hierarchy2"/>
    <dgm:cxn modelId="{4CB98BCB-44D9-4D28-A238-E1C44A9CA11F}" type="presParOf" srcId="{61A2BFA4-1DE3-4A88-9AAC-CE8284314098}" destId="{9F55732E-4D24-4665-B4BA-4DA73FB35C28}" srcOrd="0" destOrd="0" presId="urn:microsoft.com/office/officeart/2005/8/layout/hierarchy2"/>
    <dgm:cxn modelId="{E6E6AB53-EA1A-412D-99EC-1D3E9E1FED58}" type="presParOf" srcId="{6567725D-C466-47A4-84B3-2E987909B721}" destId="{B2F3C576-4CE8-4558-A354-BFC7E4BE1452}" srcOrd="3" destOrd="0" presId="urn:microsoft.com/office/officeart/2005/8/layout/hierarchy2"/>
    <dgm:cxn modelId="{AFF72EE2-286D-4666-9E1B-51DADC9AC424}" type="presParOf" srcId="{B2F3C576-4CE8-4558-A354-BFC7E4BE1452}" destId="{96B42DAE-DB20-4B05-9015-109875EB0A97}" srcOrd="0" destOrd="0" presId="urn:microsoft.com/office/officeart/2005/8/layout/hierarchy2"/>
    <dgm:cxn modelId="{D904E2D0-3AE1-4A83-99D3-C183D8BDE41B}" type="presParOf" srcId="{B2F3C576-4CE8-4558-A354-BFC7E4BE1452}" destId="{9D02D1AA-1FE1-4EE5-9435-00FBFA204872}" srcOrd="1" destOrd="0" presId="urn:microsoft.com/office/officeart/2005/8/layout/hierarchy2"/>
    <dgm:cxn modelId="{3B18A471-7761-4F95-9545-665341741AC4}" type="presParOf" srcId="{9D02D1AA-1FE1-4EE5-9435-00FBFA204872}" destId="{86DE7D5C-1731-4622-A204-43AA84CC8391}" srcOrd="0" destOrd="0" presId="urn:microsoft.com/office/officeart/2005/8/layout/hierarchy2"/>
    <dgm:cxn modelId="{1B93ED93-040C-4FD5-BBAD-6A355F0869AD}" type="presParOf" srcId="{86DE7D5C-1731-4622-A204-43AA84CC8391}" destId="{1F58EBBD-C90A-4B66-947F-436851F7395B}" srcOrd="0" destOrd="0" presId="urn:microsoft.com/office/officeart/2005/8/layout/hierarchy2"/>
    <dgm:cxn modelId="{081A64DB-A8AF-45C4-B724-B14231E696B9}" type="presParOf" srcId="{9D02D1AA-1FE1-4EE5-9435-00FBFA204872}" destId="{3AF9C91C-1FBD-4F31-9E3B-12F149529570}" srcOrd="1" destOrd="0" presId="urn:microsoft.com/office/officeart/2005/8/layout/hierarchy2"/>
    <dgm:cxn modelId="{F64BB3AB-6C6A-47EF-AD13-675EBF1559BC}" type="presParOf" srcId="{3AF9C91C-1FBD-4F31-9E3B-12F149529570}" destId="{214313DE-A256-4654-B839-7E09020DBBEA}" srcOrd="0" destOrd="0" presId="urn:microsoft.com/office/officeart/2005/8/layout/hierarchy2"/>
    <dgm:cxn modelId="{8649D56F-4493-41CF-996E-AA8AF702DAFB}" type="presParOf" srcId="{3AF9C91C-1FBD-4F31-9E3B-12F149529570}" destId="{80A32944-FA98-45B3-B14B-F0BDC03E04F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9B05F-A7EF-4F58-8F32-9EBD2EECC459}">
      <dsp:nvSpPr>
        <dsp:cNvPr id="0" name=""/>
        <dsp:cNvSpPr/>
      </dsp:nvSpPr>
      <dsp:spPr>
        <a:xfrm>
          <a:off x="0" y="2071748"/>
          <a:ext cx="2102904" cy="1338421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Заведующий ЦЦО </a:t>
          </a:r>
        </a:p>
      </dsp:txBody>
      <dsp:txXfrm>
        <a:off x="39201" y="2110949"/>
        <a:ext cx="2024502" cy="1260019"/>
      </dsp:txXfrm>
    </dsp:sp>
    <dsp:sp modelId="{2B7C9120-A7EC-4CF6-83B6-96356C813598}">
      <dsp:nvSpPr>
        <dsp:cNvPr id="0" name=""/>
        <dsp:cNvSpPr/>
      </dsp:nvSpPr>
      <dsp:spPr>
        <a:xfrm rot="19962538">
          <a:off x="2036857" y="2447759"/>
          <a:ext cx="1186713" cy="42278"/>
        </a:xfrm>
        <a:custGeom>
          <a:avLst/>
          <a:gdLst/>
          <a:ahLst/>
          <a:cxnLst/>
          <a:rect l="0" t="0" r="0" b="0"/>
          <a:pathLst>
            <a:path>
              <a:moveTo>
                <a:pt x="0" y="21139"/>
              </a:moveTo>
              <a:lnTo>
                <a:pt x="1186713" y="211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600546" y="2439230"/>
        <a:ext cx="59335" cy="59335"/>
      </dsp:txXfrm>
    </dsp:sp>
    <dsp:sp modelId="{5DF0FC5C-EE6E-45D6-A3BB-420A5989B277}">
      <dsp:nvSpPr>
        <dsp:cNvPr id="0" name=""/>
        <dsp:cNvSpPr/>
      </dsp:nvSpPr>
      <dsp:spPr>
        <a:xfrm>
          <a:off x="3157523" y="1643121"/>
          <a:ext cx="1902104" cy="1107432"/>
        </a:xfrm>
        <a:prstGeom prst="flowChartAlternateProcess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Методист ЦЦО</a:t>
          </a:r>
        </a:p>
      </dsp:txBody>
      <dsp:txXfrm>
        <a:off x="3211582" y="1697180"/>
        <a:ext cx="1793986" cy="999314"/>
      </dsp:txXfrm>
    </dsp:sp>
    <dsp:sp modelId="{061172CF-F102-4CE6-8AFC-7FA0E3F92C24}">
      <dsp:nvSpPr>
        <dsp:cNvPr id="0" name=""/>
        <dsp:cNvSpPr/>
      </dsp:nvSpPr>
      <dsp:spPr>
        <a:xfrm rot="18083454">
          <a:off x="4724144" y="1577984"/>
          <a:ext cx="1400401" cy="42278"/>
        </a:xfrm>
        <a:custGeom>
          <a:avLst/>
          <a:gdLst/>
          <a:ahLst/>
          <a:cxnLst/>
          <a:rect l="0" t="0" r="0" b="0"/>
          <a:pathLst>
            <a:path>
              <a:moveTo>
                <a:pt x="0" y="21139"/>
              </a:moveTo>
              <a:lnTo>
                <a:pt x="1400401" y="211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389334" y="1564113"/>
        <a:ext cx="70020" cy="70020"/>
      </dsp:txXfrm>
    </dsp:sp>
    <dsp:sp modelId="{EEE01FC3-6981-4D3D-A06F-9FE2D82A8827}">
      <dsp:nvSpPr>
        <dsp:cNvPr id="0" name=""/>
        <dsp:cNvSpPr/>
      </dsp:nvSpPr>
      <dsp:spPr>
        <a:xfrm>
          <a:off x="5789061" y="357237"/>
          <a:ext cx="2440538" cy="1288343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Заведующий отделом инклюзивного образования</a:t>
          </a:r>
        </a:p>
      </dsp:txBody>
      <dsp:txXfrm>
        <a:off x="5826795" y="394971"/>
        <a:ext cx="2365070" cy="1212875"/>
      </dsp:txXfrm>
    </dsp:sp>
    <dsp:sp modelId="{7A2A0068-EAEB-4131-BC35-A83976CD9639}">
      <dsp:nvSpPr>
        <dsp:cNvPr id="0" name=""/>
        <dsp:cNvSpPr/>
      </dsp:nvSpPr>
      <dsp:spPr>
        <a:xfrm rot="1802602">
          <a:off x="5002115" y="2390015"/>
          <a:ext cx="856141" cy="42278"/>
        </a:xfrm>
        <a:custGeom>
          <a:avLst/>
          <a:gdLst/>
          <a:ahLst/>
          <a:cxnLst/>
          <a:rect l="0" t="0" r="0" b="0"/>
          <a:pathLst>
            <a:path>
              <a:moveTo>
                <a:pt x="0" y="21139"/>
              </a:moveTo>
              <a:lnTo>
                <a:pt x="856141" y="211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408783" y="2389750"/>
        <a:ext cx="42807" cy="42807"/>
      </dsp:txXfrm>
    </dsp:sp>
    <dsp:sp modelId="{3D10680A-7570-430A-A30C-57FB75B98AEF}">
      <dsp:nvSpPr>
        <dsp:cNvPr id="0" name=""/>
        <dsp:cNvSpPr/>
      </dsp:nvSpPr>
      <dsp:spPr>
        <a:xfrm>
          <a:off x="5800744" y="2071753"/>
          <a:ext cx="2214865" cy="1107432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Педагог-психолог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Тьютор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33180" y="2104189"/>
        <a:ext cx="2149993" cy="1042560"/>
      </dsp:txXfrm>
    </dsp:sp>
    <dsp:sp modelId="{61A2BFA4-1DE3-4A88-9AAC-CE8284314098}">
      <dsp:nvSpPr>
        <dsp:cNvPr id="0" name=""/>
        <dsp:cNvSpPr/>
      </dsp:nvSpPr>
      <dsp:spPr>
        <a:xfrm rot="2775771">
          <a:off x="1883435" y="3233577"/>
          <a:ext cx="1422128" cy="42278"/>
        </a:xfrm>
        <a:custGeom>
          <a:avLst/>
          <a:gdLst/>
          <a:ahLst/>
          <a:cxnLst/>
          <a:rect l="0" t="0" r="0" b="0"/>
          <a:pathLst>
            <a:path>
              <a:moveTo>
                <a:pt x="0" y="21139"/>
              </a:moveTo>
              <a:lnTo>
                <a:pt x="1422128" y="211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558946" y="3219163"/>
        <a:ext cx="71106" cy="71106"/>
      </dsp:txXfrm>
    </dsp:sp>
    <dsp:sp modelId="{96B42DAE-DB20-4B05-9015-109875EB0A97}">
      <dsp:nvSpPr>
        <dsp:cNvPr id="0" name=""/>
        <dsp:cNvSpPr/>
      </dsp:nvSpPr>
      <dsp:spPr>
        <a:xfrm>
          <a:off x="3086094" y="3214757"/>
          <a:ext cx="2089570" cy="1107432"/>
        </a:xfrm>
        <a:prstGeom prst="flowChartAlternateProcess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Технический администратор </a:t>
          </a:r>
        </a:p>
      </dsp:txBody>
      <dsp:txXfrm>
        <a:off x="3140153" y="3268816"/>
        <a:ext cx="1981452" cy="999314"/>
      </dsp:txXfrm>
    </dsp:sp>
    <dsp:sp modelId="{86DE7D5C-1731-4622-A204-43AA84CC8391}">
      <dsp:nvSpPr>
        <dsp:cNvPr id="0" name=""/>
        <dsp:cNvSpPr/>
      </dsp:nvSpPr>
      <dsp:spPr>
        <a:xfrm rot="135931">
          <a:off x="5175420" y="3759699"/>
          <a:ext cx="625568" cy="42278"/>
        </a:xfrm>
        <a:custGeom>
          <a:avLst/>
          <a:gdLst/>
          <a:ahLst/>
          <a:cxnLst/>
          <a:rect l="0" t="0" r="0" b="0"/>
          <a:pathLst>
            <a:path>
              <a:moveTo>
                <a:pt x="0" y="21139"/>
              </a:moveTo>
              <a:lnTo>
                <a:pt x="625568" y="211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472565" y="3765199"/>
        <a:ext cx="31278" cy="31278"/>
      </dsp:txXfrm>
    </dsp:sp>
    <dsp:sp modelId="{214313DE-A256-4654-B839-7E09020DBBEA}">
      <dsp:nvSpPr>
        <dsp:cNvPr id="0" name=""/>
        <dsp:cNvSpPr/>
      </dsp:nvSpPr>
      <dsp:spPr>
        <a:xfrm>
          <a:off x="5800744" y="3357638"/>
          <a:ext cx="2214865" cy="87112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Ассистент</a:t>
          </a:r>
        </a:p>
      </dsp:txBody>
      <dsp:txXfrm>
        <a:off x="5826258" y="3383152"/>
        <a:ext cx="2163837" cy="820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</p:spPr>
      </p:sp>
      <p:sp>
        <p:nvSpPr>
          <p:cNvPr id="12291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09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172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2344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8;p20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Google Shape;9;p20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Google Shape;10;p2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E150D-ABA4-4B5C-913F-740CC564C5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8;p20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Google Shape;9;p20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Google Shape;10;p2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583605-5C2A-4018-8F2F-042A925B39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8;p20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Google Shape;9;p20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Google Shape;10;p2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59A1B6-615F-443A-BD6A-ECC17023B3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" name="Google Shape;8;p20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Google Shape;9;p20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Google Shape;10;p2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C868E-D789-470C-9AD8-E62B4BE685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8;p20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Google Shape;9;p20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Google Shape;10;p2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DE3E8-3C7E-43C9-9171-468C74442E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8;p20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Google Shape;9;p20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Google Shape;10;p2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4170A6-1D9D-4EBB-8445-1E717F6732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20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Google Shape;9;p20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Google Shape;10;p2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2570E4-9A45-457A-8F78-6D6212DB10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" name="Google Shape;8;p20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Google Shape;9;p20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Google Shape;10;p2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D753E3-24A8-4ECD-9CB7-A641429922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64" name="Google Shape;64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" name="Google Shape;8;p20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Google Shape;9;p20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Google Shape;10;p2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E82269-AF40-4860-9CB3-6D9F7ADECD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8;p20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Google Shape;9;p20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Google Shape;10;p20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260E6-952A-4D5E-AE4E-5AA625E718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20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1027" name="Google Shape;7;p20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1028" name="Google Shape;8;p20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888888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1029" name="Google Shape;9;p20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888888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1030" name="Google Shape;10;p20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200">
                <a:solidFill>
                  <a:srgbClr val="888888"/>
                </a:solidFill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fld id="{B41CBC03-4922-45C8-B3D9-923C8266FD7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6" r:id="rId3"/>
    <p:sldLayoutId id="2147483655" r:id="rId4"/>
    <p:sldLayoutId id="2147483654" r:id="rId5"/>
    <p:sldLayoutId id="2147483653" r:id="rId6"/>
    <p:sldLayoutId id="2147483652" r:id="rId7"/>
    <p:sldLayoutId id="2147483651" r:id="rId8"/>
    <p:sldLayoutId id="2147483650" r:id="rId9"/>
    <p:sldLayoutId id="214748364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»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16.png"/><Relationship Id="rId4" Type="http://schemas.openxmlformats.org/officeDocument/2006/relationships/image" Target="../media/image22.emf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chrome.google.com/webstore/detail/google-classroom/mfhehppjhmmnlfbbopchdfldgimhfhfk?hl=ru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624902" y="2608289"/>
            <a:ext cx="1056322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4000" b="1" dirty="0"/>
              <a:t>Реализация цифровых и дистанционных образовательных технологий в инклюзивном образовании </a:t>
            </a:r>
            <a:r>
              <a:rPr lang="ru-RU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0051" y="584616"/>
            <a:ext cx="85940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ГАПОУ СО «Нижнетагильский торгово-экономический колледж»</a:t>
            </a:r>
          </a:p>
        </p:txBody>
      </p:sp>
      <p:pic>
        <p:nvPicPr>
          <p:cNvPr id="5" name="Рисунок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4099" y="4581993"/>
            <a:ext cx="2906713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65981" y="118749"/>
            <a:ext cx="7511321" cy="1000125"/>
          </a:xfrm>
          <a:prstGeom prst="rect">
            <a:avLst/>
          </a:prstGeom>
          <a:solidFill>
            <a:srgbClr val="CCFFFF"/>
          </a:solidFill>
          <a:ln w="508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55600" indent="-355600" algn="ctr">
              <a:buClr>
                <a:srgbClr val="000000"/>
              </a:buClr>
            </a:pPr>
            <a:endParaRPr lang="ru-RU" sz="3200" b="1" i="1" dirty="0"/>
          </a:p>
          <a:p>
            <a:pPr marL="355600" indent="-355600" algn="ctr">
              <a:buClr>
                <a:srgbClr val="000000"/>
              </a:buClr>
            </a:pPr>
            <a:endParaRPr lang="ru-RU" sz="3200" b="1" i="1" dirty="0"/>
          </a:p>
          <a:p>
            <a:pPr marL="355600" indent="-355600" algn="ctr">
              <a:buClr>
                <a:srgbClr val="000000"/>
              </a:buClr>
            </a:pPr>
            <a:r>
              <a:rPr lang="ru-RU" sz="3200" b="1" i="1" dirty="0"/>
              <a:t>Дистанционное обучение в НТТЭК:</a:t>
            </a:r>
          </a:p>
          <a:p>
            <a:pPr marL="355600" indent="-355600" algn="ctr">
              <a:buClr>
                <a:srgbClr val="000000"/>
              </a:buClr>
            </a:pPr>
            <a:endParaRPr lang="ru-RU" sz="3200" b="1" i="1" dirty="0"/>
          </a:p>
          <a:p>
            <a:pPr algn="ctr"/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t="9477" r="1475" b="21875"/>
          <a:stretch>
            <a:fillRect/>
          </a:stretch>
        </p:blipFill>
        <p:spPr bwMode="auto">
          <a:xfrm>
            <a:off x="433916" y="1484025"/>
            <a:ext cx="11543735" cy="481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7" descr="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t="3087" r="14451"/>
          <a:stretch>
            <a:fillRect/>
          </a:stretch>
        </p:blipFill>
        <p:spPr>
          <a:xfrm>
            <a:off x="7143756" y="2192338"/>
            <a:ext cx="5048243" cy="466566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FACE2-4949-4A88-918D-EFEBE5F0398B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85709" y="1714488"/>
            <a:ext cx="6858048" cy="49292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47715" y="1928803"/>
            <a:ext cx="5715039" cy="7858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200" b="1" dirty="0">
                <a:solidFill>
                  <a:srgbClr val="C00000"/>
                </a:solidFill>
                <a:cs typeface="Arial" charset="0"/>
              </a:rPr>
              <a:t>Образовательные курсы с конструктором </a:t>
            </a:r>
            <a:r>
              <a:rPr lang="ru-RU" sz="2200" b="1" dirty="0" err="1">
                <a:solidFill>
                  <a:srgbClr val="C00000"/>
                </a:solidFill>
                <a:cs typeface="Arial" charset="0"/>
              </a:rPr>
              <a:t>онлайн-курсов</a:t>
            </a:r>
            <a:endParaRPr lang="ru-RU" sz="2200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47715" y="2928935"/>
            <a:ext cx="5619789" cy="7858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200" b="1" dirty="0">
                <a:solidFill>
                  <a:srgbClr val="C00000"/>
                </a:solidFill>
              </a:rPr>
              <a:t>База данных пользователей </a:t>
            </a:r>
            <a:r>
              <a:rPr lang="ru-RU" sz="2000" b="1" dirty="0">
                <a:solidFill>
                  <a:srgbClr val="C00000"/>
                </a:solidFill>
              </a:rPr>
              <a:t>(студентов и преподавателей)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142966" y="3929066"/>
            <a:ext cx="5619789" cy="78581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200" b="1" dirty="0">
                <a:solidFill>
                  <a:srgbClr val="C00000"/>
                </a:solidFill>
              </a:rPr>
              <a:t>Система мониторинга </a:t>
            </a:r>
            <a:r>
              <a:rPr lang="ru-RU" sz="2000" b="1" dirty="0">
                <a:solidFill>
                  <a:srgbClr val="C00000"/>
                </a:solidFill>
              </a:rPr>
              <a:t>образовательных результатов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142966" y="4929198"/>
            <a:ext cx="5619789" cy="78581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онлайн-уроков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вебинаров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142966" y="5857893"/>
            <a:ext cx="5619789" cy="57151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ФОРУМ</a:t>
            </a:r>
            <a:endParaRPr lang="ru-RU" sz="2200" dirty="0">
              <a:solidFill>
                <a:srgbClr val="C00000"/>
              </a:solidFill>
            </a:endParaRPr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476211" y="5929330"/>
            <a:ext cx="476253" cy="357190"/>
            <a:chOff x="4213" y="1006"/>
            <a:chExt cx="416" cy="416"/>
          </a:xfrm>
        </p:grpSpPr>
        <p:sp>
          <p:nvSpPr>
            <p:cNvPr id="42" name="Oval 72"/>
            <p:cNvSpPr>
              <a:spLocks noChangeArrowheads="1"/>
            </p:cNvSpPr>
            <p:nvPr/>
          </p:nvSpPr>
          <p:spPr bwMode="gray">
            <a:xfrm>
              <a:off x="4213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Group 73"/>
            <p:cNvGrpSpPr>
              <a:grpSpLocks/>
            </p:cNvGrpSpPr>
            <p:nvPr/>
          </p:nvGrpSpPr>
          <p:grpSpPr bwMode="auto">
            <a:xfrm rot="-2288454">
              <a:off x="4248" y="1034"/>
              <a:ext cx="348" cy="356"/>
              <a:chOff x="887" y="2040"/>
              <a:chExt cx="433" cy="422"/>
            </a:xfrm>
          </p:grpSpPr>
          <p:pic>
            <p:nvPicPr>
              <p:cNvPr id="22571" name="Picture 74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" name="Oval 7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2" cy="422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folHlink">
                      <a:alpha val="75000"/>
                    </a:schemeClr>
                  </a:gs>
                  <a:gs pos="100000">
                    <a:schemeClr val="folHlink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pic>
            <p:nvPicPr>
              <p:cNvPr id="22573" name="Picture 76" descr="Picture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2570" name="Picture 88"/>
            <p:cNvPicPr>
              <a:picLocks noChangeAspect="1" noChangeArrowheads="1"/>
            </p:cNvPicPr>
            <p:nvPr/>
          </p:nvPicPr>
          <p:blipFill>
            <a:blip r:embed="rId5" cstate="print"/>
            <a:srcRect l="12015" t="9302" r="12404" b="12598"/>
            <a:stretch>
              <a:fillRect/>
            </a:stretch>
          </p:blipFill>
          <p:spPr bwMode="gray">
            <a:xfrm>
              <a:off x="4240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476211" y="5072074"/>
            <a:ext cx="476253" cy="357190"/>
            <a:chOff x="3647" y="1006"/>
            <a:chExt cx="416" cy="416"/>
          </a:xfrm>
        </p:grpSpPr>
        <p:sp>
          <p:nvSpPr>
            <p:cNvPr id="49" name="Oval 67"/>
            <p:cNvSpPr>
              <a:spLocks noChangeArrowheads="1"/>
            </p:cNvSpPr>
            <p:nvPr/>
          </p:nvSpPr>
          <p:spPr bwMode="gray">
            <a:xfrm>
              <a:off x="3647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68"/>
            <p:cNvGrpSpPr>
              <a:grpSpLocks/>
            </p:cNvGrpSpPr>
            <p:nvPr/>
          </p:nvGrpSpPr>
          <p:grpSpPr bwMode="auto">
            <a:xfrm rot="-2288454">
              <a:off x="3682" y="1034"/>
              <a:ext cx="348" cy="356"/>
              <a:chOff x="887" y="2040"/>
              <a:chExt cx="433" cy="422"/>
            </a:xfrm>
          </p:grpSpPr>
          <p:pic>
            <p:nvPicPr>
              <p:cNvPr id="22565" name="Picture 69" descr="circuler_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3" name="Oval 70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2" cy="42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hlink">
                      <a:alpha val="75000"/>
                    </a:schemeClr>
                  </a:gs>
                  <a:gs pos="10000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pic>
            <p:nvPicPr>
              <p:cNvPr id="22567" name="Picture 71" descr="Picture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2564" name="Picture 87"/>
            <p:cNvPicPr>
              <a:picLocks noChangeAspect="1" noChangeArrowheads="1"/>
            </p:cNvPicPr>
            <p:nvPr/>
          </p:nvPicPr>
          <p:blipFill>
            <a:blip r:embed="rId7" cstate="print"/>
            <a:srcRect l="12015" t="9302" r="12404" b="12598"/>
            <a:stretch>
              <a:fillRect/>
            </a:stretch>
          </p:blipFill>
          <p:spPr bwMode="gray">
            <a:xfrm>
              <a:off x="3676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93"/>
          <p:cNvGrpSpPr>
            <a:grpSpLocks/>
          </p:cNvGrpSpPr>
          <p:nvPr/>
        </p:nvGrpSpPr>
        <p:grpSpPr bwMode="auto">
          <a:xfrm>
            <a:off x="476211" y="2214554"/>
            <a:ext cx="429683" cy="322262"/>
            <a:chOff x="3071" y="1006"/>
            <a:chExt cx="416" cy="416"/>
          </a:xfrm>
        </p:grpSpPr>
        <p:sp>
          <p:nvSpPr>
            <p:cNvPr id="56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3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22559" name="Picture 64" descr="circuler_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0" name="Oval 6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2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pic>
            <p:nvPicPr>
              <p:cNvPr id="22561" name="Picture 66" descr="Picture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2558" name="Picture 86"/>
            <p:cNvPicPr>
              <a:picLocks noChangeAspect="1" noChangeArrowheads="1"/>
            </p:cNvPicPr>
            <p:nvPr/>
          </p:nvPicPr>
          <p:blipFill>
            <a:blip r:embed="rId9" cstate="print"/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93"/>
          <p:cNvGrpSpPr>
            <a:grpSpLocks/>
          </p:cNvGrpSpPr>
          <p:nvPr/>
        </p:nvGrpSpPr>
        <p:grpSpPr bwMode="auto">
          <a:xfrm>
            <a:off x="476211" y="4143380"/>
            <a:ext cx="476253" cy="357190"/>
            <a:chOff x="3071" y="1006"/>
            <a:chExt cx="416" cy="416"/>
          </a:xfrm>
        </p:grpSpPr>
        <p:sp>
          <p:nvSpPr>
            <p:cNvPr id="63" name="Oval 62"/>
            <p:cNvSpPr>
              <a:spLocks noChangeArrowheads="1"/>
            </p:cNvSpPr>
            <p:nvPr/>
          </p:nvSpPr>
          <p:spPr bwMode="gray">
            <a:xfrm>
              <a:off x="3071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" name="Group 63"/>
            <p:cNvGrpSpPr>
              <a:grpSpLocks/>
            </p:cNvGrpSpPr>
            <p:nvPr/>
          </p:nvGrpSpPr>
          <p:grpSpPr bwMode="auto">
            <a:xfrm rot="-2288454">
              <a:off x="3106" y="1034"/>
              <a:ext cx="348" cy="356"/>
              <a:chOff x="887" y="2040"/>
              <a:chExt cx="433" cy="422"/>
            </a:xfrm>
          </p:grpSpPr>
          <p:pic>
            <p:nvPicPr>
              <p:cNvPr id="22553" name="Picture 64" descr="circuler_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" name="Oval 65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2" cy="42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accent2">
                      <a:alpha val="75000"/>
                    </a:schemeClr>
                  </a:gs>
                  <a:gs pos="100000">
                    <a:schemeClr val="accent2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pic>
            <p:nvPicPr>
              <p:cNvPr id="22555" name="Picture 66" descr="Picture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2552" name="Picture 86"/>
            <p:cNvPicPr>
              <a:picLocks noChangeAspect="1" noChangeArrowheads="1"/>
            </p:cNvPicPr>
            <p:nvPr/>
          </p:nvPicPr>
          <p:blipFill>
            <a:blip r:embed="rId7" cstate="print"/>
            <a:srcRect l="12015" t="9302" r="12404" b="12598"/>
            <a:stretch>
              <a:fillRect/>
            </a:stretch>
          </p:blipFill>
          <p:spPr bwMode="gray">
            <a:xfrm>
              <a:off x="3098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92"/>
          <p:cNvGrpSpPr>
            <a:grpSpLocks/>
          </p:cNvGrpSpPr>
          <p:nvPr/>
        </p:nvGrpSpPr>
        <p:grpSpPr bwMode="auto">
          <a:xfrm>
            <a:off x="476211" y="3143248"/>
            <a:ext cx="476253" cy="357190"/>
            <a:chOff x="3647" y="1006"/>
            <a:chExt cx="416" cy="416"/>
          </a:xfrm>
        </p:grpSpPr>
        <p:sp>
          <p:nvSpPr>
            <p:cNvPr id="82" name="Oval 67"/>
            <p:cNvSpPr>
              <a:spLocks noChangeArrowheads="1"/>
            </p:cNvSpPr>
            <p:nvPr/>
          </p:nvSpPr>
          <p:spPr bwMode="gray">
            <a:xfrm>
              <a:off x="3647" y="1006"/>
              <a:ext cx="416" cy="41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2" name="Group 68"/>
            <p:cNvGrpSpPr>
              <a:grpSpLocks/>
            </p:cNvGrpSpPr>
            <p:nvPr/>
          </p:nvGrpSpPr>
          <p:grpSpPr bwMode="auto">
            <a:xfrm rot="-2288454">
              <a:off x="3682" y="1034"/>
              <a:ext cx="348" cy="356"/>
              <a:chOff x="887" y="2040"/>
              <a:chExt cx="433" cy="422"/>
            </a:xfrm>
          </p:grpSpPr>
          <p:pic>
            <p:nvPicPr>
              <p:cNvPr id="22547" name="Picture 69" descr="circuler_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6" name="Oval 70"/>
              <p:cNvSpPr>
                <a:spLocks noChangeArrowheads="1"/>
              </p:cNvSpPr>
              <p:nvPr/>
            </p:nvSpPr>
            <p:spPr bwMode="gray">
              <a:xfrm>
                <a:off x="887" y="2040"/>
                <a:ext cx="432" cy="42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  <a:gs pos="50000">
                    <a:schemeClr val="hlink">
                      <a:alpha val="75000"/>
                    </a:schemeClr>
                  </a:gs>
                  <a:gs pos="100000">
                    <a:schemeClr val="hlink">
                      <a:gamma/>
                      <a:shade val="34902"/>
                      <a:invGamma/>
                      <a:alpha val="89999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pic>
            <p:nvPicPr>
              <p:cNvPr id="22549" name="Picture 71" descr="Picture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2546" name="Picture 87"/>
            <p:cNvPicPr>
              <a:picLocks noChangeAspect="1" noChangeArrowheads="1"/>
            </p:cNvPicPr>
            <p:nvPr/>
          </p:nvPicPr>
          <p:blipFill>
            <a:blip r:embed="rId7" cstate="print"/>
            <a:srcRect l="12015" t="9302" r="12404" b="12598"/>
            <a:stretch>
              <a:fillRect/>
            </a:stretch>
          </p:blipFill>
          <p:spPr bwMode="gray">
            <a:xfrm>
              <a:off x="3676" y="1020"/>
              <a:ext cx="359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Google Shape;163;p20"/>
          <p:cNvSpPr txBox="1"/>
          <p:nvPr/>
        </p:nvSpPr>
        <p:spPr>
          <a:xfrm>
            <a:off x="1142966" y="142857"/>
            <a:ext cx="4987073" cy="5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/>
          <a:p>
            <a:pPr algn="ctr">
              <a:lnSpc>
                <a:spcPct val="115000"/>
              </a:lnSpc>
            </a:pPr>
            <a:r>
              <a:rPr lang="ru-RU" sz="3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Bookman Old Style" pitchFamily="18" charset="0"/>
              </a:rPr>
              <a:t>Цифровая платформа</a:t>
            </a:r>
          </a:p>
          <a:p>
            <a:pPr algn="ctr">
              <a:lnSpc>
                <a:spcPct val="115000"/>
              </a:lnSpc>
            </a:pPr>
            <a:endParaRPr lang="ru-RU" sz="28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  <a:sym typeface="Bookman Old Style" pitchFamily="18" charset="0"/>
            </a:endParaRPr>
          </a:p>
          <a:p>
            <a:pPr algn="ctr">
              <a:lnSpc>
                <a:spcPct val="115000"/>
              </a:lnSpc>
            </a:pPr>
            <a:br>
              <a:rPr lang="ru-RU" sz="2000" b="1" dirty="0">
                <a:latin typeface="EB Garamond"/>
                <a:ea typeface="EB Garamond"/>
                <a:cs typeface="EB Garamond"/>
                <a:sym typeface="EB Garamond"/>
              </a:rPr>
            </a:br>
            <a:endParaRPr lang="ru-RU" sz="1000" b="1" dirty="0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10" cstate="print"/>
          <a:srcRect l="27669" t="19685" r="47037" b="72256"/>
          <a:stretch>
            <a:fillRect/>
          </a:stretch>
        </p:blipFill>
        <p:spPr bwMode="auto">
          <a:xfrm>
            <a:off x="666712" y="857233"/>
            <a:ext cx="6096016" cy="857255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52" name="Рисунок 8"/>
          <p:cNvPicPr>
            <a:picLocks noChangeAspect="1"/>
          </p:cNvPicPr>
          <p:nvPr/>
        </p:nvPicPr>
        <p:blipFill>
          <a:blip r:embed="rId11" cstate="print"/>
          <a:srcRect l="4219"/>
          <a:stretch>
            <a:fillRect/>
          </a:stretch>
        </p:blipFill>
        <p:spPr bwMode="auto">
          <a:xfrm>
            <a:off x="6953256" y="142857"/>
            <a:ext cx="5238744" cy="213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5"/>
          <p:cNvSpPr txBox="1">
            <a:spLocks noChangeArrowheads="1"/>
          </p:cNvSpPr>
          <p:nvPr/>
        </p:nvSpPr>
        <p:spPr bwMode="auto">
          <a:xfrm>
            <a:off x="1809720" y="428605"/>
            <a:ext cx="864399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Онлайн-курс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«Основы предпринимательской деятельности»</a:t>
            </a:r>
          </a:p>
        </p:txBody>
      </p:sp>
      <p:pic>
        <p:nvPicPr>
          <p:cNvPr id="27651" name="Picture 8" descr="3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12876"/>
            <a:ext cx="2857488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5jpg"/>
          <p:cNvPicPr>
            <a:picLocks noChangeAspect="1" noChangeArrowheads="1"/>
          </p:cNvPicPr>
          <p:nvPr/>
        </p:nvPicPr>
        <p:blipFill>
          <a:blip r:embed="rId3" cstate="print"/>
          <a:srcRect l="19009" t="14825" r="27610"/>
          <a:stretch>
            <a:fillRect/>
          </a:stretch>
        </p:blipFill>
        <p:spPr bwMode="auto">
          <a:xfrm>
            <a:off x="4381489" y="1853014"/>
            <a:ext cx="4729183" cy="50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4881554" y="1214422"/>
            <a:ext cx="5572164" cy="642942"/>
          </a:xfrm>
          <a:prstGeom prst="roundRect">
            <a:avLst/>
          </a:prstGeom>
          <a:ln w="38100">
            <a:solidFill>
              <a:srgbClr val="5C65A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00CC"/>
                </a:solidFill>
              </a:rPr>
              <a:t>Фрагмент </a:t>
            </a:r>
            <a:r>
              <a:rPr lang="ru-RU" sz="3200" b="1" dirty="0" err="1">
                <a:solidFill>
                  <a:srgbClr val="0000CC"/>
                </a:solidFill>
              </a:rPr>
              <a:t>видеолекции</a:t>
            </a:r>
            <a:endParaRPr lang="ru-RU" sz="3200" b="1" dirty="0">
              <a:solidFill>
                <a:srgbClr val="0000CC"/>
              </a:solidFill>
            </a:endParaRPr>
          </a:p>
        </p:txBody>
      </p:sp>
      <p:pic>
        <p:nvPicPr>
          <p:cNvPr id="11" name="Picture 9" descr="5jpg"/>
          <p:cNvPicPr>
            <a:picLocks noChangeAspect="1" noChangeArrowheads="1"/>
          </p:cNvPicPr>
          <p:nvPr/>
        </p:nvPicPr>
        <p:blipFill>
          <a:blip r:embed="rId3" cstate="print"/>
          <a:srcRect l="79366" t="14825" r="2782"/>
          <a:stretch>
            <a:fillRect/>
          </a:stretch>
        </p:blipFill>
        <p:spPr bwMode="auto">
          <a:xfrm>
            <a:off x="9096396" y="1884644"/>
            <a:ext cx="1571604" cy="497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181487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44B4C-F9E4-471D-88B9-C723B3E753EA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0" y="0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7169" name="Picture 1" descr="C:\Program Files\steam\IMG_49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21" y="1285860"/>
            <a:ext cx="10915719" cy="5457458"/>
          </a:xfrm>
          <a:prstGeom prst="rect">
            <a:avLst/>
          </a:prstGeom>
          <a:noFill/>
        </p:spPr>
      </p:pic>
      <p:pic>
        <p:nvPicPr>
          <p:cNvPr id="6" name="Picture 2" descr="C:\Users\ФГОУ СПО НТТЭК\Desktop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61" y="1285861"/>
            <a:ext cx="4381531" cy="1062847"/>
          </a:xfrm>
          <a:prstGeom prst="rect">
            <a:avLst/>
          </a:prstGeom>
          <a:noFill/>
        </p:spPr>
      </p:pic>
      <p:sp>
        <p:nvSpPr>
          <p:cNvPr id="8" name="Rectangle 4"/>
          <p:cNvSpPr txBox="1">
            <a:spLocks/>
          </p:cNvSpPr>
          <p:nvPr/>
        </p:nvSpPr>
        <p:spPr bwMode="auto">
          <a:xfrm>
            <a:off x="571461" y="142852"/>
            <a:ext cx="8437628" cy="10715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Мастерская «Бухгалтерский учет»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 l="45246" t="31557" r="24783" b="40164"/>
          <a:stretch>
            <a:fillRect/>
          </a:stretch>
        </p:blipFill>
        <p:spPr bwMode="auto">
          <a:xfrm>
            <a:off x="8855968" y="5037649"/>
            <a:ext cx="2642475" cy="140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0" name="Прямоугольник 9"/>
          <p:cNvSpPr>
            <a:spLocks noChangeArrowheads="1"/>
          </p:cNvSpPr>
          <p:nvPr/>
        </p:nvSpPr>
        <p:spPr bwMode="auto">
          <a:xfrm>
            <a:off x="487155" y="4137285"/>
            <a:ext cx="900161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Подготовка осуществляется национальными и региональными тренерами, экспертами.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Ежегодно студенты НТТЭК становятся победителями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призерами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Абилимпикс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7478" y="1244184"/>
            <a:ext cx="8784590" cy="2654931"/>
          </a:xfrm>
          <a:prstGeom prst="rect">
            <a:avLst/>
          </a:prstGeom>
          <a:solidFill>
            <a:srgbClr val="CCFFFF"/>
          </a:solidFill>
          <a:ln w="508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55600" indent="-355600" algn="ctr">
              <a:buClr>
                <a:srgbClr val="000000"/>
              </a:buClr>
            </a:pPr>
            <a:endParaRPr lang="ru-RU" sz="3200" b="1" i="1" dirty="0"/>
          </a:p>
          <a:p>
            <a:pPr marL="355600" indent="-355600" algn="ctr">
              <a:buClr>
                <a:srgbClr val="000000"/>
              </a:buClr>
            </a:pPr>
            <a:endParaRPr lang="ru-RU" sz="3200" b="1" i="1" dirty="0"/>
          </a:p>
          <a:p>
            <a:pPr marL="355600" indent="-355600" algn="ctr">
              <a:buClr>
                <a:srgbClr val="000000"/>
              </a:buClr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ПОДГОТОВКА К УЧАСТИЮ </a:t>
            </a:r>
          </a:p>
          <a:p>
            <a:pPr marL="355600" indent="-355600" algn="ctr">
              <a:buClr>
                <a:srgbClr val="000000"/>
              </a:buClr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 Региональном и Национальном </a:t>
            </a:r>
          </a:p>
          <a:p>
            <a:pPr marL="355600" indent="-355600" algn="ctr">
              <a:buClr>
                <a:srgbClr val="000000"/>
              </a:buClr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чемпионатах профессионального мастерства </a:t>
            </a:r>
          </a:p>
          <a:p>
            <a:pPr marL="355600" indent="-355600" algn="ctr">
              <a:buClr>
                <a:srgbClr val="000000"/>
              </a:buClr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среди инвалидов и лиц с ОВЗ</a:t>
            </a:r>
          </a:p>
          <a:p>
            <a:pPr marL="355600" indent="-355600" algn="ctr">
              <a:buClr>
                <a:srgbClr val="000000"/>
              </a:buClr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«АБИЛИМПИКС»</a:t>
            </a:r>
          </a:p>
          <a:p>
            <a:pPr marL="355600" indent="-355600" algn="ctr">
              <a:buClr>
                <a:srgbClr val="000000"/>
              </a:buClr>
            </a:pPr>
            <a:endParaRPr lang="ru-RU" sz="3200" b="1" i="1" dirty="0"/>
          </a:p>
          <a:p>
            <a:pPr marL="355600" indent="-355600" algn="ctr">
              <a:buClr>
                <a:srgbClr val="000000"/>
              </a:buClr>
            </a:pPr>
            <a:endParaRPr lang="ru-RU" sz="3200" b="1" i="1" dirty="0"/>
          </a:p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96" y="105650"/>
            <a:ext cx="1353280" cy="13532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 l="45246" t="31557" r="24783" b="40164"/>
          <a:stretch>
            <a:fillRect/>
          </a:stretch>
        </p:blipFill>
        <p:spPr bwMode="auto">
          <a:xfrm>
            <a:off x="8855968" y="5037649"/>
            <a:ext cx="2642475" cy="140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0" name="Прямоугольник 9"/>
          <p:cNvSpPr>
            <a:spLocks noChangeArrowheads="1"/>
          </p:cNvSpPr>
          <p:nvPr/>
        </p:nvSpPr>
        <p:spPr bwMode="auto">
          <a:xfrm>
            <a:off x="487155" y="4137285"/>
            <a:ext cx="936138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+mj-lt"/>
              </a:rPr>
              <a:t>Участники: </a:t>
            </a:r>
          </a:p>
          <a:p>
            <a:r>
              <a:rPr lang="ru-RU" sz="2800" dirty="0">
                <a:latin typeface="+mj-lt"/>
              </a:rPr>
              <a:t>1) обучающиеся с ОВЗ (заключение ПМПК),</a:t>
            </a:r>
          </a:p>
          <a:p>
            <a:r>
              <a:rPr lang="ru-RU" sz="2800" dirty="0">
                <a:latin typeface="+mj-lt"/>
                <a:cs typeface="Times New Roman" pitchFamily="18" charset="0"/>
              </a:rPr>
              <a:t>2) дети-инвалиды (справка МСЭ).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7477" y="1244184"/>
            <a:ext cx="9700966" cy="2654931"/>
          </a:xfrm>
          <a:prstGeom prst="rect">
            <a:avLst/>
          </a:prstGeom>
          <a:solidFill>
            <a:srgbClr val="CCFFFF"/>
          </a:solidFill>
          <a:ln w="508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55600" indent="-355600" algn="ctr">
              <a:buClr>
                <a:srgbClr val="000000"/>
              </a:buClr>
            </a:pPr>
            <a:endParaRPr lang="ru-RU" sz="3200" b="1" i="1" dirty="0"/>
          </a:p>
          <a:p>
            <a:pPr marL="355600" indent="-355600" algn="ctr">
              <a:buClr>
                <a:srgbClr val="000000"/>
              </a:buClr>
            </a:pPr>
            <a:endParaRPr lang="ru-RU" sz="3200" b="1" i="1" dirty="0"/>
          </a:p>
          <a:p>
            <a:pPr marL="355600" indent="-355600" algn="ctr">
              <a:buClr>
                <a:srgbClr val="000000"/>
              </a:buClr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Проведение площадки чемпионата</a:t>
            </a:r>
          </a:p>
          <a:p>
            <a:pPr marL="355600" indent="-355600" algn="ctr">
              <a:buClr>
                <a:srgbClr val="000000"/>
              </a:buClr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«АБИЛИМПИКС» в 2023 году </a:t>
            </a:r>
          </a:p>
          <a:p>
            <a:pPr marL="355600" indent="-355600" algn="ctr">
              <a:buClr>
                <a:srgbClr val="000000"/>
              </a:buClr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по компетенции «Ресторанный сервис», </a:t>
            </a:r>
          </a:p>
          <a:p>
            <a:pPr marL="355600" indent="-355600" algn="ctr">
              <a:buClr>
                <a:srgbClr val="000000"/>
              </a:buClr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категория «школьники» от 14 лет: 10 участников</a:t>
            </a:r>
          </a:p>
          <a:p>
            <a:pPr marL="355600" indent="-355600" algn="ctr">
              <a:buClr>
                <a:srgbClr val="000000"/>
              </a:buClr>
            </a:pPr>
            <a:endParaRPr lang="ru-RU" sz="3200" b="1" i="1" dirty="0"/>
          </a:p>
          <a:p>
            <a:pPr marL="355600" indent="-355600" algn="ctr">
              <a:buClr>
                <a:srgbClr val="000000"/>
              </a:buClr>
            </a:pPr>
            <a:endParaRPr lang="ru-RU" sz="3200" b="1" i="1" dirty="0"/>
          </a:p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96" y="105650"/>
            <a:ext cx="1353280" cy="13532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7738" y="1950244"/>
            <a:ext cx="10515600" cy="2336943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</a:pPr>
            <a:r>
              <a:rPr lang="ru-RU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Отдел инклюзивного образования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</a:pPr>
            <a:r>
              <a:rPr lang="ru-RU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ГАПОУ СО «Нижнетагильский торгово-экономический колледж»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</a:pPr>
            <a:endParaRPr lang="ru-RU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</a:pPr>
            <a:r>
              <a:rPr lang="ru-RU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Адрес: Свердловская обл., г. Нижний Тагил, пр. Ленина, д. 2А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</a:pPr>
            <a:r>
              <a:rPr lang="ru-RU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Тел. +7(3435) 41-91-64</a:t>
            </a:r>
            <a:endParaRPr lang="en-US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</a:pPr>
            <a:r>
              <a:rPr lang="ru-RU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Сайт: https://nttek.ru</a:t>
            </a:r>
            <a:endParaRPr lang="ru-RU" dirty="0">
              <a:solidFill>
                <a:srgbClr val="40404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</a:pPr>
            <a:endParaRPr lang="ru-RU" sz="1400" dirty="0">
              <a:solidFill>
                <a:srgbClr val="262626"/>
              </a:solidFill>
              <a:latin typeface="Mayak"/>
              <a:cs typeface="Arial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</a:pPr>
            <a:endParaRPr lang="ru-RU" sz="1400" dirty="0">
              <a:solidFill>
                <a:srgbClr val="262626"/>
              </a:solidFill>
              <a:latin typeface="Mayak"/>
              <a:cs typeface="Arial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</a:pPr>
            <a:r>
              <a:rPr lang="ru-RU" b="1" dirty="0">
                <a:solidFill>
                  <a:srgbClr val="262626"/>
                </a:solidFill>
                <a:latin typeface="Mayak"/>
                <a:cs typeface="Arial" charset="0"/>
              </a:rPr>
              <a:t>Рыбникова Юлия Викторовна</a:t>
            </a:r>
            <a:r>
              <a:rPr lang="ru-RU" dirty="0">
                <a:solidFill>
                  <a:srgbClr val="262626"/>
                </a:solidFill>
                <a:latin typeface="Mayak"/>
                <a:cs typeface="Arial" charset="0"/>
              </a:rPr>
              <a:t>, заведующий отделом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</a:pPr>
            <a:r>
              <a:rPr lang="ru-RU" dirty="0">
                <a:solidFill>
                  <a:srgbClr val="262626"/>
                </a:solidFill>
                <a:latin typeface="Mayak"/>
                <a:cs typeface="Arial" charset="0"/>
              </a:rPr>
              <a:t>инклюзивного образования, </a:t>
            </a:r>
            <a:r>
              <a:rPr lang="en-US" dirty="0">
                <a:solidFill>
                  <a:srgbClr val="262626"/>
                </a:solidFill>
                <a:latin typeface="Mayak"/>
                <a:cs typeface="Arial" charset="0"/>
              </a:rPr>
              <a:t>rybnikova77@mail.ru</a:t>
            </a:r>
            <a:endParaRPr lang="ru-RU" dirty="0">
              <a:solidFill>
                <a:srgbClr val="262626"/>
              </a:solidFill>
              <a:latin typeface="Mayak"/>
              <a:cs typeface="Arial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</a:pPr>
            <a:endParaRPr lang="ru-RU" sz="1400" dirty="0">
              <a:solidFill>
                <a:srgbClr val="262626"/>
              </a:solidFill>
              <a:latin typeface="Mayak"/>
              <a:cs typeface="Arial" charset="0"/>
            </a:endParaRPr>
          </a:p>
          <a:p>
            <a:pPr marL="0" indent="0" eaLnBrk="1" hangingPunct="1">
              <a:spcAft>
                <a:spcPct val="0"/>
              </a:spcAft>
            </a:pPr>
            <a:endParaRPr lang="ru-RU" dirty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6386" name="Заголовок 3"/>
          <p:cNvSpPr txBox="1">
            <a:spLocks noGrp="1"/>
          </p:cNvSpPr>
          <p:nvPr>
            <p:ph type="title"/>
          </p:nvPr>
        </p:nvSpPr>
        <p:spPr>
          <a:xfrm>
            <a:off x="831850" y="902459"/>
            <a:ext cx="10515600" cy="923289"/>
          </a:xfrm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Calibri" pitchFamily="34" charset="0"/>
              <a:buNone/>
            </a:pPr>
            <a:r>
              <a:rPr lang="ru-RU" b="1" dirty="0">
                <a:solidFill>
                  <a:schemeClr val="tx1"/>
                </a:solidFill>
                <a:latin typeface="Mayak"/>
                <a:ea typeface="Mayak"/>
                <a:cs typeface="Calibri" pitchFamily="34" charset="0"/>
                <a:sym typeface="Calibri" pitchFamily="34" charset="0"/>
              </a:rPr>
              <a:t>Контакты:</a:t>
            </a:r>
          </a:p>
        </p:txBody>
      </p:sp>
      <p:sp>
        <p:nvSpPr>
          <p:cNvPr id="16388" name="AutoShape 4" descr="VK (компания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  <p:pic>
        <p:nvPicPr>
          <p:cNvPr id="8" name="Picture 17" descr="20191129DekadaInvalidov"/>
          <p:cNvPicPr>
            <a:picLocks noChangeAspect="1" noChangeArrowheads="1"/>
          </p:cNvPicPr>
          <p:nvPr/>
        </p:nvPicPr>
        <p:blipFill>
          <a:blip r:embed="rId2"/>
          <a:srcRect t="12593" r="59157" b="16019"/>
          <a:stretch>
            <a:fillRect/>
          </a:stretch>
        </p:blipFill>
        <p:spPr bwMode="auto">
          <a:xfrm>
            <a:off x="9778792" y="5020694"/>
            <a:ext cx="2019091" cy="146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ФГОУ СПО НТТЭК\Desktop\inkljuzivnoeobrazovanie-1024x749.jpeg"/>
          <p:cNvPicPr>
            <a:picLocks noChangeAspect="1" noChangeArrowheads="1"/>
          </p:cNvPicPr>
          <p:nvPr/>
        </p:nvPicPr>
        <p:blipFill>
          <a:blip r:embed="rId2"/>
          <a:srcRect l="1632" t="4195"/>
          <a:stretch>
            <a:fillRect/>
          </a:stretch>
        </p:blipFill>
        <p:spPr bwMode="auto">
          <a:xfrm>
            <a:off x="3696828" y="4000509"/>
            <a:ext cx="4071966" cy="24358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96112" y="285728"/>
            <a:ext cx="8914612" cy="785818"/>
          </a:xfr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b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b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dirty="0"/>
              <a:t> </a:t>
            </a:r>
            <a:br>
              <a:rPr lang="ru-RU" sz="3600" b="1" dirty="0"/>
            </a:br>
            <a:br>
              <a:rPr lang="ru-RU" sz="3600" b="1" dirty="0"/>
            </a:br>
            <a:r>
              <a:rPr lang="ru-RU" sz="2200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br>
              <a:rPr lang="ru-RU" sz="22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700" b="1" dirty="0"/>
              <a:t> </a:t>
            </a:r>
            <a:r>
              <a:rPr lang="ru-RU" sz="2000" b="1" dirty="0">
                <a:solidFill>
                  <a:schemeClr val="tx1"/>
                </a:solidFill>
              </a:rPr>
              <a:t>Федеральный закон от 29 декабря 2012 года N 273-ФЗ 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«Об образовании в Российской Федерации» </a:t>
            </a:r>
            <a:br>
              <a:rPr lang="ru-RU" sz="2000" b="1" dirty="0">
                <a:solidFill>
                  <a:schemeClr val="tx1"/>
                </a:solidFill>
                <a:latin typeface="Book Antiqua" pitchFamily="18" charset="0"/>
              </a:rPr>
            </a:br>
            <a:br>
              <a:rPr lang="ru-RU" sz="2700" b="1" dirty="0">
                <a:solidFill>
                  <a:schemeClr val="accent2"/>
                </a:solidFill>
              </a:rPr>
            </a:br>
            <a:r>
              <a:rPr lang="ru-RU" sz="2700" b="1" dirty="0">
                <a:solidFill>
                  <a:schemeClr val="accent2"/>
                </a:solidFill>
              </a:rPr>
              <a:t> </a:t>
            </a:r>
            <a:br>
              <a:rPr lang="ru-RU" sz="3600" b="1" dirty="0">
                <a:solidFill>
                  <a:schemeClr val="accent2"/>
                </a:solidFill>
              </a:rPr>
            </a:br>
            <a:br>
              <a:rPr lang="ru-RU" sz="3600" b="1" dirty="0">
                <a:solidFill>
                  <a:schemeClr val="accent2"/>
                </a:solidFill>
              </a:rPr>
            </a:b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506" name="Прямоугольник 11"/>
          <p:cNvSpPr>
            <a:spLocks noChangeArrowheads="1"/>
          </p:cNvSpPr>
          <p:nvPr/>
        </p:nvSpPr>
        <p:spPr bwMode="auto">
          <a:xfrm>
            <a:off x="2416942" y="1666865"/>
            <a:ext cx="7358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302F17"/>
                </a:solidFill>
              </a:rPr>
              <a:t>ИНКЛЮЗИВНОЕ ОБРАЗОВАНИЕ – </a:t>
            </a:r>
          </a:p>
        </p:txBody>
      </p:sp>
      <p:sp>
        <p:nvSpPr>
          <p:cNvPr id="21508" name="Прямоугольник 9"/>
          <p:cNvSpPr>
            <a:spLocks noChangeArrowheads="1"/>
          </p:cNvSpPr>
          <p:nvPr/>
        </p:nvSpPr>
        <p:spPr bwMode="auto">
          <a:xfrm>
            <a:off x="2238348" y="2249487"/>
            <a:ext cx="771525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dirty="0"/>
              <a:t>обеспечение равного доступа к образованию для всех обучающихся с учетом разнообразия особых образовательных потребностей и индивидуальных возможностей.</a:t>
            </a:r>
          </a:p>
        </p:txBody>
      </p:sp>
    </p:spTree>
    <p:extLst>
      <p:ext uri="{BB962C8B-B14F-4D97-AF65-F5344CB8AC3E}">
        <p14:creationId xmlns:p14="http://schemas.microsoft.com/office/powerpoint/2010/main" val="160871930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t="8789" r="2286" b="3320"/>
          <a:stretch>
            <a:fillRect/>
          </a:stretch>
        </p:blipFill>
        <p:spPr bwMode="auto">
          <a:xfrm>
            <a:off x="719328" y="142852"/>
            <a:ext cx="914400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1470" t="8984" r="4228" b="53906"/>
          <a:stretch>
            <a:fillRect/>
          </a:stretch>
        </p:blipFill>
        <p:spPr bwMode="auto">
          <a:xfrm>
            <a:off x="719328" y="4714884"/>
            <a:ext cx="914400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 стрелкой 6"/>
          <p:cNvCxnSpPr/>
          <p:nvPr/>
        </p:nvCxnSpPr>
        <p:spPr>
          <a:xfrm>
            <a:off x="2029185" y="4357682"/>
            <a:ext cx="1571636" cy="142876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1743432" y="4643446"/>
            <a:ext cx="2143140" cy="1571636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Багетная рамка 9"/>
          <p:cNvSpPr/>
          <p:nvPr/>
        </p:nvSpPr>
        <p:spPr>
          <a:xfrm>
            <a:off x="3095604" y="2500306"/>
            <a:ext cx="2857520" cy="785818"/>
          </a:xfrm>
          <a:prstGeom prst="bevel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https://fmc-spo.ru/</a:t>
            </a:r>
            <a:endParaRPr lang="ru-RU" sz="2200" b="1" dirty="0"/>
          </a:p>
        </p:txBody>
      </p:sp>
      <p:pic>
        <p:nvPicPr>
          <p:cNvPr id="8" name="Picture 2" descr="C:\Users\ФГОУ СПО НТТЭК\Desktop\Без названия (1).png"/>
          <p:cNvPicPr>
            <a:picLocks noChangeAspect="1" noChangeArrowheads="1"/>
          </p:cNvPicPr>
          <p:nvPr/>
        </p:nvPicPr>
        <p:blipFill>
          <a:blip r:embed="rId4" cstate="print"/>
          <a:srcRect l="4544" t="10453" r="4546" b="5911"/>
          <a:stretch>
            <a:fillRect/>
          </a:stretch>
        </p:blipFill>
        <p:spPr bwMode="auto">
          <a:xfrm>
            <a:off x="9568594" y="142852"/>
            <a:ext cx="2500330" cy="11190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7860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l="37377" t="32172" r="14253" b="6250"/>
          <a:stretch>
            <a:fillRect/>
          </a:stretch>
        </p:blipFill>
        <p:spPr bwMode="auto">
          <a:xfrm>
            <a:off x="722376" y="2612130"/>
            <a:ext cx="4850355" cy="348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 l="48090" t="19672" r="20270" b="65369"/>
          <a:stretch>
            <a:fillRect/>
          </a:stretch>
        </p:blipFill>
        <p:spPr bwMode="auto">
          <a:xfrm>
            <a:off x="722376" y="1356939"/>
            <a:ext cx="4304196" cy="114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/>
          <a:srcRect l="33265" t="17008" r="17193" b="3484"/>
          <a:stretch/>
        </p:blipFill>
        <p:spPr bwMode="auto">
          <a:xfrm>
            <a:off x="5866668" y="85984"/>
            <a:ext cx="6185989" cy="615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 l="39576" t="19672" r="50395" b="65369"/>
          <a:stretch>
            <a:fillRect/>
          </a:stretch>
        </p:blipFill>
        <p:spPr bwMode="auto">
          <a:xfrm>
            <a:off x="2097483" y="0"/>
            <a:ext cx="1553981" cy="130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 l="48090" t="19672" r="20270" b="65369"/>
          <a:stretch>
            <a:fillRect/>
          </a:stretch>
        </p:blipFill>
        <p:spPr bwMode="auto">
          <a:xfrm>
            <a:off x="874776" y="1509339"/>
            <a:ext cx="4304196" cy="114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035753" y="5236546"/>
            <a:ext cx="42246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111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организаций среднего </a:t>
            </a: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профессионального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48275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39431" y="4873625"/>
            <a:ext cx="2552700" cy="1790700"/>
          </a:xfrm>
          <a:prstGeom prst="rect">
            <a:avLst/>
          </a:prstGeom>
          <a:noFill/>
        </p:spPr>
      </p:pic>
      <p:sp>
        <p:nvSpPr>
          <p:cNvPr id="22531" name="Text Box 3"/>
          <p:cNvSpPr txBox="1">
            <a:spLocks noGrp="1"/>
          </p:cNvSpPr>
          <p:nvPr>
            <p:ph type="body" idx="1"/>
          </p:nvPr>
        </p:nvSpPr>
        <p:spPr>
          <a:xfrm>
            <a:off x="0" y="1365762"/>
            <a:ext cx="11369675" cy="5102044"/>
          </a:xfrm>
        </p:spPr>
        <p:txBody>
          <a:bodyPr>
            <a:noAutofit/>
          </a:bodyPr>
          <a:lstStyle/>
          <a:p>
            <a:pPr lvl="1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локальные нормативные акты по организации инклюзивного образования;</a:t>
            </a:r>
          </a:p>
          <a:p>
            <a:pPr lvl="1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назначены сотрудники, ответственные за организацию обучения лиц с инвалидностью и ОВЗ;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разработаны адаптированные образовательные программы; </a:t>
            </a:r>
          </a:p>
          <a:p>
            <a:pPr lvl="1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введены адаптационные дисциплины, </a:t>
            </a:r>
          </a:p>
          <a:p>
            <a:pPr lvl="1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обучающиеся обеспечены печатными и электронными образовательными ресурсами в формах, адаптированных к ограничениям их здоровья, </a:t>
            </a:r>
          </a:p>
          <a:p>
            <a:pPr lvl="1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выбор мест прохождения практики с учетом их доступности, </a:t>
            </a:r>
          </a:p>
          <a:p>
            <a:pPr lvl="1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подготовка к трудоустройству и содействие трудоустройству выпускников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65981" y="118749"/>
            <a:ext cx="7511321" cy="1000125"/>
          </a:xfrm>
          <a:prstGeom prst="rect">
            <a:avLst/>
          </a:prstGeom>
          <a:solidFill>
            <a:srgbClr val="CCFFFF"/>
          </a:solidFill>
          <a:ln w="508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55600" indent="-355600" algn="ctr">
              <a:buClr>
                <a:srgbClr val="000000"/>
              </a:buClr>
            </a:pPr>
            <a:endParaRPr lang="ru-RU" sz="3200" b="1" i="1" dirty="0"/>
          </a:p>
          <a:p>
            <a:pPr marL="355600" indent="-355600" algn="ctr">
              <a:buClr>
                <a:srgbClr val="000000"/>
              </a:buClr>
            </a:pPr>
            <a:endParaRPr lang="ru-RU" sz="3200" b="1" i="1" dirty="0"/>
          </a:p>
          <a:p>
            <a:pPr marL="355600" indent="-355600" algn="ctr">
              <a:buClr>
                <a:srgbClr val="000000"/>
              </a:buClr>
            </a:pPr>
            <a:r>
              <a:rPr lang="ru-RU" sz="3200" b="1" i="1" dirty="0"/>
              <a:t>СПЕЦИАЛЬНЫЕ УСЛОВИЯ в ПОО</a:t>
            </a:r>
          </a:p>
          <a:p>
            <a:pPr marL="355600" indent="-355600" algn="ctr">
              <a:buClr>
                <a:srgbClr val="000000"/>
              </a:buClr>
            </a:pPr>
            <a:endParaRPr lang="ru-RU" sz="3200" b="1" i="1" dirty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Grp="1"/>
          </p:cNvSpPr>
          <p:nvPr>
            <p:ph type="title"/>
          </p:nvPr>
        </p:nvSpPr>
        <p:spPr>
          <a:xfrm>
            <a:off x="441325" y="0"/>
            <a:ext cx="9572106" cy="10826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</a:pPr>
            <a:r>
              <a:rPr lang="ru-RU" sz="3600" b="1" dirty="0">
                <a:latin typeface="Arial" charset="0"/>
                <a:cs typeface="Arial" charset="0"/>
              </a:rPr>
              <a:t>СПЕЦИАЛЬНЫЕ УСЛОВИЯ в ПОО</a:t>
            </a:r>
            <a:endParaRPr lang="ru-RU" sz="3600" dirty="0">
              <a:latin typeface="Arial" charset="0"/>
              <a:cs typeface="Arial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41325" y="1194688"/>
            <a:ext cx="10515600" cy="5059807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ПОО создан специальный раздел «Доступная среда» , отражающий наличие специальных условий для получения образования обучающимися с ОВЗ, инвалидами;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штате работают специалисты сопровождения: педагог-психолог, социальный педагог,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технические и иные специалисты при необходимости;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осуществляется повышение квалификации педагогических работников;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индивидуальный подход;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электронные образовательные ресурсы;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развиваются цифровые технологии и дистанционное обучение.</a:t>
            </a:r>
          </a:p>
          <a:p>
            <a:endParaRPr lang="ru-RU" i="1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" name="Picture 5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58300" y="4873625"/>
            <a:ext cx="2552700" cy="179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65981" y="118749"/>
            <a:ext cx="7511321" cy="1000125"/>
          </a:xfrm>
          <a:prstGeom prst="rect">
            <a:avLst/>
          </a:prstGeom>
          <a:solidFill>
            <a:srgbClr val="CCFFFF"/>
          </a:solidFill>
          <a:ln w="508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55600" indent="-355600" algn="ctr">
              <a:buClr>
                <a:srgbClr val="000000"/>
              </a:buClr>
            </a:pPr>
            <a:endParaRPr lang="ru-RU" sz="3200" b="1" i="1" dirty="0"/>
          </a:p>
          <a:p>
            <a:pPr marL="355600" indent="-355600" algn="ctr">
              <a:buClr>
                <a:srgbClr val="000000"/>
              </a:buClr>
            </a:pPr>
            <a:endParaRPr lang="ru-RU" sz="3200" b="1" i="1" dirty="0"/>
          </a:p>
          <a:p>
            <a:pPr marL="355600" indent="-355600" algn="ctr">
              <a:buClr>
                <a:srgbClr val="000000"/>
              </a:buClr>
            </a:pPr>
            <a:r>
              <a:rPr lang="ru-RU" sz="3200" b="1" i="1" dirty="0"/>
              <a:t>Дистанционное обучение в ПОО</a:t>
            </a:r>
          </a:p>
          <a:p>
            <a:pPr marL="355600" indent="-355600" algn="ctr">
              <a:buClr>
                <a:srgbClr val="000000"/>
              </a:buClr>
            </a:pPr>
            <a:endParaRPr lang="ru-RU" sz="3200" b="1" i="1" dirty="0"/>
          </a:p>
          <a:p>
            <a:pPr algn="ctr"/>
            <a:endParaRPr lang="ru-RU" dirty="0"/>
          </a:p>
        </p:txBody>
      </p:sp>
      <p:sp>
        <p:nvSpPr>
          <p:cNvPr id="5" name="Текст 1"/>
          <p:cNvSpPr>
            <a:spLocks noGrp="1"/>
          </p:cNvSpPr>
          <p:nvPr>
            <p:ph type="body" idx="1"/>
          </p:nvPr>
        </p:nvSpPr>
        <p:spPr>
          <a:xfrm>
            <a:off x="377316" y="1215246"/>
            <a:ext cx="11144123" cy="5059807"/>
          </a:xfrm>
        </p:spPr>
        <p:txBody>
          <a:bodyPr>
            <a:norm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 образовательные платформы и </a:t>
            </a:r>
          </a:p>
          <a:p>
            <a:pPr marL="114300" indent="0"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дистанционного обучения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To-Study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Distaline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Classroom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РЭШ (Российская электронная школа)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Сферум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14300" indent="0">
              <a:buNone/>
            </a:pPr>
            <a:endParaRPr lang="ru-RU" i="1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Picture 3" descr="C:\Users\ФГОУ СПО НТТЭК\Desktop\customLogo.jpg"/>
          <p:cNvPicPr>
            <a:picLocks noChangeAspect="1" noChangeArrowheads="1"/>
          </p:cNvPicPr>
          <p:nvPr/>
        </p:nvPicPr>
        <p:blipFill>
          <a:blip r:embed="rId4" cstate="print"/>
          <a:srcRect l="52927"/>
          <a:stretch>
            <a:fillRect/>
          </a:stretch>
        </p:blipFill>
        <p:spPr bwMode="auto">
          <a:xfrm>
            <a:off x="9980308" y="5357826"/>
            <a:ext cx="1953234" cy="1214446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13" y="5107242"/>
            <a:ext cx="2676525" cy="9429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020" y="4108929"/>
            <a:ext cx="2533650" cy="1152525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7"/>
          <a:srcRect l="83160" t="27363" r="5882" b="66069"/>
          <a:stretch/>
        </p:blipFill>
        <p:spPr bwMode="auto">
          <a:xfrm>
            <a:off x="3147451" y="2468224"/>
            <a:ext cx="1709928" cy="57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 cstate="print"/>
          <a:srcRect l="27669" t="19685" r="47037" b="72256"/>
          <a:stretch>
            <a:fillRect/>
          </a:stretch>
        </p:blipFill>
        <p:spPr bwMode="auto">
          <a:xfrm>
            <a:off x="4857379" y="3438144"/>
            <a:ext cx="2767457" cy="389175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6496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000947"/>
              </p:ext>
            </p:extLst>
          </p:nvPr>
        </p:nvGraphicFramePr>
        <p:xfrm>
          <a:off x="2438400" y="2143068"/>
          <a:ext cx="8229600" cy="4714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D81075-64E8-493B-8B99-E4641B5C880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8369" y="285728"/>
            <a:ext cx="8989887" cy="1143008"/>
          </a:xfrm>
          <a:prstGeom prst="roundRect">
            <a:avLst/>
          </a:prstGeom>
          <a:ln w="38100">
            <a:solidFill>
              <a:srgbClr val="5C65A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ГАПОУ СО «Нижнетагильский торгово-экономический колледж»</a:t>
            </a:r>
          </a:p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Центр цифрового образования</a:t>
            </a:r>
          </a:p>
        </p:txBody>
      </p:sp>
      <p:pic>
        <p:nvPicPr>
          <p:cNvPr id="9" name="Picture 5" descr="unname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8" y="5054885"/>
            <a:ext cx="1802042" cy="106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ая выноска 11"/>
          <p:cNvSpPr/>
          <p:nvPr/>
        </p:nvSpPr>
        <p:spPr>
          <a:xfrm>
            <a:off x="1106206" y="1714488"/>
            <a:ext cx="6704306" cy="1796808"/>
          </a:xfrm>
          <a:prstGeom prst="wedgeRectCallout">
            <a:avLst>
              <a:gd name="adj1" fmla="val -20591"/>
              <a:gd name="adj2" fmla="val 7338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Локальные НПА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Положение о деятельности отдела инклюзивного образования.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Положение о Центре цифрового образования.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Положение о порядке организации обучения инвалидов с применением электронного обучения и дистанционных образовательных технологий.</a:t>
            </a:r>
          </a:p>
        </p:txBody>
      </p:sp>
    </p:spTree>
    <p:extLst>
      <p:ext uri="{BB962C8B-B14F-4D97-AF65-F5344CB8AC3E}">
        <p14:creationId xmlns:p14="http://schemas.microsoft.com/office/powerpoint/2010/main" val="2379294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65981" y="118749"/>
            <a:ext cx="7511321" cy="1000125"/>
          </a:xfrm>
          <a:prstGeom prst="rect">
            <a:avLst/>
          </a:prstGeom>
          <a:solidFill>
            <a:srgbClr val="CCFFFF"/>
          </a:solidFill>
          <a:ln w="508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55600" indent="-355600" algn="ctr">
              <a:buClr>
                <a:srgbClr val="000000"/>
              </a:buClr>
            </a:pPr>
            <a:endParaRPr lang="ru-RU" sz="3200" b="1" i="1" dirty="0"/>
          </a:p>
          <a:p>
            <a:pPr marL="355600" indent="-355600" algn="ctr">
              <a:buClr>
                <a:srgbClr val="000000"/>
              </a:buClr>
            </a:pPr>
            <a:endParaRPr lang="ru-RU" sz="3200" b="1" i="1" dirty="0"/>
          </a:p>
          <a:p>
            <a:pPr marL="355600" indent="-355600" algn="ctr">
              <a:buClr>
                <a:srgbClr val="000000"/>
              </a:buClr>
            </a:pPr>
            <a:r>
              <a:rPr lang="ru-RU" sz="3200" b="1" i="1" dirty="0"/>
              <a:t>Дистанционное обучение в НТТЭК:</a:t>
            </a:r>
          </a:p>
          <a:p>
            <a:pPr marL="355600" indent="-355600" algn="ctr">
              <a:buClr>
                <a:srgbClr val="000000"/>
              </a:buClr>
            </a:pPr>
            <a:endParaRPr lang="ru-RU" sz="3200" b="1" i="1" dirty="0"/>
          </a:p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8607" r="24392" b="6250"/>
          <a:stretch>
            <a:fillRect/>
          </a:stretch>
        </p:blipFill>
        <p:spPr bwMode="auto">
          <a:xfrm>
            <a:off x="3935283" y="1454046"/>
            <a:ext cx="8061732" cy="512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l="65442" t="19877" r="5882" b="58607"/>
          <a:stretch>
            <a:fillRect/>
          </a:stretch>
        </p:blipFill>
        <p:spPr bwMode="auto">
          <a:xfrm>
            <a:off x="0" y="2555822"/>
            <a:ext cx="3714698" cy="157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00000"/>
      </a:dk1>
      <a:lt1>
        <a:srgbClr val="FFFFFF"/>
      </a:lt1>
      <a:dk2>
        <a:srgbClr val="314E71"/>
      </a:dk2>
      <a:lt2>
        <a:srgbClr val="FFFFFF"/>
      </a:lt2>
      <a:accent1>
        <a:srgbClr val="C1423B"/>
      </a:accent1>
      <a:accent2>
        <a:srgbClr val="314E71"/>
      </a:accent2>
      <a:accent3>
        <a:srgbClr val="E2C53E"/>
      </a:accent3>
      <a:accent4>
        <a:srgbClr val="62A39F"/>
      </a:accent4>
      <a:accent5>
        <a:srgbClr val="CF752F"/>
      </a:accent5>
      <a:accent6>
        <a:srgbClr val="4E84BE"/>
      </a:accent6>
      <a:hlink>
        <a:srgbClr val="4C3776"/>
      </a:hlink>
      <a:folHlink>
        <a:srgbClr val="E2C53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4144</TotalTime>
  <Words>485</Words>
  <Application>Microsoft Office PowerPoint</Application>
  <PresentationFormat>Широкоэкранный</PresentationFormat>
  <Paragraphs>103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Book Antiqua</vt:lpstr>
      <vt:lpstr>Times New Roman</vt:lpstr>
      <vt:lpstr>Mayak</vt:lpstr>
      <vt:lpstr>Calibri</vt:lpstr>
      <vt:lpstr>Wingdings</vt:lpstr>
      <vt:lpstr>EB Garamond</vt:lpstr>
      <vt:lpstr>Arial</vt:lpstr>
      <vt:lpstr>Bookman Old Style</vt:lpstr>
      <vt:lpstr>Office Theme</vt:lpstr>
      <vt:lpstr>Презентация PowerPoint</vt:lpstr>
      <vt:lpstr>        Федеральный закон от 29 декабря 2012 года N 273-ФЗ  «Об образовании в Российской Федерации»                </vt:lpstr>
      <vt:lpstr>Презентация PowerPoint</vt:lpstr>
      <vt:lpstr>Презентация PowerPoint</vt:lpstr>
      <vt:lpstr>Презентация PowerPoint</vt:lpstr>
      <vt:lpstr>СПЕЦИАЛЬНЫЕ УСЛОВИЯ в ПОО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Плотко</dc:creator>
  <cp:lastModifiedBy>User</cp:lastModifiedBy>
  <cp:revision>100</cp:revision>
  <dcterms:created xsi:type="dcterms:W3CDTF">2021-04-19T13:47:30Z</dcterms:created>
  <dcterms:modified xsi:type="dcterms:W3CDTF">2023-04-28T05:26:26Z</dcterms:modified>
</cp:coreProperties>
</file>