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386" r:id="rId2"/>
    <p:sldId id="387" r:id="rId3"/>
    <p:sldId id="390" r:id="rId4"/>
    <p:sldId id="398" r:id="rId5"/>
    <p:sldId id="394" r:id="rId6"/>
    <p:sldId id="400" r:id="rId7"/>
    <p:sldId id="399" r:id="rId8"/>
    <p:sldId id="402" r:id="rId9"/>
  </p:sldIdLst>
  <p:sldSz cx="9906000" cy="6858000" type="A4"/>
  <p:notesSz cx="6797675" cy="9872663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265"/>
    <a:srgbClr val="235B50"/>
    <a:srgbClr val="97B953"/>
    <a:srgbClr val="77933C"/>
    <a:srgbClr val="FFDC64"/>
    <a:srgbClr val="FFEA9F"/>
    <a:srgbClr val="607731"/>
    <a:srgbClr val="FFFFCC"/>
    <a:srgbClr val="7E9941"/>
    <a:srgbClr val="E3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5" autoAdjust="0"/>
    <p:restoredTop sz="87126" autoAdjust="0"/>
  </p:normalViewPr>
  <p:slideViewPr>
    <p:cSldViewPr>
      <p:cViewPr>
        <p:scale>
          <a:sx n="96" d="100"/>
          <a:sy n="96" d="100"/>
        </p:scale>
        <p:origin x="-29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2016" y="72"/>
      </p:cViewPr>
      <p:guideLst>
        <p:guide orient="horz" pos="3127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4D2C6-1A77-462B-8FD6-B81AC8385E98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98E55E-155D-46DB-BCB1-EF7CC42BB235}">
      <dgm:prSet phldrT="[Текст]" custT="1"/>
      <dgm:spPr/>
      <dgm:t>
        <a:bodyPr/>
        <a:lstStyle/>
        <a:p>
          <a:r>
            <a:rPr lang="ru-RU" sz="2400" b="1" dirty="0"/>
            <a:t>Шаг  1</a:t>
          </a:r>
        </a:p>
      </dgm:t>
    </dgm:pt>
    <dgm:pt modelId="{CB28C947-97FB-4E71-B96F-1E7269D13B75}" type="parTrans" cxnId="{540D594C-AAA2-4AA4-9613-C2A48E97C15E}">
      <dgm:prSet/>
      <dgm:spPr/>
      <dgm:t>
        <a:bodyPr/>
        <a:lstStyle/>
        <a:p>
          <a:endParaRPr lang="ru-RU"/>
        </a:p>
      </dgm:t>
    </dgm:pt>
    <dgm:pt modelId="{9468F26D-1D44-4A61-95E0-E1B926B941B3}" type="sibTrans" cxnId="{540D594C-AAA2-4AA4-9613-C2A48E97C15E}">
      <dgm:prSet/>
      <dgm:spPr/>
      <dgm:t>
        <a:bodyPr/>
        <a:lstStyle/>
        <a:p>
          <a:endParaRPr lang="ru-RU"/>
        </a:p>
      </dgm:t>
    </dgm:pt>
    <dgm:pt modelId="{67132AF8-88ED-45B3-9B1C-75BBCADF7FD6}">
      <dgm:prSet phldrT="[Текст]" custT="1"/>
      <dgm:spPr/>
      <dgm:t>
        <a:bodyPr/>
        <a:lstStyle/>
        <a:p>
          <a:pPr>
            <a:buNone/>
          </a:pPr>
          <a:r>
            <a:rPr lang="ru-RU" sz="1800" b="1" dirty="0"/>
            <a:t>Пройдите обучение компетенции, получив необходимые знания и навыки  в сфере современной  электроники, электромонтажа, сетевого администрирования и создания </a:t>
          </a:r>
          <a:r>
            <a:rPr lang="ru-RU" sz="1800" b="1" dirty="0" err="1"/>
            <a:t>ВЕБ-приложений</a:t>
          </a:r>
          <a:r>
            <a:rPr lang="ru-RU" sz="1800" b="1" dirty="0"/>
            <a:t>. </a:t>
          </a:r>
        </a:p>
      </dgm:t>
    </dgm:pt>
    <dgm:pt modelId="{54F9B427-D3C3-4BA6-B5DD-D65B78919A70}" type="parTrans" cxnId="{6A4ADD6E-301F-4478-B3B0-FDE6704AE86B}">
      <dgm:prSet/>
      <dgm:spPr/>
      <dgm:t>
        <a:bodyPr/>
        <a:lstStyle/>
        <a:p>
          <a:endParaRPr lang="ru-RU"/>
        </a:p>
      </dgm:t>
    </dgm:pt>
    <dgm:pt modelId="{31AB8EE9-9B94-4651-9AD2-4ECCF4B1854B}" type="sibTrans" cxnId="{6A4ADD6E-301F-4478-B3B0-FDE6704AE86B}">
      <dgm:prSet/>
      <dgm:spPr/>
      <dgm:t>
        <a:bodyPr/>
        <a:lstStyle/>
        <a:p>
          <a:endParaRPr lang="ru-RU"/>
        </a:p>
      </dgm:t>
    </dgm:pt>
    <dgm:pt modelId="{B25B8306-811D-455A-A029-969C91F723C0}">
      <dgm:prSet phldrT="[Текст]"/>
      <dgm:spPr/>
      <dgm:t>
        <a:bodyPr/>
        <a:lstStyle/>
        <a:p>
          <a:r>
            <a:rPr lang="ru-RU" b="1" dirty="0"/>
            <a:t>Шаг 2</a:t>
          </a:r>
        </a:p>
      </dgm:t>
    </dgm:pt>
    <dgm:pt modelId="{BA46F2BD-5322-430F-B93B-C7E9CCED218E}" type="parTrans" cxnId="{181A407C-5301-4A51-8D4E-171E7F1E7297}">
      <dgm:prSet/>
      <dgm:spPr/>
      <dgm:t>
        <a:bodyPr/>
        <a:lstStyle/>
        <a:p>
          <a:endParaRPr lang="ru-RU"/>
        </a:p>
      </dgm:t>
    </dgm:pt>
    <dgm:pt modelId="{2CEE38EF-E440-4592-8AD3-165377EA70EA}" type="sibTrans" cxnId="{181A407C-5301-4A51-8D4E-171E7F1E7297}">
      <dgm:prSet/>
      <dgm:spPr/>
      <dgm:t>
        <a:bodyPr/>
        <a:lstStyle/>
        <a:p>
          <a:endParaRPr lang="ru-RU"/>
        </a:p>
      </dgm:t>
    </dgm:pt>
    <dgm:pt modelId="{7425AFB7-399E-4867-BC46-04D175F3AF1D}">
      <dgm:prSet phldrT="[Текст]"/>
      <dgm:spPr/>
      <dgm:t>
        <a:bodyPr/>
        <a:lstStyle/>
        <a:p>
          <a:r>
            <a:rPr lang="ru-RU" b="1" dirty="0"/>
            <a:t>Шаг 3 </a:t>
          </a:r>
        </a:p>
      </dgm:t>
    </dgm:pt>
    <dgm:pt modelId="{27DA9BB4-01F5-4FA5-A085-AF29A5BFA172}" type="parTrans" cxnId="{3C9EB40E-9F7D-4B09-8FBE-4B1B8CC83BC5}">
      <dgm:prSet/>
      <dgm:spPr/>
      <dgm:t>
        <a:bodyPr/>
        <a:lstStyle/>
        <a:p>
          <a:endParaRPr lang="ru-RU"/>
        </a:p>
      </dgm:t>
    </dgm:pt>
    <dgm:pt modelId="{ABBFEB12-618E-40DC-89D0-FA90F63015B2}" type="sibTrans" cxnId="{3C9EB40E-9F7D-4B09-8FBE-4B1B8CC83BC5}">
      <dgm:prSet/>
      <dgm:spPr/>
      <dgm:t>
        <a:bodyPr/>
        <a:lstStyle/>
        <a:p>
          <a:endParaRPr lang="ru-RU"/>
        </a:p>
      </dgm:t>
    </dgm:pt>
    <dgm:pt modelId="{FE942C20-7CA4-43A9-B4BE-263D1D8FF3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/>
            <a:t>Создавайте собственную</a:t>
          </a:r>
          <a:r>
            <a:rPr lang="en-US" sz="1800" b="1" dirty="0"/>
            <a:t> </a:t>
          </a:r>
          <a:r>
            <a:rPr lang="ru-RU" sz="1800" b="1" dirty="0"/>
            <a:t>Библиотеку  интерфейсов  управления различными  инженерными объектами,  получите опыт  оцифровки различных типовых  объектов , демонстрируйте  свои  знания и возможности  на Чемпионатах  </a:t>
          </a:r>
          <a:r>
            <a:rPr lang="ru-RU" sz="1800" b="1" dirty="0" err="1"/>
            <a:t>профмастерства</a:t>
          </a:r>
          <a:endParaRPr lang="ru-RU" sz="1800" b="1" dirty="0"/>
        </a:p>
      </dgm:t>
    </dgm:pt>
    <dgm:pt modelId="{857639EE-0933-4B32-8C39-C67B406AD439}" type="parTrans" cxnId="{A1985E93-1017-4175-8961-F4298CF1972D}">
      <dgm:prSet/>
      <dgm:spPr/>
      <dgm:t>
        <a:bodyPr/>
        <a:lstStyle/>
        <a:p>
          <a:endParaRPr lang="ru-RU"/>
        </a:p>
      </dgm:t>
    </dgm:pt>
    <dgm:pt modelId="{40B34CFD-35C7-4F77-A2BA-04FE0629B15B}" type="sibTrans" cxnId="{A1985E93-1017-4175-8961-F4298CF1972D}">
      <dgm:prSet/>
      <dgm:spPr/>
      <dgm:t>
        <a:bodyPr/>
        <a:lstStyle/>
        <a:p>
          <a:endParaRPr lang="ru-RU"/>
        </a:p>
      </dgm:t>
    </dgm:pt>
    <dgm:pt modelId="{341A5006-EF08-4985-AC4D-41C80CAA4584}">
      <dgm:prSet phldrT="[Текст]" custT="1"/>
      <dgm:spPr/>
      <dgm:t>
        <a:bodyPr/>
        <a:lstStyle/>
        <a:p>
          <a:pPr marL="17145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b="1" dirty="0"/>
            <a:t>Получайте  заказы  на выполнение  работ  </a:t>
          </a:r>
          <a:r>
            <a:rPr lang="en-US" sz="1800" b="1" dirty="0"/>
            <a:t> </a:t>
          </a:r>
          <a:r>
            <a:rPr lang="ru-RU" sz="1800" b="1" dirty="0"/>
            <a:t>по монтажу   и дальнейшей эксплуатации  созданных  Вами  объектов  на много лет вперед  как самостоятельно, так и в составе современных  инженерных  команд .</a:t>
          </a:r>
        </a:p>
      </dgm:t>
    </dgm:pt>
    <dgm:pt modelId="{04E0375C-896A-4A57-8A78-7A3F973A66ED}" type="sibTrans" cxnId="{92B0FE02-66BB-47FF-BE8A-D8BC4CDBEFCE}">
      <dgm:prSet/>
      <dgm:spPr/>
      <dgm:t>
        <a:bodyPr/>
        <a:lstStyle/>
        <a:p>
          <a:endParaRPr lang="ru-RU"/>
        </a:p>
      </dgm:t>
    </dgm:pt>
    <dgm:pt modelId="{3C62D6F6-B23E-4403-9507-0DDF4F1BF455}" type="parTrans" cxnId="{92B0FE02-66BB-47FF-BE8A-D8BC4CDBEFCE}">
      <dgm:prSet/>
      <dgm:spPr/>
      <dgm:t>
        <a:bodyPr/>
        <a:lstStyle/>
        <a:p>
          <a:endParaRPr lang="ru-RU"/>
        </a:p>
      </dgm:t>
    </dgm:pt>
    <dgm:pt modelId="{3F86F1E5-DCF6-429F-B78C-6CC243EF4D45}" type="pres">
      <dgm:prSet presAssocID="{1654D2C6-1A77-462B-8FD6-B81AC8385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FB025-BB93-4162-BDC3-CDCE0B154366}" type="pres">
      <dgm:prSet presAssocID="{3798E55E-155D-46DB-BCB1-EF7CC42BB235}" presName="composite" presStyleCnt="0"/>
      <dgm:spPr/>
    </dgm:pt>
    <dgm:pt modelId="{1D37BD25-8A9E-4B4D-A97A-FA60D54B6D28}" type="pres">
      <dgm:prSet presAssocID="{3798E55E-155D-46DB-BCB1-EF7CC42BB235}" presName="parentText" presStyleLbl="alignNode1" presStyleIdx="0" presStyleCnt="3" custLinFactNeighborX="0" custLinFactNeighborY="-15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44848-3B92-4F1B-AC2D-C5836EAEEBFD}" type="pres">
      <dgm:prSet presAssocID="{3798E55E-155D-46DB-BCB1-EF7CC42BB235}" presName="descendantText" presStyleLbl="alignAcc1" presStyleIdx="0" presStyleCnt="3" custLinFactNeighborX="-108" custLinFactNeighborY="-1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C2821-50A1-4B6B-903D-33DA59B9BCC3}" type="pres">
      <dgm:prSet presAssocID="{9468F26D-1D44-4A61-95E0-E1B926B941B3}" presName="sp" presStyleCnt="0"/>
      <dgm:spPr/>
    </dgm:pt>
    <dgm:pt modelId="{00855B73-23D8-4506-8D5F-C3F5E9D3B99D}" type="pres">
      <dgm:prSet presAssocID="{B25B8306-811D-455A-A029-969C91F723C0}" presName="composite" presStyleCnt="0"/>
      <dgm:spPr/>
    </dgm:pt>
    <dgm:pt modelId="{018DD382-783E-4538-8E4C-757EB62E3CE8}" type="pres">
      <dgm:prSet presAssocID="{B25B8306-811D-455A-A029-969C91F723C0}" presName="parentText" presStyleLbl="alignNode1" presStyleIdx="1" presStyleCnt="3" custLinFactNeighborX="0" custLinFactNeighborY="-15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BBAF3-AFCC-4003-89A7-4E75B4FF473F}" type="pres">
      <dgm:prSet presAssocID="{B25B8306-811D-455A-A029-969C91F723C0}" presName="descendantText" presStyleLbl="alignAcc1" presStyleIdx="1" presStyleCnt="3" custLinFactNeighborX="0" custLinFactNeighborY="-2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39931-D1F7-45C8-BC42-ED0BB4833401}" type="pres">
      <dgm:prSet presAssocID="{2CEE38EF-E440-4592-8AD3-165377EA70EA}" presName="sp" presStyleCnt="0"/>
      <dgm:spPr/>
    </dgm:pt>
    <dgm:pt modelId="{17D497CF-A20D-44E6-8183-EA4E08CE165F}" type="pres">
      <dgm:prSet presAssocID="{7425AFB7-399E-4867-BC46-04D175F3AF1D}" presName="composite" presStyleCnt="0"/>
      <dgm:spPr/>
    </dgm:pt>
    <dgm:pt modelId="{CF3E3750-AFF3-42BD-8478-5B6C846EBF71}" type="pres">
      <dgm:prSet presAssocID="{7425AFB7-399E-4867-BC46-04D175F3AF1D}" presName="parentText" presStyleLbl="alignNode1" presStyleIdx="2" presStyleCnt="3" custLinFactNeighborX="0" custLinFactNeighborY="-15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757F4-A35E-44C6-B54E-11F21C8E7A6A}" type="pres">
      <dgm:prSet presAssocID="{7425AFB7-399E-4867-BC46-04D175F3AF1D}" presName="descendantText" presStyleLbl="alignAcc1" presStyleIdx="2" presStyleCnt="3" custScaleX="100000" custLinFactNeighborX="0" custLinFactNeighborY="-2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AEF1B-EF53-4FC2-84E8-5A79EFCEFFF4}" type="presOf" srcId="{FE942C20-7CA4-43A9-B4BE-263D1D8FF36F}" destId="{A3FBBAF3-AFCC-4003-89A7-4E75B4FF473F}" srcOrd="0" destOrd="0" presId="urn:microsoft.com/office/officeart/2005/8/layout/chevron2"/>
    <dgm:cxn modelId="{F33A6216-2C34-4341-81D1-AA6BA10E5545}" type="presOf" srcId="{67132AF8-88ED-45B3-9B1C-75BBCADF7FD6}" destId="{EBE44848-3B92-4F1B-AC2D-C5836EAEEBFD}" srcOrd="0" destOrd="0" presId="urn:microsoft.com/office/officeart/2005/8/layout/chevron2"/>
    <dgm:cxn modelId="{540D594C-AAA2-4AA4-9613-C2A48E97C15E}" srcId="{1654D2C6-1A77-462B-8FD6-B81AC8385E98}" destId="{3798E55E-155D-46DB-BCB1-EF7CC42BB235}" srcOrd="0" destOrd="0" parTransId="{CB28C947-97FB-4E71-B96F-1E7269D13B75}" sibTransId="{9468F26D-1D44-4A61-95E0-E1B926B941B3}"/>
    <dgm:cxn modelId="{7A1CF59F-21FA-44F7-B387-95E1A3D9AE2D}" type="presOf" srcId="{3798E55E-155D-46DB-BCB1-EF7CC42BB235}" destId="{1D37BD25-8A9E-4B4D-A97A-FA60D54B6D28}" srcOrd="0" destOrd="0" presId="urn:microsoft.com/office/officeart/2005/8/layout/chevron2"/>
    <dgm:cxn modelId="{A1985E93-1017-4175-8961-F4298CF1972D}" srcId="{B25B8306-811D-455A-A029-969C91F723C0}" destId="{FE942C20-7CA4-43A9-B4BE-263D1D8FF36F}" srcOrd="0" destOrd="0" parTransId="{857639EE-0933-4B32-8C39-C67B406AD439}" sibTransId="{40B34CFD-35C7-4F77-A2BA-04FE0629B15B}"/>
    <dgm:cxn modelId="{1B32299A-F824-46A8-AE49-DB7767064E0A}" type="presOf" srcId="{341A5006-EF08-4985-AC4D-41C80CAA4584}" destId="{1C2757F4-A35E-44C6-B54E-11F21C8E7A6A}" srcOrd="0" destOrd="0" presId="urn:microsoft.com/office/officeart/2005/8/layout/chevron2"/>
    <dgm:cxn modelId="{8D331F39-C435-4BAE-9468-7CD63113BFA9}" type="presOf" srcId="{B25B8306-811D-455A-A029-969C91F723C0}" destId="{018DD382-783E-4538-8E4C-757EB62E3CE8}" srcOrd="0" destOrd="0" presId="urn:microsoft.com/office/officeart/2005/8/layout/chevron2"/>
    <dgm:cxn modelId="{6A4ADD6E-301F-4478-B3B0-FDE6704AE86B}" srcId="{3798E55E-155D-46DB-BCB1-EF7CC42BB235}" destId="{67132AF8-88ED-45B3-9B1C-75BBCADF7FD6}" srcOrd="0" destOrd="0" parTransId="{54F9B427-D3C3-4BA6-B5DD-D65B78919A70}" sibTransId="{31AB8EE9-9B94-4651-9AD2-4ECCF4B1854B}"/>
    <dgm:cxn modelId="{92B0FE02-66BB-47FF-BE8A-D8BC4CDBEFCE}" srcId="{7425AFB7-399E-4867-BC46-04D175F3AF1D}" destId="{341A5006-EF08-4985-AC4D-41C80CAA4584}" srcOrd="0" destOrd="0" parTransId="{3C62D6F6-B23E-4403-9507-0DDF4F1BF455}" sibTransId="{04E0375C-896A-4A57-8A78-7A3F973A66ED}"/>
    <dgm:cxn modelId="{3C9EB40E-9F7D-4B09-8FBE-4B1B8CC83BC5}" srcId="{1654D2C6-1A77-462B-8FD6-B81AC8385E98}" destId="{7425AFB7-399E-4867-BC46-04D175F3AF1D}" srcOrd="2" destOrd="0" parTransId="{27DA9BB4-01F5-4FA5-A085-AF29A5BFA172}" sibTransId="{ABBFEB12-618E-40DC-89D0-FA90F63015B2}"/>
    <dgm:cxn modelId="{D798D0DE-DCFE-4562-9499-FF53D8E9DCFF}" type="presOf" srcId="{1654D2C6-1A77-462B-8FD6-B81AC8385E98}" destId="{3F86F1E5-DCF6-429F-B78C-6CC243EF4D45}" srcOrd="0" destOrd="0" presId="urn:microsoft.com/office/officeart/2005/8/layout/chevron2"/>
    <dgm:cxn modelId="{5AB821AB-360C-4863-A3CE-B0B0DBFF0FBB}" type="presOf" srcId="{7425AFB7-399E-4867-BC46-04D175F3AF1D}" destId="{CF3E3750-AFF3-42BD-8478-5B6C846EBF71}" srcOrd="0" destOrd="0" presId="urn:microsoft.com/office/officeart/2005/8/layout/chevron2"/>
    <dgm:cxn modelId="{181A407C-5301-4A51-8D4E-171E7F1E7297}" srcId="{1654D2C6-1A77-462B-8FD6-B81AC8385E98}" destId="{B25B8306-811D-455A-A029-969C91F723C0}" srcOrd="1" destOrd="0" parTransId="{BA46F2BD-5322-430F-B93B-C7E9CCED218E}" sibTransId="{2CEE38EF-E440-4592-8AD3-165377EA70EA}"/>
    <dgm:cxn modelId="{5FFE78D8-EBF2-4846-81E0-BACD9D969546}" type="presParOf" srcId="{3F86F1E5-DCF6-429F-B78C-6CC243EF4D45}" destId="{815FB025-BB93-4162-BDC3-CDCE0B154366}" srcOrd="0" destOrd="0" presId="urn:microsoft.com/office/officeart/2005/8/layout/chevron2"/>
    <dgm:cxn modelId="{60997BAB-6219-4C17-9344-25C3AEB1A45B}" type="presParOf" srcId="{815FB025-BB93-4162-BDC3-CDCE0B154366}" destId="{1D37BD25-8A9E-4B4D-A97A-FA60D54B6D28}" srcOrd="0" destOrd="0" presId="urn:microsoft.com/office/officeart/2005/8/layout/chevron2"/>
    <dgm:cxn modelId="{9CC51DFF-6D25-4309-98B9-57D97B89BE8A}" type="presParOf" srcId="{815FB025-BB93-4162-BDC3-CDCE0B154366}" destId="{EBE44848-3B92-4F1B-AC2D-C5836EAEEBFD}" srcOrd="1" destOrd="0" presId="urn:microsoft.com/office/officeart/2005/8/layout/chevron2"/>
    <dgm:cxn modelId="{9F3615BB-E60D-4E9B-8113-CF87215AFDA4}" type="presParOf" srcId="{3F86F1E5-DCF6-429F-B78C-6CC243EF4D45}" destId="{C59C2821-50A1-4B6B-903D-33DA59B9BCC3}" srcOrd="1" destOrd="0" presId="urn:microsoft.com/office/officeart/2005/8/layout/chevron2"/>
    <dgm:cxn modelId="{85E93730-2898-4A13-876E-BB87AF317A51}" type="presParOf" srcId="{3F86F1E5-DCF6-429F-B78C-6CC243EF4D45}" destId="{00855B73-23D8-4506-8D5F-C3F5E9D3B99D}" srcOrd="2" destOrd="0" presId="urn:microsoft.com/office/officeart/2005/8/layout/chevron2"/>
    <dgm:cxn modelId="{95ED4D3F-96A8-40F8-A573-6258DA747275}" type="presParOf" srcId="{00855B73-23D8-4506-8D5F-C3F5E9D3B99D}" destId="{018DD382-783E-4538-8E4C-757EB62E3CE8}" srcOrd="0" destOrd="0" presId="urn:microsoft.com/office/officeart/2005/8/layout/chevron2"/>
    <dgm:cxn modelId="{941FACD3-9C95-4F2A-A0C0-E89559C5CCFD}" type="presParOf" srcId="{00855B73-23D8-4506-8D5F-C3F5E9D3B99D}" destId="{A3FBBAF3-AFCC-4003-89A7-4E75B4FF473F}" srcOrd="1" destOrd="0" presId="urn:microsoft.com/office/officeart/2005/8/layout/chevron2"/>
    <dgm:cxn modelId="{3DA8DD7F-F68D-4E07-B091-BCC5CA69ECAC}" type="presParOf" srcId="{3F86F1E5-DCF6-429F-B78C-6CC243EF4D45}" destId="{3E939931-D1F7-45C8-BC42-ED0BB4833401}" srcOrd="3" destOrd="0" presId="urn:microsoft.com/office/officeart/2005/8/layout/chevron2"/>
    <dgm:cxn modelId="{BA8BB695-C0D7-4C9A-A348-5BA962DD0D2C}" type="presParOf" srcId="{3F86F1E5-DCF6-429F-B78C-6CC243EF4D45}" destId="{17D497CF-A20D-44E6-8183-EA4E08CE165F}" srcOrd="4" destOrd="0" presId="urn:microsoft.com/office/officeart/2005/8/layout/chevron2"/>
    <dgm:cxn modelId="{78902883-99A5-4694-920C-AD04032D2821}" type="presParOf" srcId="{17D497CF-A20D-44E6-8183-EA4E08CE165F}" destId="{CF3E3750-AFF3-42BD-8478-5B6C846EBF71}" srcOrd="0" destOrd="0" presId="urn:microsoft.com/office/officeart/2005/8/layout/chevron2"/>
    <dgm:cxn modelId="{26EEF803-087A-4955-A27C-56845D9EFCCC}" type="presParOf" srcId="{17D497CF-A20D-44E6-8183-EA4E08CE165F}" destId="{1C2757F4-A35E-44C6-B54E-11F21C8E7A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BD25-8A9E-4B4D-A97A-FA60D54B6D28}">
      <dsp:nvSpPr>
        <dsp:cNvPr id="0" name=""/>
        <dsp:cNvSpPr/>
      </dsp:nvSpPr>
      <dsp:spPr>
        <a:xfrm rot="5400000">
          <a:off x="-279318" y="279318"/>
          <a:ext cx="1862125" cy="13034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Шаг  1</a:t>
          </a:r>
        </a:p>
      </dsp:txBody>
      <dsp:txXfrm rot="-5400000">
        <a:off x="2" y="651743"/>
        <a:ext cx="1303487" cy="558638"/>
      </dsp:txXfrm>
    </dsp:sp>
    <dsp:sp modelId="{EBE44848-3B92-4F1B-AC2D-C5836EAEEBFD}">
      <dsp:nvSpPr>
        <dsp:cNvPr id="0" name=""/>
        <dsp:cNvSpPr/>
      </dsp:nvSpPr>
      <dsp:spPr>
        <a:xfrm rot="5400000">
          <a:off x="4092837" y="-2796697"/>
          <a:ext cx="1210381" cy="680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Пройдите обучение компетенции, получив необходимые знания и навыки  в сфере современной  электроники, электромонтажа, сетевого администрирования и создания </a:t>
          </a:r>
          <a:r>
            <a:rPr lang="ru-RU" sz="1800" b="1" kern="1200" dirty="0" err="1"/>
            <a:t>ВЕБ-приложений</a:t>
          </a:r>
          <a:r>
            <a:rPr lang="ru-RU" sz="1800" b="1" kern="1200" dirty="0"/>
            <a:t>. </a:t>
          </a:r>
        </a:p>
      </dsp:txBody>
      <dsp:txXfrm rot="-5400000">
        <a:off x="1296140" y="59086"/>
        <a:ext cx="6744690" cy="1092209"/>
      </dsp:txXfrm>
    </dsp:sp>
    <dsp:sp modelId="{018DD382-783E-4538-8E4C-757EB62E3CE8}">
      <dsp:nvSpPr>
        <dsp:cNvPr id="0" name=""/>
        <dsp:cNvSpPr/>
      </dsp:nvSpPr>
      <dsp:spPr>
        <a:xfrm rot="5400000">
          <a:off x="-279318" y="1674077"/>
          <a:ext cx="1862125" cy="1303487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Шаг 2</a:t>
          </a:r>
        </a:p>
      </dsp:txBody>
      <dsp:txXfrm rot="-5400000">
        <a:off x="2" y="2046502"/>
        <a:ext cx="1303487" cy="558638"/>
      </dsp:txXfrm>
    </dsp:sp>
    <dsp:sp modelId="{A3FBBAF3-AFCC-4003-89A7-4E75B4FF473F}">
      <dsp:nvSpPr>
        <dsp:cNvPr id="0" name=""/>
        <dsp:cNvSpPr/>
      </dsp:nvSpPr>
      <dsp:spPr>
        <a:xfrm rot="5400000">
          <a:off x="4100185" y="-1401940"/>
          <a:ext cx="1210381" cy="680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/>
            <a:t>Создавайте собственную</a:t>
          </a:r>
          <a:r>
            <a:rPr lang="en-US" sz="1800" b="1" kern="1200" dirty="0"/>
            <a:t> </a:t>
          </a:r>
          <a:r>
            <a:rPr lang="ru-RU" sz="1800" b="1" kern="1200" dirty="0"/>
            <a:t>Библиотеку  интерфейсов  управления различными  инженерными объектами,  получите опыт  оцифровки различных типовых  объектов , демонстрируйте  свои  знания и возможности  на Чемпионатах  </a:t>
          </a:r>
          <a:r>
            <a:rPr lang="ru-RU" sz="1800" b="1" kern="1200" dirty="0" err="1"/>
            <a:t>профмастерства</a:t>
          </a:r>
          <a:endParaRPr lang="ru-RU" sz="1800" b="1" kern="1200" dirty="0"/>
        </a:p>
      </dsp:txBody>
      <dsp:txXfrm rot="-5400000">
        <a:off x="1303488" y="1453843"/>
        <a:ext cx="6744690" cy="1092209"/>
      </dsp:txXfrm>
    </dsp:sp>
    <dsp:sp modelId="{CF3E3750-AFF3-42BD-8478-5B6C846EBF71}">
      <dsp:nvSpPr>
        <dsp:cNvPr id="0" name=""/>
        <dsp:cNvSpPr/>
      </dsp:nvSpPr>
      <dsp:spPr>
        <a:xfrm rot="5400000">
          <a:off x="-279318" y="3344926"/>
          <a:ext cx="1862125" cy="130348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Шаг 3 </a:t>
          </a:r>
        </a:p>
      </dsp:txBody>
      <dsp:txXfrm rot="-5400000">
        <a:off x="2" y="3717351"/>
        <a:ext cx="1303487" cy="558638"/>
      </dsp:txXfrm>
    </dsp:sp>
    <dsp:sp modelId="{1C2757F4-A35E-44C6-B54E-11F21C8E7A6A}">
      <dsp:nvSpPr>
        <dsp:cNvPr id="0" name=""/>
        <dsp:cNvSpPr/>
      </dsp:nvSpPr>
      <dsp:spPr>
        <a:xfrm rot="5400000">
          <a:off x="4100185" y="268907"/>
          <a:ext cx="1210381" cy="680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/>
            <a:t>Получайте  заказы  на выполнение  работ  </a:t>
          </a:r>
          <a:r>
            <a:rPr lang="en-US" sz="1800" b="1" kern="1200" dirty="0"/>
            <a:t> </a:t>
          </a:r>
          <a:r>
            <a:rPr lang="ru-RU" sz="1800" b="1" kern="1200" dirty="0"/>
            <a:t>по монтажу   и дальнейшей эксплуатации  созданных  Вами  объектов  на много лет вперед  как самостоятельно, так и в составе современных  инженерных  команд .</a:t>
          </a:r>
        </a:p>
      </dsp:txBody>
      <dsp:txXfrm rot="-5400000">
        <a:off x="1303488" y="3124690"/>
        <a:ext cx="6744690" cy="109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1B51DC-14CA-444D-AD60-80B644C21E06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8964"/>
            <a:ext cx="5438140" cy="444317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FDDE3C-8093-4B7D-BCBC-68B59647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2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9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8BB2-AB89-4FE0-A975-F1BC2F9ECAE7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0DC8-4C11-49DF-B4BE-8B0AA416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F6B6-08C5-49F1-A8A3-088AB286781B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3A11-5F57-448F-966C-E78209FA7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FB5A-BC54-4B0B-B20E-343FB8D5CF10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9F2D-2847-4C8A-863B-A0E8959AB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fld id="{9A1BEB9D-3ECB-4754-BF19-882B426997D0}" type="datetimeFigureOut">
              <a:rPr lang="en-US"/>
              <a:pPr>
                <a:defRPr/>
              </a:pPr>
              <a:t>9/22/2020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lnSpc>
                <a:spcPts val="1138"/>
              </a:lnSpc>
              <a:defRPr sz="1000" smtClean="0">
                <a:solidFill>
                  <a:schemeClr val="bg1"/>
                </a:solidFill>
                <a:latin typeface="Museo Sans Cyrl 500" pitchFamily="50" charset="-52"/>
              </a:defRPr>
            </a:lvl1pPr>
          </a:lstStyle>
          <a:p>
            <a:pPr>
              <a:defRPr/>
            </a:pPr>
            <a:fld id="{2EC748C6-F52B-44C1-A92D-1C7C5F4E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1E3D-8E67-4A96-9B33-72526B3F043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628-8D5A-41A7-911B-7F1EBFF52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6314-F307-48B6-BD28-F554CB3BDB7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9505-D2E4-4D08-9039-9D9FD5E22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76DC-2193-4823-9F30-4BA27CBEBF79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0F14-1558-4E74-BD58-567DF2305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22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6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22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3" indent="0">
              <a:buNone/>
              <a:defRPr sz="1600" b="1"/>
            </a:lvl8pPr>
            <a:lvl9pPr marL="36564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FA61-F0DF-41B3-AF91-6FF35827617D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163F-33C4-49B4-A5DD-8D35621E3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E99C-A2D8-4A7C-96B1-9A0AE10C904B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568E-3F7A-4D12-9074-7BBEAB895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F27A-FC3A-46D2-A46F-58ADCABFEFA6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D6C3-C88A-40DF-97D4-64F57979D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2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22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2" indent="0">
              <a:buNone/>
              <a:defRPr sz="900"/>
            </a:lvl6pPr>
            <a:lvl7pPr marL="2742363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2EEF-9B84-4AF9-BE87-29CF83DFB92B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1697-FB43-4B34-82C5-843C1917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0" indent="0">
              <a:buNone/>
              <a:defRPr sz="2800"/>
            </a:lvl2pPr>
            <a:lvl3pPr marL="914122" indent="0">
              <a:buNone/>
              <a:defRPr sz="2400"/>
            </a:lvl3pPr>
            <a:lvl4pPr marL="1371180" indent="0">
              <a:buNone/>
              <a:defRPr sz="2000"/>
            </a:lvl4pPr>
            <a:lvl5pPr marL="1828240" indent="0">
              <a:buNone/>
              <a:defRPr sz="2000"/>
            </a:lvl5pPr>
            <a:lvl6pPr marL="2285302" indent="0">
              <a:buNone/>
              <a:defRPr sz="2000"/>
            </a:lvl6pPr>
            <a:lvl7pPr marL="2742363" indent="0">
              <a:buNone/>
              <a:defRPr sz="2000"/>
            </a:lvl7pPr>
            <a:lvl8pPr marL="3199423" indent="0">
              <a:buNone/>
              <a:defRPr sz="2000"/>
            </a:lvl8pPr>
            <a:lvl9pPr marL="365648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22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2" indent="0">
              <a:buNone/>
              <a:defRPr sz="900"/>
            </a:lvl6pPr>
            <a:lvl7pPr marL="2742363" indent="0">
              <a:buNone/>
              <a:defRPr sz="900"/>
            </a:lvl7pPr>
            <a:lvl8pPr marL="3199423" indent="0">
              <a:buNone/>
              <a:defRPr sz="900"/>
            </a:lvl8pPr>
            <a:lvl9pPr marL="36564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D74D-D0E8-4EDA-988D-7F5D8B74031C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F879-654B-409B-8867-A2B1C7CB5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07E009-B0EF-4BD7-AC8E-E01A837BC38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601148-49CB-4AF0-867B-245C5C88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2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2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3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3" indent="-228528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zdorovo.me/" TargetMode="External"/><Relationship Id="rId4" Type="http://schemas.openxmlformats.org/officeDocument/2006/relationships/hyperlink" Target="mailto:zdorovo.m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-84388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424608" y="3140967"/>
            <a:ext cx="6768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Интернет вещей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89104" y="4289240"/>
            <a:ext cx="325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Тренировочная площадка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F10F418-BF52-4B4A-BF6B-8121B838476A}"/>
              </a:ext>
            </a:extLst>
          </p:cNvPr>
          <p:cNvSpPr/>
          <p:nvPr/>
        </p:nvSpPr>
        <p:spPr>
          <a:xfrm>
            <a:off x="101858" y="2156082"/>
            <a:ext cx="98650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Технологии</a:t>
            </a:r>
            <a:endParaRPr lang="ru-RU" sz="58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34" y="833747"/>
            <a:ext cx="2117970" cy="836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699309"/>
            <a:ext cx="2331306" cy="1105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89" y="881698"/>
            <a:ext cx="2016224" cy="740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15" y="5120237"/>
            <a:ext cx="168873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9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58" y="0"/>
            <a:ext cx="992735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0397" y="272457"/>
            <a:ext cx="6588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">
              <a:defRPr/>
            </a:pPr>
            <a:r>
              <a:rPr lang="ru-RU" altLang="ru-RU" sz="3200" b="1" dirty="0">
                <a:latin typeface="Microsoft YaHei Light" pitchFamily="34" charset="-122"/>
                <a:ea typeface="Microsoft YaHei Light" pitchFamily="34" charset="-122"/>
              </a:rPr>
              <a:t>Компетенция «Интернет вещей»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1268"/>
            <a:ext cx="97532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  <a:ea typeface="Microsoft YaHei Light" pitchFamily="34" charset="-122"/>
              </a:rPr>
              <a:t>Интернет вещей  это: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+mn-lt"/>
                <a:ea typeface="Microsoft YaHei Light" pitchFamily="34" charset="-122"/>
              </a:rPr>
              <a:t>Оцифровка </a:t>
            </a:r>
            <a:r>
              <a:rPr lang="ru-RU" sz="2400" dirty="0">
                <a:latin typeface="+mn-lt"/>
                <a:ea typeface="Microsoft YaHei Light" pitchFamily="34" charset="-122"/>
              </a:rPr>
              <a:t>инженерных объектов для сбора данных и управления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+mn-lt"/>
                <a:ea typeface="Microsoft YaHei Light" pitchFamily="34" charset="-122"/>
              </a:rPr>
              <a:t>Подключение </a:t>
            </a:r>
            <a:r>
              <a:rPr lang="ru-RU" sz="2400" dirty="0">
                <a:latin typeface="+mn-lt"/>
                <a:ea typeface="Microsoft YaHei Light" pitchFamily="34" charset="-122"/>
              </a:rPr>
              <a:t>объектов  к единому информационному пространству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+mn-lt"/>
                <a:ea typeface="Microsoft YaHei Light" pitchFamily="34" charset="-122"/>
              </a:rPr>
              <a:t>Создание Библиотеки </a:t>
            </a:r>
            <a:r>
              <a:rPr lang="ru-RU" sz="2400" dirty="0">
                <a:latin typeface="+mn-lt"/>
                <a:ea typeface="Microsoft YaHei Light" pitchFamily="34" charset="-122"/>
              </a:rPr>
              <a:t>интерфейсов  для управления и визуализации данных</a:t>
            </a:r>
            <a:endParaRPr lang="ru-RU" sz="2400" b="1" dirty="0">
              <a:latin typeface="+mn-lt"/>
              <a:ea typeface="Microsoft YaHei Light" pitchFamily="34" charset="-12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9994" y="3508275"/>
            <a:ext cx="3857652" cy="1956792"/>
          </a:xfrm>
          <a:prstGeom prst="roundRect">
            <a:avLst/>
          </a:prstGeom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42868" y="2854312"/>
            <a:ext cx="2526823" cy="12259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Монтаж электрооборудования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0677" y="4221088"/>
            <a:ext cx="255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Области знаний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5204" y="2806221"/>
            <a:ext cx="2219568" cy="12234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Сетевые технологии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8405" y="4700570"/>
            <a:ext cx="2531286" cy="121126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Программирование микроконтроллеров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05103" y="4588485"/>
            <a:ext cx="2219569" cy="121126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crosoft YaHei Light" pitchFamily="34" charset="-122"/>
                <a:ea typeface="Microsoft YaHei Light" pitchFamily="34" charset="-122"/>
              </a:rPr>
              <a:t>Web</a:t>
            </a:r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-программирование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7819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357" y="0"/>
            <a:ext cx="9927357" cy="6858000"/>
          </a:xfrm>
          <a:prstGeom prst="rect">
            <a:avLst/>
          </a:prstGeom>
        </p:spPr>
      </p:pic>
      <p:sp>
        <p:nvSpPr>
          <p:cNvPr id="3" name="object 5"/>
          <p:cNvSpPr txBox="1">
            <a:spLocks/>
          </p:cNvSpPr>
          <p:nvPr/>
        </p:nvSpPr>
        <p:spPr bwMode="auto">
          <a:xfrm>
            <a:off x="418083" y="407586"/>
            <a:ext cx="88978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Профессиональные стандарты Компетенции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43526" y="1357298"/>
            <a:ext cx="909476" cy="576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80592" y="4858734"/>
            <a:ext cx="7172870" cy="927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16.092 Рабочий по монтажу приборов и аппаратуры автоматического контроля, регулирования, управления (монтажник)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17145" y="2567184"/>
            <a:ext cx="909476" cy="576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17145" y="3781630"/>
            <a:ext cx="909476" cy="576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00472" y="4996076"/>
            <a:ext cx="909476" cy="576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0592" y="3644288"/>
            <a:ext cx="7172870" cy="927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06.035 Разработчик </a:t>
            </a:r>
            <a:r>
              <a:rPr lang="en-US" sz="2000" b="1" dirty="0"/>
              <a:t>Web</a:t>
            </a:r>
            <a:r>
              <a:rPr lang="ru-RU" sz="2000" b="1" dirty="0"/>
              <a:t> и </a:t>
            </a:r>
            <a:r>
              <a:rPr lang="ru-RU" sz="2000" b="1" dirty="0" err="1"/>
              <a:t>мультимедийных</a:t>
            </a:r>
            <a:r>
              <a:rPr lang="ru-RU" sz="2000" b="1" dirty="0"/>
              <a:t> приложений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80592" y="2429842"/>
            <a:ext cx="7172870" cy="927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06.018 Инженер связи (телекоммуникации)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0592" y="1215396"/>
            <a:ext cx="7172870" cy="927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06.005 Инженер–</a:t>
            </a:r>
            <a:r>
              <a:rPr lang="ru-RU" sz="2000" b="1" dirty="0" err="1"/>
              <a:t>радиоэлектронщик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 bwMode="auto">
          <a:xfrm>
            <a:off x="952472" y="404320"/>
            <a:ext cx="79454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Актуальность</a:t>
            </a:r>
            <a:r>
              <a:rPr lang="en-US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 </a:t>
            </a: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компетенции </a:t>
            </a:r>
          </a:p>
        </p:txBody>
      </p:sp>
      <p:pic>
        <p:nvPicPr>
          <p:cNvPr id="12" name="Изображение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1" y="1032425"/>
            <a:ext cx="9312590" cy="53298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8285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2735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11" y="123761"/>
            <a:ext cx="6770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Пример конкурсного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480" y="749461"/>
            <a:ext cx="3825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ea typeface="Microsoft YaHei Light" pitchFamily="34" charset="-122"/>
              </a:rPr>
              <a:t>1. Разработка проекта  на модели  «Умного  дома»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8733" y="986657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ea typeface="Microsoft YaHei Light" pitchFamily="34" charset="-122"/>
              </a:rPr>
              <a:t>2. Подключение датчиков и систем для  работы</a:t>
            </a:r>
          </a:p>
        </p:txBody>
      </p:sp>
      <p:pic>
        <p:nvPicPr>
          <p:cNvPr id="1029" name="Picture 5" descr="https://cdn1-img.robotbaza.ru/images/products/1/6122/138622954/full_IMG_68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1597747"/>
            <a:ext cx="2448272" cy="19356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CDE5DD-C180-4F89-9419-9C655A62B016}"/>
              </a:ext>
            </a:extLst>
          </p:cNvPr>
          <p:cNvSpPr/>
          <p:nvPr/>
        </p:nvSpPr>
        <p:spPr>
          <a:xfrm>
            <a:off x="1013294" y="3348772"/>
            <a:ext cx="4384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ea typeface="Microsoft YaHei Light" pitchFamily="34" charset="-122"/>
              </a:rPr>
              <a:t>3. Подключение объекта к единой  цифровой сети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432C727-7F68-4072-B228-E66A441E76C5}"/>
              </a:ext>
            </a:extLst>
          </p:cNvPr>
          <p:cNvSpPr/>
          <p:nvPr/>
        </p:nvSpPr>
        <p:spPr>
          <a:xfrm>
            <a:off x="5129279" y="3678444"/>
            <a:ext cx="4491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ea typeface="Microsoft YaHei Light" pitchFamily="34" charset="-122"/>
              </a:rPr>
              <a:t>4. Создание графического </a:t>
            </a:r>
            <a:r>
              <a:rPr lang="ru-RU" sz="2400" b="1" dirty="0" err="1">
                <a:latin typeface="+mn-lt"/>
                <a:ea typeface="Microsoft YaHei Light" pitchFamily="34" charset="-122"/>
              </a:rPr>
              <a:t>Веб-интерфейса</a:t>
            </a:r>
            <a:endParaRPr lang="ru-RU" sz="2400" b="1" dirty="0">
              <a:latin typeface="+mn-lt"/>
              <a:ea typeface="Microsoft YaHei Light" pitchFamily="34" charset="-12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F799C0-00AC-4066-AAC1-41391FA33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261" y="4215935"/>
            <a:ext cx="3032281" cy="20396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4D8B9B-17CE-44B4-BECA-3B8BD42B5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112" y="4568718"/>
            <a:ext cx="2776846" cy="1783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CDAF53-C364-4B2A-92F3-911E05533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773" y="1767126"/>
            <a:ext cx="2324351" cy="18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267" y="0"/>
            <a:ext cx="9927357" cy="6858000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 bwMode="auto">
          <a:xfrm>
            <a:off x="1352600" y="293351"/>
            <a:ext cx="75452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3 уровня конкурсного задания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C3ECE711-C61F-43D3-A118-5D4D8F07EDE1}"/>
              </a:ext>
            </a:extLst>
          </p:cNvPr>
          <p:cNvSpPr/>
          <p:nvPr/>
        </p:nvSpPr>
        <p:spPr>
          <a:xfrm>
            <a:off x="138023" y="858060"/>
            <a:ext cx="9534416" cy="1658160"/>
          </a:xfrm>
          <a:custGeom>
            <a:avLst/>
            <a:gdLst>
              <a:gd name="connsiteX0" fmla="*/ 0 w 2515636"/>
              <a:gd name="connsiteY0" fmla="*/ 0 h 1021569"/>
              <a:gd name="connsiteX1" fmla="*/ 2515636 w 2515636"/>
              <a:gd name="connsiteY1" fmla="*/ 0 h 1021569"/>
              <a:gd name="connsiteX2" fmla="*/ 2515636 w 2515636"/>
              <a:gd name="connsiteY2" fmla="*/ 1021569 h 1021569"/>
              <a:gd name="connsiteX3" fmla="*/ 0 w 2515636"/>
              <a:gd name="connsiteY3" fmla="*/ 1021569 h 1021569"/>
              <a:gd name="connsiteX4" fmla="*/ 0 w 2515636"/>
              <a:gd name="connsiteY4" fmla="*/ 0 h 10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636" h="1021569">
                <a:moveTo>
                  <a:pt x="0" y="0"/>
                </a:moveTo>
                <a:lnTo>
                  <a:pt x="2515636" y="0"/>
                </a:lnTo>
                <a:lnTo>
                  <a:pt x="2515636" y="1021569"/>
                </a:lnTo>
                <a:lnTo>
                  <a:pt x="0" y="102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2501" tIns="113792" rIns="113793" bIns="113792" numCol="1" spcCol="1270" anchor="b" anchorCtr="0">
            <a:noAutofit/>
          </a:bodyPr>
          <a:lstStyle/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В ходе выполнения конкурсного задания необходимо обеспечить  работоспособность </a:t>
            </a:r>
          </a:p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 созданной системы, продемонстрировав основной функционал: </a:t>
            </a:r>
          </a:p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- визуализацию  данных</a:t>
            </a:r>
          </a:p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- ручное управление системой </a:t>
            </a:r>
          </a:p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- автоматическое  выполнение функционала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36D436FA-9921-477B-BEEE-BCED8F90FB43}"/>
              </a:ext>
            </a:extLst>
          </p:cNvPr>
          <p:cNvSpPr/>
          <p:nvPr/>
        </p:nvSpPr>
        <p:spPr>
          <a:xfrm>
            <a:off x="165498" y="821636"/>
            <a:ext cx="1669607" cy="1658159"/>
          </a:xfrm>
          <a:custGeom>
            <a:avLst/>
            <a:gdLst>
              <a:gd name="connsiteX0" fmla="*/ 0 w 1669607"/>
              <a:gd name="connsiteY0" fmla="*/ 829080 h 1658159"/>
              <a:gd name="connsiteX1" fmla="*/ 834804 w 1669607"/>
              <a:gd name="connsiteY1" fmla="*/ 0 h 1658159"/>
              <a:gd name="connsiteX2" fmla="*/ 1669608 w 1669607"/>
              <a:gd name="connsiteY2" fmla="*/ 829080 h 1658159"/>
              <a:gd name="connsiteX3" fmla="*/ 834804 w 1669607"/>
              <a:gd name="connsiteY3" fmla="*/ 1658160 h 1658159"/>
              <a:gd name="connsiteX4" fmla="*/ 0 w 1669607"/>
              <a:gd name="connsiteY4" fmla="*/ 829080 h 165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607" h="1658159">
                <a:moveTo>
                  <a:pt x="0" y="829080"/>
                </a:moveTo>
                <a:cubicBezTo>
                  <a:pt x="0" y="371192"/>
                  <a:pt x="373754" y="0"/>
                  <a:pt x="834804" y="0"/>
                </a:cubicBezTo>
                <a:cubicBezTo>
                  <a:pt x="1295854" y="0"/>
                  <a:pt x="1669608" y="371192"/>
                  <a:pt x="1669608" y="829080"/>
                </a:cubicBezTo>
                <a:cubicBezTo>
                  <a:pt x="1669608" y="1286968"/>
                  <a:pt x="1295854" y="1658160"/>
                  <a:pt x="834804" y="1658160"/>
                </a:cubicBezTo>
                <a:cubicBezTo>
                  <a:pt x="373754" y="1658160"/>
                  <a:pt x="0" y="1286968"/>
                  <a:pt x="0" y="82908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4508" tIns="242832" rIns="244508" bIns="24283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/>
              <a:t>школьники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26BF9C03-EF80-4F7B-ACD6-87C4680A66DB}"/>
              </a:ext>
            </a:extLst>
          </p:cNvPr>
          <p:cNvSpPr/>
          <p:nvPr/>
        </p:nvSpPr>
        <p:spPr>
          <a:xfrm>
            <a:off x="151879" y="2568418"/>
            <a:ext cx="9577064" cy="1762344"/>
          </a:xfrm>
          <a:custGeom>
            <a:avLst/>
            <a:gdLst>
              <a:gd name="connsiteX0" fmla="*/ 0 w 2435094"/>
              <a:gd name="connsiteY0" fmla="*/ 0 h 4148230"/>
              <a:gd name="connsiteX1" fmla="*/ 2435094 w 2435094"/>
              <a:gd name="connsiteY1" fmla="*/ 0 h 4148230"/>
              <a:gd name="connsiteX2" fmla="*/ 2435094 w 2435094"/>
              <a:gd name="connsiteY2" fmla="*/ 4148230 h 4148230"/>
              <a:gd name="connsiteX3" fmla="*/ 0 w 2435094"/>
              <a:gd name="connsiteY3" fmla="*/ 4148230 h 4148230"/>
              <a:gd name="connsiteX4" fmla="*/ 0 w 2435094"/>
              <a:gd name="connsiteY4" fmla="*/ 0 h 41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94" h="4148230">
                <a:moveTo>
                  <a:pt x="0" y="0"/>
                </a:moveTo>
                <a:lnTo>
                  <a:pt x="2435094" y="0"/>
                </a:lnTo>
                <a:lnTo>
                  <a:pt x="2435094" y="4148230"/>
                </a:lnTo>
                <a:lnTo>
                  <a:pt x="0" y="41482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615" tIns="99568" rIns="99568" bIns="99568" numCol="1" spcCol="127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1200" dirty="0"/>
              <a:t>В ходе выполнения конкурсного задания необходимо самостоятельно разработать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1200" dirty="0"/>
              <a:t>Облачное  приложение </a:t>
            </a:r>
            <a:r>
              <a:rPr lang="ru-RU" sz="1400" b="1" i="1" dirty="0"/>
              <a:t> </a:t>
            </a:r>
            <a:r>
              <a:rPr lang="ru-RU" sz="1400" b="1" i="1" kern="1200" dirty="0"/>
              <a:t>обеспечить  работоспособность созданной системы,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1200" dirty="0"/>
              <a:t>продемонстрировав основной функционал: </a:t>
            </a:r>
          </a:p>
          <a:p>
            <a:pPr marL="0" lvl="0" indent="0" algn="r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i="1" kern="1200" dirty="0"/>
              <a:t>- визуализацию  данных</a:t>
            </a:r>
          </a:p>
          <a:p>
            <a:pPr marL="0" lvl="0" indent="0" algn="r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i="1" kern="1200" dirty="0"/>
              <a:t>- ручное управление системой </a:t>
            </a:r>
          </a:p>
          <a:p>
            <a:pPr marL="0" lvl="0" indent="0" algn="r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i="1" kern="1200" dirty="0"/>
              <a:t>- автоматическое  выполнение функционала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2DC227F3-C2B6-473B-A237-D24619E59A35}"/>
              </a:ext>
            </a:extLst>
          </p:cNvPr>
          <p:cNvSpPr/>
          <p:nvPr/>
        </p:nvSpPr>
        <p:spPr>
          <a:xfrm>
            <a:off x="135244" y="2596992"/>
            <a:ext cx="1640195" cy="1638864"/>
          </a:xfrm>
          <a:custGeom>
            <a:avLst/>
            <a:gdLst>
              <a:gd name="connsiteX0" fmla="*/ 0 w 1640195"/>
              <a:gd name="connsiteY0" fmla="*/ 819432 h 1638864"/>
              <a:gd name="connsiteX1" fmla="*/ 820098 w 1640195"/>
              <a:gd name="connsiteY1" fmla="*/ 0 h 1638864"/>
              <a:gd name="connsiteX2" fmla="*/ 1640196 w 1640195"/>
              <a:gd name="connsiteY2" fmla="*/ 819432 h 1638864"/>
              <a:gd name="connsiteX3" fmla="*/ 820098 w 1640195"/>
              <a:gd name="connsiteY3" fmla="*/ 1638864 h 1638864"/>
              <a:gd name="connsiteX4" fmla="*/ 0 w 1640195"/>
              <a:gd name="connsiteY4" fmla="*/ 819432 h 163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195" h="1638864">
                <a:moveTo>
                  <a:pt x="0" y="819432"/>
                </a:moveTo>
                <a:cubicBezTo>
                  <a:pt x="0" y="366872"/>
                  <a:pt x="367170" y="0"/>
                  <a:pt x="820098" y="0"/>
                </a:cubicBezTo>
                <a:cubicBezTo>
                  <a:pt x="1273026" y="0"/>
                  <a:pt x="1640196" y="366872"/>
                  <a:pt x="1640196" y="819432"/>
                </a:cubicBezTo>
                <a:cubicBezTo>
                  <a:pt x="1640196" y="1271992"/>
                  <a:pt x="1273026" y="1638864"/>
                  <a:pt x="820098" y="1638864"/>
                </a:cubicBezTo>
                <a:cubicBezTo>
                  <a:pt x="367170" y="1638864"/>
                  <a:pt x="0" y="1271992"/>
                  <a:pt x="0" y="81943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201" tIns="240006" rIns="240201" bIns="24000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/>
              <a:t>студенты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54A17370-2F88-4869-BA71-8FABAE7CDF8B}"/>
              </a:ext>
            </a:extLst>
          </p:cNvPr>
          <p:cNvSpPr/>
          <p:nvPr/>
        </p:nvSpPr>
        <p:spPr>
          <a:xfrm>
            <a:off x="135244" y="4387259"/>
            <a:ext cx="9570284" cy="1889672"/>
          </a:xfrm>
          <a:custGeom>
            <a:avLst/>
            <a:gdLst>
              <a:gd name="connsiteX0" fmla="*/ 0 w 2666306"/>
              <a:gd name="connsiteY0" fmla="*/ 0 h 4146077"/>
              <a:gd name="connsiteX1" fmla="*/ 2666306 w 2666306"/>
              <a:gd name="connsiteY1" fmla="*/ 0 h 4146077"/>
              <a:gd name="connsiteX2" fmla="*/ 2666306 w 2666306"/>
              <a:gd name="connsiteY2" fmla="*/ 4146077 h 4146077"/>
              <a:gd name="connsiteX3" fmla="*/ 0 w 2666306"/>
              <a:gd name="connsiteY3" fmla="*/ 4146077 h 4146077"/>
              <a:gd name="connsiteX4" fmla="*/ 0 w 2666306"/>
              <a:gd name="connsiteY4" fmla="*/ 0 h 414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6306" h="4146077">
                <a:moveTo>
                  <a:pt x="0" y="0"/>
                </a:moveTo>
                <a:lnTo>
                  <a:pt x="2666306" y="0"/>
                </a:lnTo>
                <a:lnTo>
                  <a:pt x="2666306" y="4146077"/>
                </a:lnTo>
                <a:lnTo>
                  <a:pt x="0" y="41460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609" tIns="99568" rIns="99568" bIns="99568" numCol="1" spcCol="1270" anchor="b" anchorCtr="0">
            <a:noAutofit/>
          </a:bodyPr>
          <a:lstStyle/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В ходе выполнения конкурсного задания необходимо самостоятельно </a:t>
            </a:r>
            <a:r>
              <a:rPr lang="ru-RU" sz="1400" b="1" i="1" dirty="0"/>
              <a:t> </a:t>
            </a:r>
            <a:r>
              <a:rPr lang="ru-RU" sz="1400" b="1" i="1" kern="1200" dirty="0"/>
              <a:t>разработать  </a:t>
            </a:r>
          </a:p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Инженерно-информационную  систему  (ИИС) и создать Облачное приложение, обеспечить </a:t>
            </a:r>
          </a:p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работоспособность созданной системы, продемонстрировав основной функционал: </a:t>
            </a:r>
          </a:p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- визуализацию  данных</a:t>
            </a:r>
          </a:p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- ручное управление системой </a:t>
            </a:r>
          </a:p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i="1" kern="1200" dirty="0"/>
              <a:t>- автоматическое  выполнение функционала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C45F3AB-C3E8-4625-BE0E-EB93B5707253}"/>
              </a:ext>
            </a:extLst>
          </p:cNvPr>
          <p:cNvSpPr/>
          <p:nvPr/>
        </p:nvSpPr>
        <p:spPr>
          <a:xfrm>
            <a:off x="171112" y="4515528"/>
            <a:ext cx="1687557" cy="1668492"/>
          </a:xfrm>
          <a:custGeom>
            <a:avLst/>
            <a:gdLst>
              <a:gd name="connsiteX0" fmla="*/ 0 w 1687557"/>
              <a:gd name="connsiteY0" fmla="*/ 834246 h 1668492"/>
              <a:gd name="connsiteX1" fmla="*/ 843779 w 1687557"/>
              <a:gd name="connsiteY1" fmla="*/ 0 h 1668492"/>
              <a:gd name="connsiteX2" fmla="*/ 1687558 w 1687557"/>
              <a:gd name="connsiteY2" fmla="*/ 834246 h 1668492"/>
              <a:gd name="connsiteX3" fmla="*/ 843779 w 1687557"/>
              <a:gd name="connsiteY3" fmla="*/ 1668492 h 1668492"/>
              <a:gd name="connsiteX4" fmla="*/ 0 w 1687557"/>
              <a:gd name="connsiteY4" fmla="*/ 834246 h 16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57" h="1668492">
                <a:moveTo>
                  <a:pt x="0" y="834246"/>
                </a:moveTo>
                <a:cubicBezTo>
                  <a:pt x="0" y="373505"/>
                  <a:pt x="377773" y="0"/>
                  <a:pt x="843779" y="0"/>
                </a:cubicBezTo>
                <a:cubicBezTo>
                  <a:pt x="1309785" y="0"/>
                  <a:pt x="1687558" y="373505"/>
                  <a:pt x="1687558" y="834246"/>
                </a:cubicBezTo>
                <a:cubicBezTo>
                  <a:pt x="1687558" y="1294987"/>
                  <a:pt x="1309785" y="1668492"/>
                  <a:pt x="843779" y="1668492"/>
                </a:cubicBezTo>
                <a:cubicBezTo>
                  <a:pt x="377773" y="1668492"/>
                  <a:pt x="0" y="1294987"/>
                  <a:pt x="0" y="83424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7137" tIns="244345" rIns="247137" bIns="24434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b="1" kern="1200" dirty="0"/>
              <a:t>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28695539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27357" cy="6858000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 bwMode="auto">
          <a:xfrm>
            <a:off x="1352600" y="293351"/>
            <a:ext cx="75452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ТРУДОУСТРОЙСТВО СПЕЦИАЛИСТА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34511758"/>
              </p:ext>
            </p:extLst>
          </p:nvPr>
        </p:nvGraphicFramePr>
        <p:xfrm>
          <a:off x="632520" y="1073251"/>
          <a:ext cx="810726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95539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246" y="-70496"/>
            <a:ext cx="10029403" cy="6928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07429" y="4168943"/>
            <a:ext cx="3615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г. Екатеринбург, </a:t>
            </a:r>
          </a:p>
          <a:p>
            <a:pPr>
              <a:buClr>
                <a:srgbClr val="000000"/>
              </a:buClr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ул. Московская, 11, оф. 901</a:t>
            </a:r>
          </a:p>
          <a:p>
            <a:pPr>
              <a:buClr>
                <a:srgbClr val="000000"/>
              </a:buClr>
            </a:pPr>
            <a:r>
              <a:rPr lang="en-US" sz="2000" dirty="0" smtClean="0">
                <a:solidFill>
                  <a:srgbClr val="2C7265"/>
                </a:solidFill>
                <a:latin typeface="Times New Roman" panose="02020603050405020304" pitchFamily="18" charset="0"/>
                <a:hlinkClick r:id="rId4"/>
              </a:rPr>
              <a:t>zdorovo.me@gmail.com</a:t>
            </a:r>
            <a:endParaRPr lang="en-US" sz="2000" dirty="0" smtClean="0">
              <a:solidFill>
                <a:srgbClr val="2C7265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en-US" sz="2000" dirty="0" smtClean="0">
                <a:solidFill>
                  <a:srgbClr val="2C7265"/>
                </a:solidFill>
                <a:latin typeface="Times New Roman" panose="02020603050405020304" pitchFamily="18" charset="0"/>
                <a:hlinkClick r:id="rId5"/>
              </a:rPr>
              <a:t>www.zdorovo.me</a:t>
            </a:r>
            <a:endParaRPr lang="ru-RU" sz="2000" dirty="0">
              <a:solidFill>
                <a:srgbClr val="2C726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4328593"/>
            <a:ext cx="2480671" cy="979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816" y="1607463"/>
            <a:ext cx="8049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Добро пожаловать в мир</a:t>
            </a:r>
          </a:p>
          <a:p>
            <a:pPr algn="ctr"/>
            <a:r>
              <a:rPr lang="ru-RU" sz="3600" b="1" dirty="0" smtClean="0"/>
              <a:t> современных цифровых компетенций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6373" y="2896840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12" algn="ctr"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Партнер  развития компетенции</a:t>
            </a:r>
          </a:p>
          <a:p>
            <a:pPr marL="11112" algn="ctr"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Лаборатория Интеллектуальных  Технологий «ЛИНТЕХ»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pic>
        <p:nvPicPr>
          <p:cNvPr id="15" name="Picture 2" descr="https://lh4.googleusercontent.com/32J_IXnIVaPe1OHyEBkReRFS_xg7gQMC0IrCKwWNnZVEfwnR5IGkMQI4U0zw2DX4pajJo2TnnKzsd6sogJdo7jLnSZWB6EM2p-kRwQ-zqedxRjT5gO5qSk5j-pD70fT3dy-kGLJ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44" y="5877272"/>
            <a:ext cx="1231949" cy="7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Файл:Logo of the Skolkovo Foundation.svg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5805264"/>
            <a:ext cx="1183198" cy="8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95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339</Words>
  <Application>Microsoft Office PowerPoint</Application>
  <PresentationFormat>Лист A4 (210x297 мм)</PresentationFormat>
  <Paragraphs>68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User</cp:lastModifiedBy>
  <cp:revision>475</cp:revision>
  <cp:lastPrinted>2018-12-29T15:19:52Z</cp:lastPrinted>
  <dcterms:created xsi:type="dcterms:W3CDTF">2017-02-16T06:10:48Z</dcterms:created>
  <dcterms:modified xsi:type="dcterms:W3CDTF">2020-09-22T11:45:01Z</dcterms:modified>
</cp:coreProperties>
</file>