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66" r:id="rId2"/>
    <p:sldId id="259" r:id="rId3"/>
    <p:sldId id="354" r:id="rId4"/>
    <p:sldId id="329" r:id="rId5"/>
    <p:sldId id="330" r:id="rId6"/>
    <p:sldId id="290" r:id="rId7"/>
    <p:sldId id="331" r:id="rId8"/>
    <p:sldId id="332" r:id="rId9"/>
    <p:sldId id="333" r:id="rId10"/>
    <p:sldId id="350" r:id="rId11"/>
    <p:sldId id="314" r:id="rId12"/>
    <p:sldId id="356" r:id="rId13"/>
    <p:sldId id="322" r:id="rId14"/>
    <p:sldId id="325" r:id="rId15"/>
    <p:sldId id="323" r:id="rId16"/>
    <p:sldId id="324" r:id="rId17"/>
    <p:sldId id="357" r:id="rId18"/>
    <p:sldId id="358" r:id="rId19"/>
    <p:sldId id="351" r:id="rId20"/>
    <p:sldId id="309" r:id="rId21"/>
    <p:sldId id="364" r:id="rId22"/>
    <p:sldId id="353" r:id="rId23"/>
    <p:sldId id="311" r:id="rId24"/>
    <p:sldId id="367" r:id="rId25"/>
  </p:sldIdLst>
  <p:sldSz cx="10693400" cy="7561263"/>
  <p:notesSz cx="9874250" cy="6797675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382">
          <p15:clr>
            <a:srgbClr val="A4A3A4"/>
          </p15:clr>
        </p15:guide>
        <p15:guide id="4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FF00"/>
    <a:srgbClr val="FF3300"/>
    <a:srgbClr val="D7E4BD"/>
    <a:srgbClr val="A6A6A6"/>
    <a:srgbClr val="FFFF00"/>
    <a:srgbClr val="00B0F0"/>
    <a:srgbClr val="B7DEE8"/>
    <a:srgbClr val="00FF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35" autoAdjust="0"/>
    <p:restoredTop sz="94660"/>
  </p:normalViewPr>
  <p:slideViewPr>
    <p:cSldViewPr>
      <p:cViewPr varScale="1">
        <p:scale>
          <a:sx n="106" d="100"/>
          <a:sy n="106" d="100"/>
        </p:scale>
        <p:origin x="900" y="126"/>
      </p:cViewPr>
      <p:guideLst>
        <p:guide orient="horz" pos="2160"/>
        <p:guide pos="2880"/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25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884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3125" y="1"/>
            <a:ext cx="427884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ED0A1-A874-49B9-91A8-54AB07E21C9D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35313" y="509588"/>
            <a:ext cx="36068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6" y="3228897"/>
            <a:ext cx="789940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27884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3125" y="6456612"/>
            <a:ext cx="427884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DEA56-FDA4-4A12-8DAC-7DD4C812FD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023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0A11A0-F5BB-4FB1-A652-58B54E2B1A44}" type="slidenum">
              <a:rPr lang="ru-RU"/>
              <a:pPr/>
              <a:t>1</a:t>
            </a:fld>
            <a:endParaRPr lang="ru-RU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5475" y="527050"/>
            <a:ext cx="3563938" cy="2519363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8567" y="3208834"/>
            <a:ext cx="7197689" cy="3101439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1248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0A11A0-F5BB-4FB1-A652-58B54E2B1A44}" type="slidenum">
              <a:rPr lang="ru-RU"/>
              <a:pPr/>
              <a:t>2</a:t>
            </a:fld>
            <a:endParaRPr lang="ru-RU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5475" y="527050"/>
            <a:ext cx="3563938" cy="2519363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8567" y="3208834"/>
            <a:ext cx="7197689" cy="3101439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12483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0A11A0-F5BB-4FB1-A652-58B54E2B1A44}" type="slidenum">
              <a:rPr lang="ru-RU"/>
              <a:pPr/>
              <a:t>3</a:t>
            </a:fld>
            <a:endParaRPr lang="ru-RU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65475" y="527050"/>
            <a:ext cx="3563938" cy="2519363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8567" y="3208834"/>
            <a:ext cx="7197689" cy="3101439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4239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135313" y="509588"/>
            <a:ext cx="3606800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8A16C9-7C6E-4B4E-8D41-3D02DD41CD4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6982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17FA-5787-4796-AF72-6581D35A2B62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5E1-7ACA-48E5-8567-6DE72490E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17FA-5787-4796-AF72-6581D35A2B62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5E1-7ACA-48E5-8567-6DE72490E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17FA-5787-4796-AF72-6581D35A2B62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5E1-7ACA-48E5-8567-6DE72490E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17FA-5787-4796-AF72-6581D35A2B62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5E1-7ACA-48E5-8567-6DE72490E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17FA-5787-4796-AF72-6581D35A2B62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5E1-7ACA-48E5-8567-6DE72490E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17FA-5787-4796-AF72-6581D35A2B62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5E1-7ACA-48E5-8567-6DE72490E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17FA-5787-4796-AF72-6581D35A2B62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5E1-7ACA-48E5-8567-6DE72490E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17FA-5787-4796-AF72-6581D35A2B62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5E1-7ACA-48E5-8567-6DE72490E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17FA-5787-4796-AF72-6581D35A2B62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5E1-7ACA-48E5-8567-6DE72490E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17FA-5787-4796-AF72-6581D35A2B62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5E1-7ACA-48E5-8567-6DE72490E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017FA-5787-4796-AF72-6581D35A2B62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AD5E1-7ACA-48E5-8567-6DE72490E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017FA-5787-4796-AF72-6581D35A2B62}" type="datetimeFigureOut">
              <a:rPr lang="ru-RU" smtClean="0"/>
              <a:pPr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AD5E1-7ACA-48E5-8567-6DE72490E6E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2.wdp"/><Relationship Id="rId3" Type="http://schemas.openxmlformats.org/officeDocument/2006/relationships/image" Target="../media/image4.gif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microsoft.com/office/2007/relationships/hdphoto" Target="../media/hdphoto1.wdp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5.gif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10" Type="http://schemas.openxmlformats.org/officeDocument/2006/relationships/image" Target="../media/image10.jpeg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png"/><Relationship Id="rId3" Type="http://schemas.microsoft.com/office/2007/relationships/media" Target="../media/media2.avi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microsoft.com/office/2007/relationships/media" Target="../media/media3.avi"/><Relationship Id="rId10" Type="http://schemas.openxmlformats.org/officeDocument/2006/relationships/image" Target="../media/image5.gif"/><Relationship Id="rId4" Type="http://schemas.openxmlformats.org/officeDocument/2006/relationships/video" Target="../media/media2.avi"/><Relationship Id="rId9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7.png"/><Relationship Id="rId3" Type="http://schemas.microsoft.com/office/2007/relationships/media" Target="../media/media5.avi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video" Target="../media/media6.avi"/><Relationship Id="rId11" Type="http://schemas.openxmlformats.org/officeDocument/2006/relationships/image" Target="../media/image5.gif"/><Relationship Id="rId5" Type="http://schemas.microsoft.com/office/2007/relationships/media" Target="../media/media6.avi"/><Relationship Id="rId10" Type="http://schemas.openxmlformats.org/officeDocument/2006/relationships/image" Target="../media/image4.gif"/><Relationship Id="rId4" Type="http://schemas.openxmlformats.org/officeDocument/2006/relationships/video" Target="../media/media5.avi"/><Relationship Id="rId9" Type="http://schemas.openxmlformats.org/officeDocument/2006/relationships/image" Target="../media/image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20.jpeg"/><Relationship Id="rId7" Type="http://schemas.openxmlformats.org/officeDocument/2006/relationships/image" Target="../media/image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10" Type="http://schemas.openxmlformats.org/officeDocument/2006/relationships/image" Target="../media/image24.jpg"/><Relationship Id="rId4" Type="http://schemas.openxmlformats.org/officeDocument/2006/relationships/image" Target="../media/image21.jpeg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media" Target="../media/media8.avi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6.png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video" Target="../media/media9.avi"/><Relationship Id="rId11" Type="http://schemas.openxmlformats.org/officeDocument/2006/relationships/image" Target="../media/image5.gif"/><Relationship Id="rId5" Type="http://schemas.microsoft.com/office/2007/relationships/media" Target="../media/media9.avi"/><Relationship Id="rId10" Type="http://schemas.openxmlformats.org/officeDocument/2006/relationships/image" Target="../media/image4.gif"/><Relationship Id="rId4" Type="http://schemas.openxmlformats.org/officeDocument/2006/relationships/video" Target="../media/media8.avi"/><Relationship Id="rId9" Type="http://schemas.openxmlformats.org/officeDocument/2006/relationships/image" Target="../media/image3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microsoft.com/office/2007/relationships/media" Target="../media/media11.avi"/><Relationship Id="rId7" Type="http://schemas.openxmlformats.org/officeDocument/2006/relationships/image" Target="../media/image3.png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6" Type="http://schemas.openxmlformats.org/officeDocument/2006/relationships/image" Target="../media/image29.jpe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video" Target="../media/media11.avi"/><Relationship Id="rId9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4.png"/><Relationship Id="rId3" Type="http://schemas.microsoft.com/office/2007/relationships/media" Target="../media/media13.avi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3.png"/><Relationship Id="rId2" Type="http://schemas.microsoft.com/office/2007/relationships/media" Target="../media/media12.avi"/><Relationship Id="rId1" Type="http://schemas.openxmlformats.org/officeDocument/2006/relationships/video" Target="NULL" TargetMode="External"/><Relationship Id="rId6" Type="http://schemas.openxmlformats.org/officeDocument/2006/relationships/video" Target="../media/media14.avi"/><Relationship Id="rId11" Type="http://schemas.openxmlformats.org/officeDocument/2006/relationships/image" Target="../media/image5.gif"/><Relationship Id="rId5" Type="http://schemas.microsoft.com/office/2007/relationships/media" Target="../media/media14.avi"/><Relationship Id="rId10" Type="http://schemas.openxmlformats.org/officeDocument/2006/relationships/image" Target="../media/image4.gif"/><Relationship Id="rId4" Type="http://schemas.openxmlformats.org/officeDocument/2006/relationships/video" Target="../media/media13.avi"/><Relationship Id="rId9" Type="http://schemas.openxmlformats.org/officeDocument/2006/relationships/image" Target="../media/image3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56295"/>
            <a:ext cx="10693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700" b="1" i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Военная служба по контракту- </a:t>
            </a:r>
          </a:p>
          <a:p>
            <a:pPr algn="ctr"/>
            <a:endParaRPr lang="ru-RU" sz="5700" b="1" i="1" u="sng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ru-RU" sz="5700" b="1" i="1" u="sng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ru-RU" sz="5700" b="1" i="1" u="sng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endParaRPr lang="ru-RU" sz="5700" b="1" i="1" u="sng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ru-RU" sz="5700" b="1" i="1" u="sng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ТВОЙ ВЫБОР !!!</a:t>
            </a:r>
            <a:endParaRPr lang="ru-RU" sz="5700" b="1" i="1" u="sng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9" name="Picture 1" descr="Y:\ТИХОНОВ\РАБОТА\Выступления и слайды\Ежедневник\Материалы\эмблема гу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654" y="2330823"/>
            <a:ext cx="1772092" cy="2206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67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заст2"/>
          <p:cNvPicPr>
            <a:picLocks noChangeAspect="1" noChangeArrowheads="1"/>
          </p:cNvPicPr>
          <p:nvPr/>
        </p:nvPicPr>
        <p:blipFill>
          <a:blip r:embed="rId2" cstate="print">
            <a:lum bright="14000"/>
          </a:blip>
          <a:srcRect/>
          <a:stretch>
            <a:fillRect/>
          </a:stretch>
        </p:blipFill>
        <p:spPr bwMode="auto">
          <a:xfrm>
            <a:off x="8546656" y="937905"/>
            <a:ext cx="2189443" cy="662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auto0"/>
          <p:cNvPicPr>
            <a:picLocks noChangeAspect="1" noChangeArrowheads="1"/>
          </p:cNvPicPr>
          <p:nvPr/>
        </p:nvPicPr>
        <p:blipFill>
          <a:blip r:embed="rId3" cstate="print">
            <a:lum bright="14000"/>
          </a:blip>
          <a:srcRect l="5168"/>
          <a:stretch>
            <a:fillRect/>
          </a:stretch>
        </p:blipFill>
        <p:spPr bwMode="auto">
          <a:xfrm>
            <a:off x="-7426" y="937905"/>
            <a:ext cx="2623225" cy="662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Text Box 46"/>
          <p:cNvSpPr txBox="1">
            <a:spLocks noChangeArrowheads="1"/>
          </p:cNvSpPr>
          <p:nvPr/>
        </p:nvSpPr>
        <p:spPr bwMode="auto">
          <a:xfrm>
            <a:off x="1317698" y="-38932"/>
            <a:ext cx="8407887" cy="91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013" tIns="40007" rIns="80013" bIns="40007">
            <a:spAutoFit/>
          </a:bodyPr>
          <a:lstStyle/>
          <a:p>
            <a:pPr algn="ctr" defTabSz="1062976">
              <a:defRPr/>
            </a:pP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ВООРУЖЕННЫХ СИЛ В ВЫСОКОКЛАССНЫХ СПЕЦИАЛИСТАХ, ЗАМЕЩАЮЩИХ ДОЛЖНОСТИ РЯДОВОГО И СЕРЖАНТСКОГО СОСТАВА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16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alt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0976" y="1081298"/>
            <a:ext cx="9431448" cy="873314"/>
          </a:xfrm>
          <a:prstGeom prst="rect">
            <a:avLst/>
          </a:prstGeom>
          <a:noFill/>
        </p:spPr>
        <p:txBody>
          <a:bodyPr wrap="square" lIns="104306" tIns="52153" rIns="104306" bIns="52153" rtlCol="0" anchor="ctr">
            <a:noAutofit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Ежегодное,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5 лет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увеличение численности военнослужащих, </a:t>
            </a:r>
          </a:p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проходящих военную службу по контракту, не менее чем на </a:t>
            </a:r>
            <a:r>
              <a:rPr lang="ru-RU" sz="16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тыс. человек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 </a:t>
            </a:r>
            <a:r>
              <a:rPr lang="ru-RU" sz="1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7 мая 2012 года №604)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Выноска со стрелкой вправо 19"/>
          <p:cNvSpPr/>
          <p:nvPr/>
        </p:nvSpPr>
        <p:spPr>
          <a:xfrm rot="5400000">
            <a:off x="3774824" y="85104"/>
            <a:ext cx="2754739" cy="6652539"/>
          </a:xfrm>
          <a:prstGeom prst="rightArrowCallout">
            <a:avLst>
              <a:gd name="adj1" fmla="val 179018"/>
              <a:gd name="adj2" fmla="val 105545"/>
              <a:gd name="adj3" fmla="val 25000"/>
              <a:gd name="adj4" fmla="val 6026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04306" tIns="52153" rIns="104306" bIns="52153" rtlCol="0" anchor="ctr"/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28 марта 1998 г. № 53-ФЗ</a:t>
            </a:r>
          </a:p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воинской обязанности и военной службе» (пункт 34)</a:t>
            </a:r>
          </a:p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предоставляет право гражданам, получившим высшее профессиональное образование, поступить на военную службу</a:t>
            </a:r>
          </a:p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контракту без прохождения военной службы по призыву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573298" y="4931817"/>
            <a:ext cx="3452584" cy="10810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хорошо оплачиваемый опыт работы по специальности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194300" y="4931817"/>
            <a:ext cx="3536793" cy="10810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усовершенствовать свои практические навыки, а за счет изучения новой техники расширить теоретические познания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573298" y="6287800"/>
            <a:ext cx="7157795" cy="104230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ПРИМЕНИТЬ ЗНАНИЯ ПОЛУЧЕННЫЕ В ВУЗЕ В РАЦИОНАЛИЗАТОРСКОЙ И ИЗОБРЕТАТЕЛЬСКОЙ РАБОТЕ, ПРОВОДИМОЙ В ВООРУЖЕННЫХ СИЛАХ</a:t>
            </a:r>
          </a:p>
        </p:txBody>
      </p:sp>
    </p:spTree>
    <p:extLst>
      <p:ext uri="{BB962C8B-B14F-4D97-AF65-F5344CB8AC3E}">
        <p14:creationId xmlns:p14="http://schemas.microsoft.com/office/powerpoint/2010/main" val="371181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Овал 30"/>
          <p:cNvSpPr/>
          <p:nvPr/>
        </p:nvSpPr>
        <p:spPr>
          <a:xfrm>
            <a:off x="226870" y="3576224"/>
            <a:ext cx="2273653" cy="1909089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000" b="1" dirty="0">
                <a:solidFill>
                  <a:schemeClr val="bg1"/>
                </a:solidFill>
              </a:rPr>
              <a:t>Военная служба по призыву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ru-RU" sz="2000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FFFF00"/>
                </a:solidFill>
              </a:rPr>
              <a:t>1 ГОД</a:t>
            </a:r>
          </a:p>
        </p:txBody>
      </p:sp>
      <p:sp>
        <p:nvSpPr>
          <p:cNvPr id="57349" name="Text Box 6"/>
          <p:cNvSpPr txBox="1">
            <a:spLocks noChangeArrowheads="1"/>
          </p:cNvSpPr>
          <p:nvPr/>
        </p:nvSpPr>
        <p:spPr bwMode="auto">
          <a:xfrm>
            <a:off x="732805" y="72403"/>
            <a:ext cx="9640768" cy="65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 eaLnBrk="1" hangingPunct="1"/>
            <a:r>
              <a:rPr kumimoji="1" lang="ru-RU" alt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ФЕДЕРАЛЬНЫЙ ЗАКОН</a:t>
            </a:r>
          </a:p>
          <a:p>
            <a:pPr algn="ctr" eaLnBrk="1" hangingPunct="1"/>
            <a:r>
              <a:rPr kumimoji="1" lang="ru-RU" alt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ВОИНСКОЙ ОБЯЗАННОСТИ И ВОЕННОЙ СЛУЖБЕ»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30976" y="1303958"/>
            <a:ext cx="9515657" cy="57234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1800" b="1" dirty="0">
                <a:solidFill>
                  <a:schemeClr val="tx1"/>
                </a:solidFill>
              </a:rPr>
              <a:t>Федеральным законом от 23 июня 2014 г. № </a:t>
            </a:r>
            <a:r>
              <a:rPr lang="ru-RU" sz="1800" b="1" dirty="0" smtClean="0">
                <a:solidFill>
                  <a:schemeClr val="tx1"/>
                </a:solidFill>
              </a:rPr>
              <a:t>53 - ФЗ </a:t>
            </a:r>
            <a:r>
              <a:rPr lang="ru-RU" sz="1800" b="1" dirty="0">
                <a:solidFill>
                  <a:schemeClr val="tx1"/>
                </a:solidFill>
              </a:rPr>
              <a:t>внесены изменения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1800" b="1" dirty="0">
                <a:solidFill>
                  <a:schemeClr val="tx1"/>
                </a:solidFill>
              </a:rPr>
              <a:t>в статьи 38 и 51  Федерального закона «О воинской обязанности и военной службе»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282702" y="5724847"/>
            <a:ext cx="6127996" cy="1630673"/>
          </a:xfrm>
          <a:prstGeom prst="round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61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000" b="1" spc="-34" dirty="0">
                <a:solidFill>
                  <a:prstClr val="black"/>
                </a:solidFill>
              </a:rPr>
              <a:t>Уволенные </a:t>
            </a:r>
            <a:r>
              <a:rPr lang="ru-RU" sz="2000" b="1" spc="-34" dirty="0">
                <a:solidFill>
                  <a:schemeClr val="tx1"/>
                </a:solidFill>
              </a:rPr>
              <a:t> по несоблюдению условий контракта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2000" b="1" spc="-34" dirty="0">
                <a:solidFill>
                  <a:prstClr val="black"/>
                </a:solidFill>
              </a:rPr>
              <a:t>и не выслужившие срок военной службы по призыву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2000" b="1" spc="-34" dirty="0">
                <a:solidFill>
                  <a:prstClr val="black"/>
                </a:solidFill>
              </a:rPr>
              <a:t>обязаны пройти военную службу по призыву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2000" b="1" spc="-34" dirty="0">
                <a:solidFill>
                  <a:prstClr val="black"/>
                </a:solidFill>
              </a:rPr>
              <a:t> </a:t>
            </a:r>
            <a:r>
              <a:rPr lang="ru-RU" sz="2000" i="1" spc="-34" dirty="0">
                <a:solidFill>
                  <a:schemeClr val="tx1"/>
                </a:solidFill>
              </a:rPr>
              <a:t>(два дня службы по контракту </a:t>
            </a:r>
            <a:r>
              <a:rPr lang="ru-RU" sz="2000" i="1" spc="-34" dirty="0" smtClean="0">
                <a:solidFill>
                  <a:schemeClr val="tx1"/>
                </a:solidFill>
              </a:rPr>
              <a:t>равны</a:t>
            </a:r>
            <a:br>
              <a:rPr lang="ru-RU" sz="2000" i="1" spc="-34" dirty="0" smtClean="0">
                <a:solidFill>
                  <a:schemeClr val="tx1"/>
                </a:solidFill>
              </a:rPr>
            </a:br>
            <a:r>
              <a:rPr lang="ru-RU" sz="2000" i="1" spc="-34" dirty="0" smtClean="0">
                <a:solidFill>
                  <a:schemeClr val="tx1"/>
                </a:solidFill>
              </a:rPr>
              <a:t>одному </a:t>
            </a:r>
            <a:r>
              <a:rPr lang="ru-RU" sz="2000" i="1" spc="-34" dirty="0">
                <a:solidFill>
                  <a:schemeClr val="tx1"/>
                </a:solidFill>
              </a:rPr>
              <a:t>дню по призыву)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36232" y="2196455"/>
            <a:ext cx="8420936" cy="794632"/>
          </a:xfrm>
          <a:prstGeom prst="roundRect">
            <a:avLst/>
          </a:prstGeom>
          <a:solidFill>
            <a:srgbClr val="FFFF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1600" b="1" spc="-34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Предоставление гражданам  </a:t>
            </a:r>
            <a:r>
              <a:rPr lang="ru-RU" b="1" spc="-34" dirty="0">
                <a:solidFill>
                  <a:srgbClr val="FF0000"/>
                </a:solidFill>
              </a:rPr>
              <a:t>права  выбора </a:t>
            </a:r>
            <a:r>
              <a:rPr lang="ru-RU" sz="1600" b="1" spc="-34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прохождения военной службы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1600" b="1" spc="-34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spc="-34" dirty="0">
                <a:solidFill>
                  <a:srgbClr val="1006DC"/>
                </a:solidFill>
              </a:rPr>
              <a:t>два года по контракту  либо один год по призыву</a:t>
            </a:r>
            <a:endParaRPr lang="ru-RU" sz="1600" b="1" spc="-34" dirty="0">
              <a:solidFill>
                <a:srgbClr val="1006DC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8187105" y="3591307"/>
            <a:ext cx="2273653" cy="1894006"/>
          </a:xfrm>
          <a:prstGeom prst="ellipse">
            <a:avLst/>
          </a:prstGeom>
          <a:solidFill>
            <a:srgbClr val="99FF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Военная служба по контракту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ru-RU" sz="2400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2 ГОДА</a:t>
            </a:r>
          </a:p>
        </p:txBody>
      </p:sp>
      <p:grpSp>
        <p:nvGrpSpPr>
          <p:cNvPr id="3" name="Группа 37"/>
          <p:cNvGrpSpPr>
            <a:grpSpLocks/>
          </p:cNvGrpSpPr>
          <p:nvPr/>
        </p:nvGrpSpPr>
        <p:grpSpPr bwMode="auto">
          <a:xfrm>
            <a:off x="6310915" y="3690067"/>
            <a:ext cx="1852780" cy="952159"/>
            <a:chOff x="6299399" y="2857500"/>
            <a:chExt cx="1728985" cy="720080"/>
          </a:xfrm>
        </p:grpSpPr>
        <p:sp>
          <p:nvSpPr>
            <p:cNvPr id="37" name="Стрелка вправо 36"/>
            <p:cNvSpPr/>
            <p:nvPr/>
          </p:nvSpPr>
          <p:spPr>
            <a:xfrm>
              <a:off x="6299399" y="2857500"/>
              <a:ext cx="1728985" cy="720080"/>
            </a:xfrm>
            <a:prstGeom prst="rightArrow">
              <a:avLst/>
            </a:prstGeom>
            <a:solidFill>
              <a:srgbClr val="009900">
                <a:alpha val="53000"/>
              </a:srgb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dirty="0"/>
            </a:p>
          </p:txBody>
        </p:sp>
        <p:sp>
          <p:nvSpPr>
            <p:cNvPr id="57369" name="TextBox 32"/>
            <p:cNvSpPr txBox="1">
              <a:spLocks noChangeArrowheads="1"/>
            </p:cNvSpPr>
            <p:nvPr/>
          </p:nvSpPr>
          <p:spPr bwMode="auto">
            <a:xfrm>
              <a:off x="6339151" y="3111457"/>
              <a:ext cx="1649482" cy="209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1" hangingPunct="1"/>
              <a:r>
                <a:rPr lang="ru-RU" altLang="ru-RU" sz="18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альтернатива</a:t>
              </a:r>
            </a:p>
          </p:txBody>
        </p:sp>
      </p:grpSp>
      <p:grpSp>
        <p:nvGrpSpPr>
          <p:cNvPr id="4" name="Группа 39"/>
          <p:cNvGrpSpPr>
            <a:grpSpLocks/>
          </p:cNvGrpSpPr>
          <p:nvPr/>
        </p:nvGrpSpPr>
        <p:grpSpPr bwMode="auto">
          <a:xfrm>
            <a:off x="2623899" y="3690067"/>
            <a:ext cx="1769237" cy="952159"/>
            <a:chOff x="2267744" y="2353444"/>
            <a:chExt cx="1728192" cy="720000"/>
          </a:xfrm>
        </p:grpSpPr>
        <p:sp>
          <p:nvSpPr>
            <p:cNvPr id="39" name="Стрелка влево 38"/>
            <p:cNvSpPr/>
            <p:nvPr/>
          </p:nvSpPr>
          <p:spPr>
            <a:xfrm>
              <a:off x="2267744" y="2353444"/>
              <a:ext cx="1728192" cy="720000"/>
            </a:xfrm>
            <a:prstGeom prst="lef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 dirty="0"/>
            </a:p>
          </p:txBody>
        </p:sp>
        <p:sp>
          <p:nvSpPr>
            <p:cNvPr id="57367" name="TextBox 31"/>
            <p:cNvSpPr txBox="1">
              <a:spLocks noChangeArrowheads="1"/>
            </p:cNvSpPr>
            <p:nvPr/>
          </p:nvSpPr>
          <p:spPr bwMode="auto">
            <a:xfrm>
              <a:off x="2267744" y="2570972"/>
              <a:ext cx="1728192" cy="282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/>
              <a:r>
                <a:rPr lang="ru-RU" altLang="ru-RU" sz="18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обязанность</a:t>
              </a:r>
            </a:p>
          </p:txBody>
        </p:sp>
      </p:grpSp>
      <p:sp>
        <p:nvSpPr>
          <p:cNvPr id="42" name="Стрелка углом 41"/>
          <p:cNvSpPr/>
          <p:nvPr/>
        </p:nvSpPr>
        <p:spPr>
          <a:xfrm rot="10800000">
            <a:off x="8540009" y="5580830"/>
            <a:ext cx="1017157" cy="1286957"/>
          </a:xfrm>
          <a:prstGeom prst="bentArrow">
            <a:avLst>
              <a:gd name="adj1" fmla="val 25000"/>
              <a:gd name="adj2" fmla="val 26027"/>
              <a:gd name="adj3" fmla="val 25000"/>
              <a:gd name="adj4" fmla="val 43750"/>
            </a:avLst>
          </a:prstGeom>
          <a:solidFill>
            <a:schemeClr val="accent5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Стрелка углом 42"/>
          <p:cNvSpPr/>
          <p:nvPr/>
        </p:nvSpPr>
        <p:spPr>
          <a:xfrm rot="16200000">
            <a:off x="1091708" y="5625354"/>
            <a:ext cx="1169443" cy="1080396"/>
          </a:xfrm>
          <a:prstGeom prst="bentArrow">
            <a:avLst>
              <a:gd name="adj1" fmla="val 25000"/>
              <a:gd name="adj2" fmla="val 26027"/>
              <a:gd name="adj3" fmla="val 25000"/>
              <a:gd name="adj4" fmla="val 43750"/>
            </a:avLst>
          </a:prstGeom>
          <a:solidFill>
            <a:schemeClr val="accent5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hangingPunct="1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378292" y="3690071"/>
            <a:ext cx="1936815" cy="92723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1065" tIns="52153" rIns="41065" bIns="52153" anchor="ctr"/>
          <a:lstStyle/>
          <a:p>
            <a:pPr algn="ctr" eaLnBrk="1" hangingPunct="1">
              <a:defRPr/>
            </a:pPr>
            <a:r>
              <a:rPr lang="ru-RU" b="1" dirty="0"/>
              <a:t>ВЫБОР гражданина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11033" y="16392396"/>
            <a:ext cx="8842477" cy="476300"/>
          </a:xfrm>
          <a:prstGeom prst="roundRect">
            <a:avLst>
              <a:gd name="adj" fmla="val 32099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b="1" dirty="0">
                <a:solidFill>
                  <a:schemeClr val="bg1"/>
                </a:solidFill>
                <a:cs typeface="Arial" pitchFamily="34" charset="0"/>
              </a:rPr>
              <a:t>11 июня 2014 г. единогласно принят Государственной Думой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11033" y="16938815"/>
            <a:ext cx="8842477" cy="476300"/>
          </a:xfrm>
          <a:prstGeom prst="roundRect">
            <a:avLst>
              <a:gd name="adj" fmla="val 32099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18 июня 2014 г. единогласно одобрен Советом Федерации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10946" y="17462151"/>
            <a:ext cx="8842477" cy="476300"/>
          </a:xfrm>
          <a:prstGeom prst="roundRect">
            <a:avLst>
              <a:gd name="adj" fmla="val 3209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b="1" dirty="0">
                <a:solidFill>
                  <a:schemeClr val="bg1"/>
                </a:solidFill>
                <a:cs typeface="Arial" pitchFamily="34" charset="0"/>
              </a:rPr>
              <a:t>23 июня 2014 г. подписан Президентом РФ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27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alt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1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0" grpId="0" animBg="1"/>
      <p:bldP spid="30" grpId="0" animBg="1"/>
      <p:bldP spid="42" grpId="0" animBg="1"/>
      <p:bldP spid="43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7582" y="-139384"/>
            <a:ext cx="7999629" cy="1081681"/>
          </a:xfrm>
          <a:prstGeom prst="rect">
            <a:avLst/>
          </a:prstGeom>
          <a:noFill/>
          <a:ln>
            <a:noFill/>
          </a:ln>
          <a:effectLst/>
        </p:spPr>
        <p:txBody>
          <a:bodyPr lIns="104306" tIns="52153" rIns="104306" bIns="52153" anchor="ctr"/>
          <a:lstStyle/>
          <a:p>
            <a:pPr algn="ctr">
              <a:defRPr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ПРОХОЖДЕНИЯ ВОЕННОЙ СЛУЖБЫ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24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alt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283449" y="2272181"/>
            <a:ext cx="10105123" cy="3483828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104306" tIns="52153" rIns="104306" bIns="52153" anchor="ctr">
            <a:noAutofit/>
          </a:bodyPr>
          <a:lstStyle/>
          <a:p>
            <a:pPr algn="ctr"/>
            <a:r>
              <a:rPr lang="ru-RU" sz="2300" b="1" dirty="0">
                <a:latin typeface="Arial" pitchFamily="34" charset="0"/>
              </a:rPr>
              <a:t>Условия прохождения военной службы,</a:t>
            </a:r>
          </a:p>
          <a:p>
            <a:pPr algn="ctr"/>
            <a:r>
              <a:rPr lang="ru-RU" sz="2300" b="1" dirty="0">
                <a:latin typeface="Arial" pitchFamily="34" charset="0"/>
              </a:rPr>
              <a:t>социальные гарантии и льготы, предоставляемые военнослужащим, проходящим военную службу по контракту</a:t>
            </a:r>
          </a:p>
        </p:txBody>
      </p:sp>
    </p:spTree>
    <p:extLst>
      <p:ext uri="{BB962C8B-B14F-4D97-AF65-F5344CB8AC3E}">
        <p14:creationId xmlns:p14="http://schemas.microsoft.com/office/powerpoint/2010/main" val="187698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7582" y="-139384"/>
            <a:ext cx="7999629" cy="1081681"/>
          </a:xfrm>
          <a:prstGeom prst="rect">
            <a:avLst/>
          </a:prstGeom>
          <a:noFill/>
          <a:ln>
            <a:noFill/>
          </a:ln>
          <a:effectLst/>
        </p:spPr>
        <p:txBody>
          <a:bodyPr lIns="104306" tIns="52153" rIns="104306" bIns="52153" anchor="ctr"/>
          <a:lstStyle/>
          <a:p>
            <a:pPr algn="ctr">
              <a:defRPr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ПАКЕТ</a:t>
            </a:r>
          </a:p>
          <a:p>
            <a:pPr algn="ctr">
              <a:defRPr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ВОЕННОСЛУЖАЩЕГО-КОНТРАКТНИКА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591" y="2438058"/>
            <a:ext cx="4463009" cy="597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Получение образования следующего уровня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09784" y="1413218"/>
            <a:ext cx="4463009" cy="3515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ctr">
              <a:defRPr/>
            </a:pPr>
            <a:r>
              <a:rPr kumimoji="1" lang="ru-RU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Жилищное обеспечение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094073" y="2471475"/>
            <a:ext cx="5053374" cy="6108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just">
              <a:defRPr/>
            </a:pPr>
            <a:r>
              <a:rPr lang="ru-RU" sz="1100" dirty="0">
                <a:solidFill>
                  <a:prstClr val="black"/>
                </a:solidFill>
                <a:latin typeface="Arial" charset="0"/>
                <a:cs typeface="Arial" charset="0"/>
              </a:rPr>
              <a:t>Обеспечение образовательных льгот</a:t>
            </a:r>
            <a:r>
              <a:rPr lang="ru-RU" sz="1100" b="1" i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ru-RU" sz="1100" i="1" dirty="0">
                <a:solidFill>
                  <a:prstClr val="black"/>
                </a:solidFill>
                <a:latin typeface="Arial" charset="0"/>
                <a:cs typeface="Arial" charset="0"/>
              </a:rPr>
              <a:t>от срока службы (внеконкурсное поступление в вузы, бесплатное обучение на подготовительных курсах и т.д.)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50595" y="3605288"/>
            <a:ext cx="4472291" cy="3515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Медицинское обеспечение</a:t>
            </a:r>
            <a:endParaRPr lang="ru-RU" sz="16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595" y="4557309"/>
            <a:ext cx="4474148" cy="597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Продовольственное и вещевое обеспечение</a:t>
            </a:r>
          </a:p>
        </p:txBody>
      </p:sp>
      <p:sp>
        <p:nvSpPr>
          <p:cNvPr id="3" name="Прямоугольник 5"/>
          <p:cNvSpPr/>
          <p:nvPr/>
        </p:nvSpPr>
        <p:spPr>
          <a:xfrm>
            <a:off x="209789" y="5409764"/>
            <a:ext cx="4474148" cy="3515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Проезд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9789" y="6055304"/>
            <a:ext cx="4474148" cy="3515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Пенсионное обеспечение</a:t>
            </a:r>
            <a:endParaRPr lang="ru-RU" sz="16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Прямоугольник 7"/>
          <p:cNvSpPr/>
          <p:nvPr/>
        </p:nvSpPr>
        <p:spPr>
          <a:xfrm>
            <a:off x="209789" y="6849063"/>
            <a:ext cx="4474148" cy="3515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Arial" charset="0"/>
                <a:cs typeface="Arial" charset="0"/>
              </a:rPr>
              <a:t>Система страхования жизни и здоровья</a:t>
            </a:r>
          </a:p>
        </p:txBody>
      </p:sp>
      <p:sp>
        <p:nvSpPr>
          <p:cNvPr id="12" name="Прямоугольник 16"/>
          <p:cNvSpPr/>
          <p:nvPr/>
        </p:nvSpPr>
        <p:spPr>
          <a:xfrm>
            <a:off x="5104874" y="3375342"/>
            <a:ext cx="5053374" cy="8483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0" rIns="104306" bIns="0" anchor="ctr">
            <a:spAutoFit/>
          </a:bodyPr>
          <a:lstStyle/>
          <a:p>
            <a:pPr algn="just">
              <a:defRPr/>
            </a:pPr>
            <a:r>
              <a:rPr kumimoji="1" lang="ru-RU" sz="1100" dirty="0">
                <a:solidFill>
                  <a:prstClr val="black"/>
                </a:solidFill>
                <a:latin typeface="Arial" charset="0"/>
                <a:cs typeface="Arial" charset="0"/>
              </a:rPr>
              <a:t>Бесплатное медицинское и реабилитационное обеспечение военнослужащих в военно-медицинских учреждениях. </a:t>
            </a:r>
          </a:p>
          <a:p>
            <a:pPr algn="just">
              <a:defRPr/>
            </a:pPr>
            <a:r>
              <a:rPr kumimoji="1" lang="ru-RU" sz="1100" dirty="0">
                <a:solidFill>
                  <a:prstClr val="black"/>
                </a:solidFill>
                <a:latin typeface="Arial" charset="0"/>
                <a:cs typeface="Arial" charset="0"/>
              </a:rPr>
              <a:t>Реализация для членов семей военнослужащих возможности  медицинского обеспечения в военно-лечебных учреждениях за счет системы обязательного медицинского страхования</a:t>
            </a:r>
            <a:endParaRPr lang="ru-RU" sz="11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Прямоугольник 16"/>
          <p:cNvSpPr/>
          <p:nvPr/>
        </p:nvSpPr>
        <p:spPr>
          <a:xfrm>
            <a:off x="5115913" y="4436553"/>
            <a:ext cx="5031096" cy="7804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just">
              <a:defRPr/>
            </a:pPr>
            <a:r>
              <a:rPr kumimoji="1" lang="ru-RU" sz="1100" dirty="0">
                <a:solidFill>
                  <a:prstClr val="black"/>
                </a:solidFill>
                <a:latin typeface="Arial" charset="0"/>
                <a:cs typeface="Arial" charset="0"/>
              </a:rPr>
              <a:t>Продовольственное обеспечение – бесплатное питание по нормам общевойскового пайка (при желании военнослужащего).</a:t>
            </a:r>
          </a:p>
          <a:p>
            <a:pPr algn="just">
              <a:defRPr/>
            </a:pPr>
            <a:r>
              <a:rPr kumimoji="1" lang="ru-RU" sz="11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kumimoji="1" lang="ru-RU" sz="1100" dirty="0">
                <a:solidFill>
                  <a:srgbClr val="FF0000"/>
                </a:solidFill>
                <a:latin typeface="Arial" charset="0"/>
                <a:cs typeface="Arial" charset="0"/>
              </a:rPr>
              <a:t>Вещевое обеспечение – на испытательный срок комплект полевого обмундирования</a:t>
            </a:r>
            <a:r>
              <a:rPr kumimoji="1" lang="ru-RU" sz="1100" dirty="0">
                <a:solidFill>
                  <a:prstClr val="black"/>
                </a:solidFill>
                <a:latin typeface="Arial" charset="0"/>
                <a:cs typeface="Arial" charset="0"/>
              </a:rPr>
              <a:t>, далее – согласно нормам</a:t>
            </a:r>
            <a:endParaRPr lang="ru-RU" sz="11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Прямоугольник 16"/>
          <p:cNvSpPr/>
          <p:nvPr/>
        </p:nvSpPr>
        <p:spPr>
          <a:xfrm>
            <a:off x="5094104" y="5418507"/>
            <a:ext cx="5031096" cy="4411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just">
              <a:defRPr/>
            </a:pPr>
            <a:r>
              <a:rPr kumimoji="1" lang="ru-RU" sz="1100" dirty="0">
                <a:solidFill>
                  <a:prstClr val="black"/>
                </a:solidFill>
                <a:latin typeface="Arial" charset="0"/>
                <a:cs typeface="Arial" charset="0"/>
              </a:rPr>
              <a:t>Бесплатный проезд к новому месту службы, в командировку, к месту проведения отпуска и обратно (для отдельных регионов). </a:t>
            </a:r>
            <a:endParaRPr lang="ru-RU" sz="11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94073" y="6017774"/>
            <a:ext cx="5053374" cy="4411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just">
              <a:defRPr/>
            </a:pPr>
            <a:r>
              <a:rPr lang="ru-RU" sz="1100" dirty="0">
                <a:solidFill>
                  <a:prstClr val="black"/>
                </a:solidFill>
                <a:latin typeface="Arial" charset="0"/>
                <a:cs typeface="Arial" charset="0"/>
              </a:rPr>
              <a:t>Право на пенсионное обеспечение с</a:t>
            </a:r>
            <a:r>
              <a:rPr lang="ru-RU" sz="1100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ru-RU" sz="1100" dirty="0">
                <a:solidFill>
                  <a:prstClr val="black"/>
                </a:solidFill>
                <a:latin typeface="Arial" charset="0"/>
                <a:cs typeface="Arial" charset="0"/>
              </a:rPr>
              <a:t>50 лет, при условии наличия выслуги 20 и более лет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094073" y="6643234"/>
            <a:ext cx="5053374" cy="865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just">
              <a:defRPr/>
            </a:pPr>
            <a:r>
              <a:rPr kumimoji="1" lang="ru-RU" sz="1100" dirty="0">
                <a:solidFill>
                  <a:prstClr val="black"/>
                </a:solidFill>
                <a:latin typeface="Arial" charset="0"/>
                <a:cs typeface="Arial" charset="0"/>
              </a:rPr>
              <a:t>В случае гибели (смерти) военнослужащих, наступившей при исполнении ими обязанностей военной службы, –       3 млн. рублей;</a:t>
            </a:r>
          </a:p>
          <a:p>
            <a:pPr algn="just">
              <a:spcBef>
                <a:spcPts val="684"/>
              </a:spcBef>
              <a:defRPr/>
            </a:pPr>
            <a:r>
              <a:rPr kumimoji="1" lang="ru-RU" sz="1100" dirty="0">
                <a:solidFill>
                  <a:prstClr val="black"/>
                </a:solidFill>
                <a:latin typeface="Arial" charset="0"/>
                <a:cs typeface="Arial" charset="0"/>
              </a:rPr>
              <a:t>При увольнении в связи с признанием не годным к военной службе вследствие военной травмы – 2 млн. рублей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094073" y="1273938"/>
            <a:ext cx="5053374" cy="7804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just">
              <a:defRPr/>
            </a:pPr>
            <a:r>
              <a:rPr lang="ru-RU" sz="1100" dirty="0">
                <a:solidFill>
                  <a:prstClr val="black"/>
                </a:solidFill>
                <a:latin typeface="Arial" charset="0"/>
                <a:cs typeface="Arial" charset="0"/>
              </a:rPr>
              <a:t>Обеспечение служебным жильём (при его наличии) или выплаты на поднаём жилья (с дифференциацией по регионам)</a:t>
            </a:r>
          </a:p>
          <a:p>
            <a:pPr algn="just">
              <a:defRPr/>
            </a:pPr>
            <a:r>
              <a:rPr lang="ru-RU" sz="1100" b="1" dirty="0">
                <a:solidFill>
                  <a:srgbClr val="FF0000"/>
                </a:solidFill>
                <a:latin typeface="Arial" charset="0"/>
                <a:cs typeface="Arial" charset="0"/>
              </a:rPr>
              <a:t>При заключении второго контракта –  </a:t>
            </a:r>
            <a:r>
              <a:rPr lang="ru-RU" sz="1100" dirty="0">
                <a:solidFill>
                  <a:prstClr val="black"/>
                </a:solidFill>
                <a:latin typeface="Arial" charset="0"/>
                <a:cs typeface="Arial" charset="0"/>
              </a:rPr>
              <a:t>участие в </a:t>
            </a:r>
            <a:r>
              <a:rPr lang="ru-RU" sz="1100" dirty="0" err="1">
                <a:solidFill>
                  <a:prstClr val="black"/>
                </a:solidFill>
                <a:latin typeface="Arial" charset="0"/>
                <a:cs typeface="Arial" charset="0"/>
              </a:rPr>
              <a:t>накопительно-ипотечной</a:t>
            </a:r>
            <a:r>
              <a:rPr lang="ru-RU" sz="1100" dirty="0">
                <a:solidFill>
                  <a:prstClr val="black"/>
                </a:solidFill>
                <a:latin typeface="Arial" charset="0"/>
                <a:cs typeface="Arial" charset="0"/>
              </a:rPr>
              <a:t> системе жилищного обеспечения военнослужащих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24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alt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07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Кольцо 37"/>
          <p:cNvSpPr/>
          <p:nvPr/>
        </p:nvSpPr>
        <p:spPr>
          <a:xfrm>
            <a:off x="3884663" y="2641511"/>
            <a:ext cx="3091083" cy="2284149"/>
          </a:xfrm>
          <a:prstGeom prst="donut">
            <a:avLst>
              <a:gd name="adj" fmla="val 14046"/>
            </a:avLst>
          </a:prstGeom>
          <a:solidFill>
            <a:srgbClr val="FF0000"/>
          </a:solidFill>
          <a:ln w="203200" cap="rnd"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66000">
                  <a:schemeClr val="accent6">
                    <a:lumMod val="75000"/>
                  </a:schemeClr>
                </a:gs>
                <a:gs pos="83000">
                  <a:srgbClr val="FFC000"/>
                </a:gs>
              </a:gsLst>
              <a:lin ang="16200000" scaled="1"/>
              <a:tileRect/>
            </a:gradFill>
            <a:miter lim="800000"/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/>
          <a:lstStyle/>
          <a:p>
            <a:pPr algn="ctr">
              <a:lnSpc>
                <a:spcPct val="80000"/>
              </a:lnSpc>
              <a:defRPr/>
            </a:pPr>
            <a:endParaRPr lang="ru-RU" b="1" dirty="0">
              <a:solidFill>
                <a:srgbClr val="003399"/>
              </a:solidFill>
              <a:effectLst>
                <a:outerShdw blurRad="254000" dist="50800" dir="5400000" algn="ctr" rotWithShape="0">
                  <a:srgbClr val="1F497D">
                    <a:lumMod val="60000"/>
                    <a:lumOff val="40000"/>
                  </a:srgbClr>
                </a:outerShdw>
              </a:effectLst>
              <a:latin typeface="Tahoma" pitchFamily="34" charset="0"/>
            </a:endParaRPr>
          </a:p>
        </p:txBody>
      </p:sp>
      <p:cxnSp>
        <p:nvCxnSpPr>
          <p:cNvPr id="109" name="Прямая со стрелкой 108"/>
          <p:cNvCxnSpPr/>
          <p:nvPr/>
        </p:nvCxnSpPr>
        <p:spPr>
          <a:xfrm flipH="1" flipV="1">
            <a:off x="7737731" y="4791543"/>
            <a:ext cx="399289" cy="249309"/>
          </a:xfrm>
          <a:prstGeom prst="straightConnector1">
            <a:avLst/>
          </a:prstGeom>
          <a:ln w="63500" cap="rnd">
            <a:solidFill>
              <a:srgbClr val="DEA9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/>
          <p:cNvCxnSpPr>
            <a:endCxn id="50" idx="7"/>
          </p:cNvCxnSpPr>
          <p:nvPr/>
        </p:nvCxnSpPr>
        <p:spPr>
          <a:xfrm rot="10800000" flipV="1">
            <a:off x="7485797" y="3919364"/>
            <a:ext cx="397588" cy="259394"/>
          </a:xfrm>
          <a:prstGeom prst="straightConnector1">
            <a:avLst/>
          </a:prstGeom>
          <a:ln w="63500" cap="rnd">
            <a:solidFill>
              <a:srgbClr val="DEA9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>
            <a:stCxn id="68" idx="1"/>
            <a:endCxn id="50" idx="6"/>
          </p:cNvCxnSpPr>
          <p:nvPr/>
        </p:nvCxnSpPr>
        <p:spPr>
          <a:xfrm flipH="1">
            <a:off x="7833271" y="4560143"/>
            <a:ext cx="771597" cy="4758"/>
          </a:xfrm>
          <a:prstGeom prst="straightConnector1">
            <a:avLst/>
          </a:prstGeom>
          <a:ln w="63500" cap="rnd">
            <a:solidFill>
              <a:srgbClr val="DEA9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>
            <a:stCxn id="72" idx="0"/>
            <a:endCxn id="11" idx="4"/>
          </p:cNvCxnSpPr>
          <p:nvPr/>
        </p:nvCxnSpPr>
        <p:spPr>
          <a:xfrm flipV="1">
            <a:off x="3466969" y="5121561"/>
            <a:ext cx="363112" cy="1241189"/>
          </a:xfrm>
          <a:prstGeom prst="straightConnector1">
            <a:avLst/>
          </a:prstGeom>
          <a:ln w="63500" cap="rnd">
            <a:solidFill>
              <a:srgbClr val="BF5B09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 rot="5400000" flipH="1" flipV="1">
            <a:off x="2197228" y="5351799"/>
            <a:ext cx="1102692" cy="668342"/>
          </a:xfrm>
          <a:prstGeom prst="straightConnector1">
            <a:avLst/>
          </a:prstGeom>
          <a:ln w="63500" cap="rnd">
            <a:solidFill>
              <a:srgbClr val="BF5B09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13" idx="1"/>
          </p:cNvCxnSpPr>
          <p:nvPr/>
        </p:nvCxnSpPr>
        <p:spPr>
          <a:xfrm>
            <a:off x="4093582" y="2047833"/>
            <a:ext cx="556493" cy="397777"/>
          </a:xfrm>
          <a:prstGeom prst="straightConnector1">
            <a:avLst/>
          </a:prstGeom>
          <a:ln w="63500" cap="rnd">
            <a:solidFill>
              <a:srgbClr val="C0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endCxn id="13" idx="7"/>
          </p:cNvCxnSpPr>
          <p:nvPr/>
        </p:nvCxnSpPr>
        <p:spPr>
          <a:xfrm rot="10800000" flipV="1">
            <a:off x="6126920" y="2047833"/>
            <a:ext cx="556493" cy="397777"/>
          </a:xfrm>
          <a:prstGeom prst="straightConnector1">
            <a:avLst/>
          </a:prstGeom>
          <a:ln w="63500" cap="rnd">
            <a:solidFill>
              <a:srgbClr val="C0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V="1">
            <a:off x="1697328" y="4568270"/>
            <a:ext cx="882246" cy="7042"/>
          </a:xfrm>
          <a:prstGeom prst="straightConnector1">
            <a:avLst/>
          </a:prstGeom>
          <a:ln w="63500" cap="rnd">
            <a:solidFill>
              <a:srgbClr val="BF5B09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2360317" y="3900306"/>
            <a:ext cx="438345" cy="240249"/>
          </a:xfrm>
          <a:prstGeom prst="straightConnector1">
            <a:avLst/>
          </a:prstGeom>
          <a:ln w="63500" cap="rnd">
            <a:solidFill>
              <a:srgbClr val="BF5B09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694454" y="7726"/>
            <a:ext cx="7717468" cy="8436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04306" tIns="52153" rIns="104306" bIns="52153" anchor="ctr"/>
          <a:lstStyle/>
          <a:p>
            <a:pPr algn="ctr" eaLnBrk="0" hangingPunct="0">
              <a:defRPr/>
            </a:pP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ДЕНЕЖНОГО ДОВОЛЬСТВИЯ ВОЕННОСЛУЖАЩИХ ПО КОНТРАКТУ РЯДОВОГО И СЕРЖАНТСКОГО СОСТАВА</a:t>
            </a:r>
          </a:p>
        </p:txBody>
      </p:sp>
      <p:sp>
        <p:nvSpPr>
          <p:cNvPr id="59404" name="Rectangle 9"/>
          <p:cNvSpPr>
            <a:spLocks noChangeArrowheads="1"/>
          </p:cNvSpPr>
          <p:nvPr/>
        </p:nvSpPr>
        <p:spPr bwMode="auto">
          <a:xfrm>
            <a:off x="182861" y="-260573"/>
            <a:ext cx="210714" cy="42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 anchor="ctr">
            <a:spAutoFit/>
          </a:bodyPr>
          <a:lstStyle/>
          <a:p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618711" y="4018869"/>
            <a:ext cx="2422739" cy="1102692"/>
          </a:xfrm>
          <a:prstGeom prst="ellipse">
            <a:avLst/>
          </a:prstGeom>
          <a:gradFill flip="none" rotWithShape="1">
            <a:gsLst>
              <a:gs pos="24000">
                <a:srgbClr val="86ECD4"/>
              </a:gs>
              <a:gs pos="55000">
                <a:srgbClr val="E23F0C"/>
              </a:gs>
            </a:gsLst>
            <a:lin ang="8100000" scaled="1"/>
            <a:tileRect/>
          </a:gradFill>
          <a:ln>
            <a:solidFill>
              <a:srgbClr val="BF5B09"/>
            </a:solidFill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wrap="none" lIns="104306" tIns="52153" rIns="104306" bIns="52153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800" b="1" dirty="0">
                <a:solidFill>
                  <a:prstClr val="white"/>
                </a:solidFill>
                <a:effectLst>
                  <a:outerShdw blurRad="254000" dist="50800" dir="5400000" algn="ctr" rotWithShape="0">
                    <a:srgbClr val="1F497D">
                      <a:lumMod val="60000"/>
                      <a:lumOff val="40000"/>
                    </a:srgbClr>
                  </a:outerShdw>
                </a:effectLst>
                <a:latin typeface="Tahoma" pitchFamily="34" charset="0"/>
              </a:rPr>
              <a:t>ежемесячные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800" b="1" dirty="0">
                <a:solidFill>
                  <a:prstClr val="white"/>
                </a:solidFill>
                <a:effectLst>
                  <a:outerShdw blurRad="254000" dist="50800" dir="5400000" algn="ctr" rotWithShape="0">
                    <a:srgbClr val="1F497D">
                      <a:lumMod val="60000"/>
                      <a:lumOff val="40000"/>
                    </a:srgbClr>
                  </a:outerShdw>
                </a:effectLst>
                <a:latin typeface="Tahoma" pitchFamily="34" charset="0"/>
              </a:rPr>
              <a:t>дополнительные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800" b="1" dirty="0">
                <a:solidFill>
                  <a:prstClr val="white"/>
                </a:solidFill>
                <a:effectLst>
                  <a:outerShdw blurRad="254000" dist="50800" dir="5400000" algn="ctr" rotWithShape="0">
                    <a:srgbClr val="1F497D">
                      <a:lumMod val="60000"/>
                      <a:lumOff val="40000"/>
                    </a:srgbClr>
                  </a:outerShdw>
                </a:effectLst>
                <a:latin typeface="Tahoma" pitchFamily="34" charset="0"/>
              </a:rPr>
              <a:t>выплаты</a:t>
            </a:r>
            <a:r>
              <a:rPr lang="ru-RU" sz="1800" b="1" dirty="0">
                <a:solidFill>
                  <a:srgbClr val="7030A0"/>
                </a:solidFill>
                <a:effectLst>
                  <a:outerShdw blurRad="254000" dist="50800" dir="5400000" algn="ctr" rotWithShape="0">
                    <a:srgbClr val="1F497D">
                      <a:lumMod val="60000"/>
                      <a:lumOff val="40000"/>
                    </a:srgbClr>
                  </a:outerShdw>
                </a:effectLst>
                <a:latin typeface="Tahoma" pitchFamily="34" charset="0"/>
              </a:rPr>
              <a:t> </a:t>
            </a:r>
          </a:p>
        </p:txBody>
      </p:sp>
      <p:sp>
        <p:nvSpPr>
          <p:cNvPr id="13" name="Овал 12"/>
          <p:cNvSpPr/>
          <p:nvPr/>
        </p:nvSpPr>
        <p:spPr>
          <a:xfrm>
            <a:off x="4344187" y="2284122"/>
            <a:ext cx="2088569" cy="1102692"/>
          </a:xfrm>
          <a:prstGeom prst="ellipse">
            <a:avLst/>
          </a:prstGeom>
          <a:solidFill>
            <a:srgbClr val="C00000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wrap="none" lIns="104306" tIns="52153" rIns="104306" bIns="52153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800" b="1" dirty="0">
                <a:solidFill>
                  <a:prstClr val="white"/>
                </a:solidFill>
                <a:effectLst>
                  <a:outerShdw blurRad="254000" dist="50800" dir="5400000" algn="ctr" rotWithShape="0">
                    <a:srgbClr val="1F497D">
                      <a:lumMod val="60000"/>
                      <a:lumOff val="40000"/>
                    </a:srgbClr>
                  </a:outerShdw>
                </a:effectLst>
                <a:latin typeface="Tahoma" pitchFamily="34" charset="0"/>
              </a:rPr>
              <a:t>оклад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800" b="1" dirty="0">
                <a:solidFill>
                  <a:prstClr val="white"/>
                </a:solidFill>
                <a:effectLst>
                  <a:outerShdw blurRad="254000" dist="50800" dir="5400000" algn="ctr" rotWithShape="0">
                    <a:srgbClr val="1F497D">
                      <a:lumMod val="60000"/>
                      <a:lumOff val="40000"/>
                    </a:srgbClr>
                  </a:outerShdw>
                </a:effectLst>
                <a:latin typeface="Tahoma" pitchFamily="34" charset="0"/>
              </a:rPr>
              <a:t>денежного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800" b="1" dirty="0">
                <a:solidFill>
                  <a:prstClr val="white"/>
                </a:solidFill>
                <a:effectLst>
                  <a:outerShdw blurRad="254000" dist="50800" dir="5400000" algn="ctr" rotWithShape="0">
                    <a:srgbClr val="1F497D">
                      <a:lumMod val="60000"/>
                      <a:lumOff val="40000"/>
                    </a:srgbClr>
                  </a:outerShdw>
                </a:effectLst>
                <a:latin typeface="Tahoma" pitchFamily="34" charset="0"/>
              </a:rPr>
              <a:t>содержания</a:t>
            </a:r>
          </a:p>
        </p:txBody>
      </p:sp>
      <p:sp>
        <p:nvSpPr>
          <p:cNvPr id="15" name="AutoShape 26"/>
          <p:cNvSpPr>
            <a:spLocks noChangeArrowheads="1"/>
          </p:cNvSpPr>
          <p:nvPr/>
        </p:nvSpPr>
        <p:spPr bwMode="auto">
          <a:xfrm>
            <a:off x="1503732" y="1260193"/>
            <a:ext cx="3284137" cy="79463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10000">
                <a:srgbClr val="E9DE05"/>
              </a:gs>
              <a:gs pos="91000">
                <a:srgbClr val="FA7487"/>
              </a:gs>
            </a:gsLst>
            <a:lin ang="0" scaled="1"/>
            <a:tileRect/>
          </a:gradFill>
          <a:ln w="9525">
            <a:solidFill>
              <a:schemeClr val="accent3">
                <a:lumMod val="60000"/>
                <a:lumOff val="40000"/>
              </a:schemeClr>
            </a:solidFill>
            <a:round/>
            <a:headEnd/>
            <a:tailEnd/>
          </a:ln>
          <a:effectLst>
            <a:prstShdw prst="shdw17" dist="17961" dir="2700000">
              <a:srgbClr val="7E868F"/>
            </a:prstShdw>
          </a:effectLst>
        </p:spPr>
        <p:txBody>
          <a:bodyPr lIns="0" tIns="0" rIns="0" bIns="0" anchor="ctr"/>
          <a:lstStyle/>
          <a:p>
            <a:pPr>
              <a:lnSpc>
                <a:spcPct val="80000"/>
              </a:lnSpc>
              <a:defRPr/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                                      </a:t>
            </a:r>
            <a:r>
              <a:rPr lang="ru-RU" sz="1600" b="1" dirty="0">
                <a:solidFill>
                  <a:prstClr val="black"/>
                </a:solidFill>
                <a:latin typeface="Arial" charset="0"/>
              </a:rPr>
              <a:t>оклад</a:t>
            </a:r>
          </a:p>
          <a:p>
            <a:pPr>
              <a:lnSpc>
                <a:spcPct val="80000"/>
              </a:lnSpc>
              <a:defRPr/>
            </a:pPr>
            <a:r>
              <a:rPr lang="ru-RU" sz="1600" b="1" dirty="0">
                <a:solidFill>
                  <a:prstClr val="black"/>
                </a:solidFill>
                <a:latin typeface="Arial" charset="0"/>
              </a:rPr>
              <a:t>                                по воинской</a:t>
            </a:r>
          </a:p>
          <a:p>
            <a:pPr>
              <a:lnSpc>
                <a:spcPct val="80000"/>
              </a:lnSpc>
              <a:defRPr/>
            </a:pPr>
            <a:r>
              <a:rPr lang="ru-RU" sz="1600" b="1" dirty="0">
                <a:solidFill>
                  <a:prstClr val="black"/>
                </a:solidFill>
                <a:latin typeface="Arial" charset="0"/>
              </a:rPr>
              <a:t>Должности             должности</a:t>
            </a:r>
          </a:p>
        </p:txBody>
      </p:sp>
      <p:sp>
        <p:nvSpPr>
          <p:cNvPr id="20" name="AutoShape 26"/>
          <p:cNvSpPr>
            <a:spLocks noChangeArrowheads="1"/>
          </p:cNvSpPr>
          <p:nvPr/>
        </p:nvSpPr>
        <p:spPr bwMode="auto">
          <a:xfrm>
            <a:off x="5973036" y="1260193"/>
            <a:ext cx="3117051" cy="79463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98000">
                <a:srgbClr val="E9DE05"/>
              </a:gs>
              <a:gs pos="11000">
                <a:srgbClr val="FA7487"/>
              </a:gs>
            </a:gsLst>
            <a:lin ang="0" scaled="1"/>
            <a:tileRect/>
          </a:gradFill>
          <a:ln w="9525">
            <a:solidFill>
              <a:schemeClr val="accent3">
                <a:lumMod val="60000"/>
                <a:lumOff val="40000"/>
              </a:schemeClr>
            </a:solidFill>
            <a:round/>
            <a:headEnd/>
            <a:tailEnd/>
          </a:ln>
          <a:effectLst>
            <a:prstShdw prst="shdw17" dist="17961" dir="2700000">
              <a:srgbClr val="7E868F"/>
            </a:prstShdw>
          </a:effectLst>
        </p:spPr>
        <p:txBody>
          <a:bodyPr lIns="0" tIns="0" rIns="0" bIns="0" anchor="ctr"/>
          <a:lstStyle/>
          <a:p>
            <a:pPr>
              <a:lnSpc>
                <a:spcPct val="80000"/>
              </a:lnSpc>
              <a:defRPr/>
            </a:pPr>
            <a:r>
              <a:rPr lang="ru-RU" sz="1600" b="1" dirty="0">
                <a:solidFill>
                  <a:prstClr val="black"/>
                </a:solidFill>
                <a:latin typeface="Arial" charset="0"/>
              </a:rPr>
              <a:t>       оклад </a:t>
            </a:r>
          </a:p>
          <a:p>
            <a:pPr>
              <a:lnSpc>
                <a:spcPct val="80000"/>
              </a:lnSpc>
              <a:defRPr/>
            </a:pPr>
            <a:r>
              <a:rPr lang="ru-RU" sz="1600" b="1" dirty="0">
                <a:solidFill>
                  <a:prstClr val="black"/>
                </a:solidFill>
                <a:latin typeface="Arial" charset="0"/>
              </a:rPr>
              <a:t> по воинскому</a:t>
            </a:r>
          </a:p>
          <a:p>
            <a:pPr>
              <a:lnSpc>
                <a:spcPct val="80000"/>
              </a:lnSpc>
              <a:defRPr/>
            </a:pPr>
            <a:r>
              <a:rPr lang="ru-RU" sz="1600" b="1" dirty="0">
                <a:solidFill>
                  <a:prstClr val="black"/>
                </a:solidFill>
                <a:latin typeface="Arial" charset="0"/>
              </a:rPr>
              <a:t>      званию</a:t>
            </a:r>
          </a:p>
        </p:txBody>
      </p:sp>
      <p:sp>
        <p:nvSpPr>
          <p:cNvPr id="24" name="AutoShape 26"/>
          <p:cNvSpPr>
            <a:spLocks noChangeArrowheads="1"/>
          </p:cNvSpPr>
          <p:nvPr/>
        </p:nvSpPr>
        <p:spPr bwMode="auto">
          <a:xfrm>
            <a:off x="393575" y="3267355"/>
            <a:ext cx="1921521" cy="708874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21000">
                <a:srgbClr val="86ECD4"/>
              </a:gs>
              <a:gs pos="94000">
                <a:srgbClr val="E23F0C"/>
              </a:gs>
            </a:gsLst>
            <a:lin ang="2700000" scaled="1"/>
            <a:tileRect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7E868F"/>
            </a:prstShdw>
          </a:effectLst>
        </p:spPr>
        <p:txBody>
          <a:bodyPr lIns="0" tIns="0" rIns="0" bIns="0" anchor="ctr"/>
          <a:lstStyle/>
          <a:p>
            <a:pPr algn="ctr">
              <a:lnSpc>
                <a:spcPct val="50000"/>
              </a:lnSpc>
              <a:defRPr/>
            </a:pPr>
            <a:r>
              <a:rPr lang="ru-RU" sz="1600" b="1" i="1" dirty="0">
                <a:solidFill>
                  <a:prstClr val="black"/>
                </a:solidFill>
                <a:latin typeface="Arial" charset="0"/>
              </a:rPr>
              <a:t>выслуга лет</a:t>
            </a:r>
          </a:p>
          <a:p>
            <a:pPr algn="ctr">
              <a:lnSpc>
                <a:spcPct val="50000"/>
              </a:lnSpc>
              <a:defRPr/>
            </a:pPr>
            <a:endParaRPr lang="ru-RU" sz="900" dirty="0">
              <a:solidFill>
                <a:srgbClr val="3333FF"/>
              </a:solidFill>
              <a:latin typeface="Arial" charset="0"/>
            </a:endParaRPr>
          </a:p>
          <a:p>
            <a:pPr>
              <a:lnSpc>
                <a:spcPct val="50000"/>
              </a:lnSpc>
              <a:defRPr/>
            </a:pPr>
            <a:r>
              <a:rPr lang="ru-RU" sz="1100" dirty="0">
                <a:solidFill>
                  <a:srgbClr val="3333FF"/>
                </a:solidFill>
                <a:latin typeface="Arial" charset="0"/>
              </a:rPr>
              <a:t>    от 10% (от2 до 5 лет)</a:t>
            </a:r>
          </a:p>
          <a:p>
            <a:pPr>
              <a:lnSpc>
                <a:spcPct val="50000"/>
              </a:lnSpc>
              <a:defRPr/>
            </a:pPr>
            <a:r>
              <a:rPr lang="ru-RU" sz="1100" dirty="0">
                <a:solidFill>
                  <a:srgbClr val="3333FF"/>
                </a:solidFill>
                <a:latin typeface="Arial" charset="0"/>
              </a:rPr>
              <a:t>     ……</a:t>
            </a:r>
          </a:p>
          <a:p>
            <a:pPr>
              <a:lnSpc>
                <a:spcPct val="50000"/>
              </a:lnSpc>
              <a:defRPr/>
            </a:pPr>
            <a:r>
              <a:rPr lang="ru-RU" sz="1100" dirty="0">
                <a:solidFill>
                  <a:srgbClr val="3333FF"/>
                </a:solidFill>
                <a:latin typeface="Arial" charset="0"/>
              </a:rPr>
              <a:t>    до 40% (25 лет и более)</a:t>
            </a:r>
            <a:endParaRPr lang="en-US" sz="1100" dirty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35" name="AutoShape 26"/>
          <p:cNvSpPr>
            <a:spLocks noChangeArrowheads="1"/>
          </p:cNvSpPr>
          <p:nvPr/>
        </p:nvSpPr>
        <p:spPr bwMode="auto">
          <a:xfrm>
            <a:off x="668305" y="1654013"/>
            <a:ext cx="2610230" cy="1023927"/>
          </a:xfrm>
          <a:prstGeom prst="roundRect">
            <a:avLst>
              <a:gd name="adj" fmla="val 16667"/>
            </a:avLst>
          </a:prstGeom>
          <a:solidFill>
            <a:srgbClr val="FED1CE"/>
          </a:solidFill>
          <a:ln w="9525">
            <a:noFill/>
            <a:round/>
            <a:headEnd/>
            <a:tailEnd/>
          </a:ln>
          <a:effectLst>
            <a:prstShdw prst="shdw17" dist="17961" dir="2700000">
              <a:srgbClr val="7E868F"/>
            </a:prstShdw>
          </a:effectLst>
        </p:spPr>
        <p:txBody>
          <a:bodyPr lIns="0" tIns="0" rIns="0" bIns="0" anchor="ctr"/>
          <a:lstStyle/>
          <a:p>
            <a:pPr>
              <a:lnSpc>
                <a:spcPct val="80000"/>
              </a:lnSpc>
              <a:defRPr/>
            </a:pPr>
            <a:r>
              <a:rPr lang="ru-RU" sz="1100" dirty="0">
                <a:solidFill>
                  <a:prstClr val="black"/>
                </a:solidFill>
                <a:latin typeface="Arial" charset="0"/>
              </a:rPr>
              <a:t>1т.р.  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- </a:t>
            </a:r>
            <a:r>
              <a:rPr lang="ru-RU" sz="1100" dirty="0" smtClean="0">
                <a:solidFill>
                  <a:srgbClr val="0000FF"/>
                </a:solidFill>
                <a:latin typeface="Arial" charset="0"/>
              </a:rPr>
              <a:t>11174 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руб.; </a:t>
            </a:r>
            <a:r>
              <a:rPr lang="ru-RU" sz="1100" dirty="0">
                <a:solidFill>
                  <a:prstClr val="black"/>
                </a:solidFill>
                <a:latin typeface="Arial" charset="0"/>
              </a:rPr>
              <a:t>2т.р. 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- </a:t>
            </a:r>
            <a:r>
              <a:rPr lang="ru-RU" sz="1100" dirty="0" smtClean="0">
                <a:solidFill>
                  <a:srgbClr val="0000FF"/>
                </a:solidFill>
                <a:latin typeface="Arial" charset="0"/>
              </a:rPr>
              <a:t>12290 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руб.</a:t>
            </a:r>
          </a:p>
          <a:p>
            <a:pPr>
              <a:lnSpc>
                <a:spcPct val="80000"/>
              </a:lnSpc>
              <a:defRPr/>
            </a:pPr>
            <a:r>
              <a:rPr lang="ru-RU" sz="1100" dirty="0">
                <a:solidFill>
                  <a:prstClr val="black"/>
                </a:solidFill>
                <a:latin typeface="Arial" charset="0"/>
              </a:rPr>
              <a:t>3т.р.  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- </a:t>
            </a:r>
            <a:r>
              <a:rPr lang="ru-RU" sz="1100" dirty="0" smtClean="0">
                <a:solidFill>
                  <a:srgbClr val="0000FF"/>
                </a:solidFill>
                <a:latin typeface="Arial" charset="0"/>
              </a:rPr>
              <a:t>13408 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руб.; </a:t>
            </a:r>
            <a:r>
              <a:rPr lang="ru-RU" sz="1100" dirty="0">
                <a:solidFill>
                  <a:prstClr val="black"/>
                </a:solidFill>
                <a:latin typeface="Arial" charset="0"/>
              </a:rPr>
              <a:t>4т.р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. - </a:t>
            </a:r>
            <a:r>
              <a:rPr lang="ru-RU" sz="1100" dirty="0" smtClean="0">
                <a:solidFill>
                  <a:srgbClr val="0000FF"/>
                </a:solidFill>
                <a:latin typeface="Arial" charset="0"/>
              </a:rPr>
              <a:t>14526 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руб.</a:t>
            </a:r>
          </a:p>
          <a:p>
            <a:pPr>
              <a:lnSpc>
                <a:spcPct val="80000"/>
              </a:lnSpc>
              <a:defRPr/>
            </a:pPr>
            <a:r>
              <a:rPr lang="ru-RU" sz="1100" dirty="0">
                <a:solidFill>
                  <a:prstClr val="black"/>
                </a:solidFill>
                <a:latin typeface="Arial" charset="0"/>
              </a:rPr>
              <a:t>5т.р.  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- </a:t>
            </a:r>
            <a:r>
              <a:rPr lang="ru-RU" sz="1100" dirty="0" smtClean="0">
                <a:solidFill>
                  <a:srgbClr val="0000FF"/>
                </a:solidFill>
                <a:latin typeface="Arial" charset="0"/>
              </a:rPr>
              <a:t>15760 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руб.; </a:t>
            </a:r>
            <a:r>
              <a:rPr lang="ru-RU" sz="1100" dirty="0">
                <a:solidFill>
                  <a:prstClr val="black"/>
                </a:solidFill>
                <a:latin typeface="Arial" charset="0"/>
              </a:rPr>
              <a:t>6т.р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. - </a:t>
            </a:r>
            <a:r>
              <a:rPr lang="ru-RU" sz="1100" dirty="0" smtClean="0">
                <a:solidFill>
                  <a:srgbClr val="0000FF"/>
                </a:solidFill>
                <a:latin typeface="Arial" charset="0"/>
              </a:rPr>
              <a:t>17877 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руб.</a:t>
            </a:r>
          </a:p>
          <a:p>
            <a:pPr>
              <a:lnSpc>
                <a:spcPct val="80000"/>
              </a:lnSpc>
              <a:defRPr/>
            </a:pPr>
            <a:r>
              <a:rPr lang="ru-RU" sz="1100" dirty="0">
                <a:solidFill>
                  <a:prstClr val="black"/>
                </a:solidFill>
                <a:latin typeface="Arial" charset="0"/>
              </a:rPr>
              <a:t>7т.р.  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- </a:t>
            </a:r>
            <a:r>
              <a:rPr lang="ru-RU" sz="1100" dirty="0" smtClean="0">
                <a:solidFill>
                  <a:srgbClr val="0000FF"/>
                </a:solidFill>
                <a:latin typeface="Arial" charset="0"/>
              </a:rPr>
              <a:t>18995 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руб.; </a:t>
            </a:r>
            <a:r>
              <a:rPr lang="ru-RU" sz="1100" dirty="0">
                <a:solidFill>
                  <a:prstClr val="black"/>
                </a:solidFill>
                <a:latin typeface="Arial" charset="0"/>
              </a:rPr>
              <a:t>8т.р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. - </a:t>
            </a:r>
            <a:r>
              <a:rPr lang="ru-RU" sz="1100" dirty="0" smtClean="0">
                <a:solidFill>
                  <a:srgbClr val="0000FF"/>
                </a:solidFill>
                <a:latin typeface="Arial" charset="0"/>
              </a:rPr>
              <a:t>19533 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руб.</a:t>
            </a:r>
          </a:p>
          <a:p>
            <a:pPr>
              <a:lnSpc>
                <a:spcPct val="80000"/>
              </a:lnSpc>
              <a:defRPr/>
            </a:pPr>
            <a:r>
              <a:rPr lang="ru-RU" sz="1100" dirty="0">
                <a:solidFill>
                  <a:srgbClr val="0000FF"/>
                </a:solidFill>
                <a:latin typeface="Arial" charset="0"/>
              </a:rPr>
              <a:t>                   </a:t>
            </a:r>
            <a:r>
              <a:rPr lang="ru-RU" sz="1100" dirty="0">
                <a:solidFill>
                  <a:prstClr val="black"/>
                </a:solidFill>
                <a:latin typeface="Arial" charset="0"/>
              </a:rPr>
              <a:t>9т.р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.  - </a:t>
            </a:r>
            <a:r>
              <a:rPr lang="ru-RU" sz="1100" dirty="0" smtClean="0">
                <a:solidFill>
                  <a:srgbClr val="0000FF"/>
                </a:solidFill>
                <a:latin typeface="Arial" charset="0"/>
              </a:rPr>
              <a:t>20111 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руб.</a:t>
            </a:r>
          </a:p>
        </p:txBody>
      </p:sp>
      <p:sp>
        <p:nvSpPr>
          <p:cNvPr id="37" name="AutoShape 26"/>
          <p:cNvSpPr>
            <a:spLocks noChangeArrowheads="1"/>
          </p:cNvSpPr>
          <p:nvPr/>
        </p:nvSpPr>
        <p:spPr bwMode="auto">
          <a:xfrm>
            <a:off x="7518812" y="1608714"/>
            <a:ext cx="2589826" cy="1181455"/>
          </a:xfrm>
          <a:prstGeom prst="roundRect">
            <a:avLst>
              <a:gd name="adj" fmla="val 16667"/>
            </a:avLst>
          </a:prstGeom>
          <a:solidFill>
            <a:srgbClr val="FED1CE"/>
          </a:solidFill>
          <a:ln w="9525">
            <a:noFill/>
            <a:round/>
            <a:headEnd/>
            <a:tailEnd/>
          </a:ln>
          <a:effectLst>
            <a:prstShdw prst="shdw17" dist="17961" dir="2700000">
              <a:srgbClr val="7E868F"/>
            </a:prstShdw>
          </a:effectLst>
        </p:spPr>
        <p:txBody>
          <a:bodyPr lIns="0" tIns="0" rIns="0" bIns="0" anchor="ctr"/>
          <a:lstStyle/>
          <a:p>
            <a:pPr lvl="0">
              <a:lnSpc>
                <a:spcPct val="80000"/>
              </a:lnSpc>
              <a:defRPr/>
            </a:pPr>
            <a:r>
              <a:rPr lang="ru-RU" sz="600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ru-RU" sz="600" dirty="0" smtClean="0">
                <a:solidFill>
                  <a:srgbClr val="3333FF"/>
                </a:solidFill>
                <a:latin typeface="Arial" charset="0"/>
              </a:rPr>
              <a:t>   </a:t>
            </a:r>
            <a:r>
              <a:rPr lang="ru-RU" sz="1000" dirty="0" smtClean="0">
                <a:solidFill>
                  <a:srgbClr val="3333FF"/>
                </a:solidFill>
                <a:latin typeface="Arial" charset="0"/>
              </a:rPr>
              <a:t>рядовой                       </a:t>
            </a:r>
            <a:r>
              <a:rPr lang="ru-RU" sz="1000" dirty="0">
                <a:solidFill>
                  <a:srgbClr val="3333FF"/>
                </a:solidFill>
                <a:latin typeface="Arial" charset="0"/>
              </a:rPr>
              <a:t>-  5 </a:t>
            </a:r>
            <a:r>
              <a:rPr lang="ru-RU" sz="1000" dirty="0" smtClean="0">
                <a:solidFill>
                  <a:srgbClr val="3333FF"/>
                </a:solidFill>
                <a:latin typeface="Arial" charset="0"/>
              </a:rPr>
              <a:t>587 </a:t>
            </a:r>
            <a:r>
              <a:rPr lang="ru-RU" sz="1000" dirty="0">
                <a:solidFill>
                  <a:srgbClr val="3333FF"/>
                </a:solidFill>
                <a:latin typeface="Arial" charset="0"/>
              </a:rPr>
              <a:t>руб.</a:t>
            </a:r>
          </a:p>
          <a:p>
            <a:pPr lvl="0">
              <a:lnSpc>
                <a:spcPct val="80000"/>
              </a:lnSpc>
              <a:defRPr/>
            </a:pPr>
            <a:r>
              <a:rPr lang="ru-RU" sz="1000" dirty="0">
                <a:solidFill>
                  <a:srgbClr val="3333FF"/>
                </a:solidFill>
                <a:latin typeface="Arial" charset="0"/>
              </a:rPr>
              <a:t>   ефрейтор                    -  </a:t>
            </a:r>
            <a:r>
              <a:rPr lang="ru-RU" sz="1000" dirty="0" smtClean="0">
                <a:solidFill>
                  <a:srgbClr val="3333FF"/>
                </a:solidFill>
                <a:latin typeface="Arial" charset="0"/>
              </a:rPr>
              <a:t>6 145 </a:t>
            </a:r>
            <a:r>
              <a:rPr lang="ru-RU" sz="1000" dirty="0">
                <a:solidFill>
                  <a:srgbClr val="3333FF"/>
                </a:solidFill>
                <a:latin typeface="Arial" charset="0"/>
              </a:rPr>
              <a:t>руб.</a:t>
            </a:r>
          </a:p>
          <a:p>
            <a:pPr lvl="0">
              <a:lnSpc>
                <a:spcPct val="80000"/>
              </a:lnSpc>
              <a:defRPr/>
            </a:pPr>
            <a:r>
              <a:rPr lang="ru-RU" sz="1000" dirty="0">
                <a:solidFill>
                  <a:srgbClr val="3333FF"/>
                </a:solidFill>
                <a:latin typeface="Arial" charset="0"/>
              </a:rPr>
              <a:t>   младший сержант      -  </a:t>
            </a:r>
            <a:r>
              <a:rPr lang="ru-RU" sz="1000" dirty="0" smtClean="0">
                <a:solidFill>
                  <a:srgbClr val="3333FF"/>
                </a:solidFill>
                <a:latin typeface="Arial" charset="0"/>
              </a:rPr>
              <a:t>6 705 </a:t>
            </a:r>
            <a:r>
              <a:rPr lang="ru-RU" sz="1000" dirty="0">
                <a:solidFill>
                  <a:srgbClr val="3333FF"/>
                </a:solidFill>
                <a:latin typeface="Arial" charset="0"/>
              </a:rPr>
              <a:t>руб.</a:t>
            </a:r>
          </a:p>
          <a:p>
            <a:pPr lvl="0">
              <a:lnSpc>
                <a:spcPct val="80000"/>
              </a:lnSpc>
              <a:defRPr/>
            </a:pPr>
            <a:r>
              <a:rPr lang="ru-RU" sz="1000" dirty="0">
                <a:solidFill>
                  <a:srgbClr val="3333FF"/>
                </a:solidFill>
                <a:latin typeface="Arial" charset="0"/>
              </a:rPr>
              <a:t>   сержант                       -  </a:t>
            </a:r>
            <a:r>
              <a:rPr lang="ru-RU" sz="1000" dirty="0" smtClean="0">
                <a:solidFill>
                  <a:srgbClr val="3333FF"/>
                </a:solidFill>
                <a:latin typeface="Arial" charset="0"/>
              </a:rPr>
              <a:t>7 263 </a:t>
            </a:r>
            <a:r>
              <a:rPr lang="ru-RU" sz="1000" dirty="0">
                <a:solidFill>
                  <a:srgbClr val="3333FF"/>
                </a:solidFill>
                <a:latin typeface="Arial" charset="0"/>
              </a:rPr>
              <a:t>руб.</a:t>
            </a:r>
          </a:p>
          <a:p>
            <a:pPr lvl="0">
              <a:lnSpc>
                <a:spcPct val="80000"/>
              </a:lnSpc>
              <a:defRPr/>
            </a:pPr>
            <a:r>
              <a:rPr lang="ru-RU" sz="1000" dirty="0">
                <a:solidFill>
                  <a:srgbClr val="3333FF"/>
                </a:solidFill>
                <a:latin typeface="Arial" charset="0"/>
              </a:rPr>
              <a:t>   старший сержант      </a:t>
            </a:r>
            <a:r>
              <a:rPr lang="ru-RU" sz="1000" dirty="0" smtClean="0">
                <a:solidFill>
                  <a:srgbClr val="3333FF"/>
                </a:solidFill>
                <a:latin typeface="Arial" charset="0"/>
              </a:rPr>
              <a:t>  - 7 822 </a:t>
            </a:r>
            <a:r>
              <a:rPr lang="ru-RU" sz="1000" dirty="0">
                <a:solidFill>
                  <a:srgbClr val="3333FF"/>
                </a:solidFill>
                <a:latin typeface="Arial" charset="0"/>
              </a:rPr>
              <a:t>руб.</a:t>
            </a:r>
          </a:p>
          <a:p>
            <a:pPr lvl="0">
              <a:lnSpc>
                <a:spcPct val="80000"/>
              </a:lnSpc>
              <a:defRPr/>
            </a:pPr>
            <a:r>
              <a:rPr lang="ru-RU" sz="1000" dirty="0">
                <a:solidFill>
                  <a:srgbClr val="3333FF"/>
                </a:solidFill>
                <a:latin typeface="Arial" charset="0"/>
              </a:rPr>
              <a:t>   старшина </a:t>
            </a:r>
            <a:r>
              <a:rPr lang="ru-RU" sz="1000" dirty="0" smtClean="0">
                <a:solidFill>
                  <a:srgbClr val="3333FF"/>
                </a:solidFill>
                <a:latin typeface="Arial" charset="0"/>
              </a:rPr>
              <a:t>	          -  8 381 руб.</a:t>
            </a:r>
            <a:endParaRPr lang="en-US" sz="1100" dirty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5460657" y="4018812"/>
            <a:ext cx="2372614" cy="1092177"/>
          </a:xfrm>
          <a:prstGeom prst="ellipse">
            <a:avLst/>
          </a:prstGeom>
          <a:gradFill flip="none" rotWithShape="1">
            <a:gsLst>
              <a:gs pos="15000">
                <a:schemeClr val="accent6">
                  <a:lumMod val="20000"/>
                  <a:lumOff val="80000"/>
                </a:schemeClr>
              </a:gs>
              <a:gs pos="50000">
                <a:schemeClr val="accent6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wrap="none" lIns="104306" tIns="52153" rIns="104306" bIns="52153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800" b="1" dirty="0">
                <a:solidFill>
                  <a:prstClr val="white"/>
                </a:solidFill>
                <a:effectLst>
                  <a:outerShdw blurRad="254000" dist="50800" dir="5400000" algn="ctr" rotWithShape="0">
                    <a:srgbClr val="1F497D">
                      <a:lumMod val="60000"/>
                      <a:lumOff val="40000"/>
                    </a:srgbClr>
                  </a:outerShdw>
                </a:effectLst>
                <a:latin typeface="Tahoma" pitchFamily="34" charset="0"/>
              </a:rPr>
              <a:t>иные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800" b="1" dirty="0">
                <a:solidFill>
                  <a:prstClr val="white"/>
                </a:solidFill>
                <a:effectLst>
                  <a:outerShdw blurRad="254000" dist="50800" dir="5400000" algn="ctr" rotWithShape="0">
                    <a:srgbClr val="1F497D">
                      <a:lumMod val="60000"/>
                      <a:lumOff val="40000"/>
                    </a:srgbClr>
                  </a:outerShdw>
                </a:effectLst>
                <a:latin typeface="Tahoma" pitchFamily="34" charset="0"/>
              </a:rPr>
              <a:t>дополнительные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800" b="1" dirty="0">
                <a:solidFill>
                  <a:prstClr val="white"/>
                </a:solidFill>
                <a:effectLst>
                  <a:outerShdw blurRad="254000" dist="50800" dir="5400000" algn="ctr" rotWithShape="0">
                    <a:srgbClr val="1F497D">
                      <a:lumMod val="60000"/>
                      <a:lumOff val="40000"/>
                    </a:srgbClr>
                  </a:outerShdw>
                </a:effectLst>
                <a:latin typeface="Tahoma" pitchFamily="34" charset="0"/>
              </a:rPr>
              <a:t>выплаты</a:t>
            </a:r>
          </a:p>
        </p:txBody>
      </p:sp>
      <p:sp>
        <p:nvSpPr>
          <p:cNvPr id="63" name="AutoShape 26"/>
          <p:cNvSpPr>
            <a:spLocks noChangeArrowheads="1"/>
          </p:cNvSpPr>
          <p:nvPr/>
        </p:nvSpPr>
        <p:spPr bwMode="auto">
          <a:xfrm>
            <a:off x="36721" y="4220875"/>
            <a:ext cx="1921484" cy="708874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2000">
                <a:srgbClr val="86ECD4"/>
              </a:gs>
              <a:gs pos="98000">
                <a:srgbClr val="E23F0C"/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7E868F"/>
            </a:prstShdw>
          </a:effec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600" b="1" i="1" dirty="0">
                <a:solidFill>
                  <a:prstClr val="black"/>
                </a:solidFill>
                <a:latin typeface="Arial" charset="0"/>
              </a:rPr>
              <a:t>классность</a:t>
            </a:r>
          </a:p>
          <a:p>
            <a:pPr algn="ctr">
              <a:lnSpc>
                <a:spcPct val="80000"/>
              </a:lnSpc>
              <a:defRPr/>
            </a:pPr>
            <a:endParaRPr lang="ru-RU" sz="900" dirty="0">
              <a:solidFill>
                <a:prstClr val="black"/>
              </a:solidFill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sz="1100" dirty="0">
                <a:solidFill>
                  <a:srgbClr val="0000FF"/>
                </a:solidFill>
                <a:latin typeface="Arial" charset="0"/>
              </a:rPr>
              <a:t> 5% -3 класс; 10% -2 класс     </a:t>
            </a:r>
          </a:p>
          <a:p>
            <a:pPr>
              <a:lnSpc>
                <a:spcPct val="80000"/>
              </a:lnSpc>
              <a:defRPr/>
            </a:pPr>
            <a:r>
              <a:rPr lang="ru-RU" sz="1100" dirty="0">
                <a:solidFill>
                  <a:srgbClr val="0000FF"/>
                </a:solidFill>
                <a:latin typeface="Arial" charset="0"/>
              </a:rPr>
              <a:t>20% -1 класс;30% -мастер</a:t>
            </a:r>
            <a:endParaRPr lang="en-US" sz="11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5" name="AutoShape 26"/>
          <p:cNvSpPr>
            <a:spLocks noChangeArrowheads="1"/>
          </p:cNvSpPr>
          <p:nvPr/>
        </p:nvSpPr>
        <p:spPr bwMode="auto">
          <a:xfrm>
            <a:off x="258093" y="5227096"/>
            <a:ext cx="1754436" cy="708874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17000">
                <a:srgbClr val="86ECD4"/>
              </a:gs>
              <a:gs pos="79000">
                <a:srgbClr val="E23F0C"/>
              </a:gs>
            </a:gsLst>
            <a:lin ang="18900000" scaled="1"/>
            <a:tileRect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7E868F"/>
            </a:prstShdw>
          </a:effec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600" b="1" i="1" dirty="0">
                <a:solidFill>
                  <a:prstClr val="black"/>
                </a:solidFill>
                <a:latin typeface="Arial" charset="0"/>
              </a:rPr>
              <a:t>секретность</a:t>
            </a:r>
          </a:p>
          <a:p>
            <a:pPr algn="ctr">
              <a:lnSpc>
                <a:spcPct val="80000"/>
              </a:lnSpc>
              <a:defRPr/>
            </a:pPr>
            <a:endParaRPr lang="ru-RU" sz="900" dirty="0">
              <a:solidFill>
                <a:srgbClr val="3333FF"/>
              </a:solidFill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sz="1100" dirty="0">
                <a:solidFill>
                  <a:srgbClr val="3333FF"/>
                </a:solidFill>
                <a:latin typeface="Arial" charset="0"/>
              </a:rPr>
              <a:t>         от 10%  -  до 25% </a:t>
            </a:r>
            <a:endParaRPr lang="en-US" sz="1100" dirty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66" name="AutoShape 26"/>
          <p:cNvSpPr>
            <a:spLocks noChangeArrowheads="1"/>
          </p:cNvSpPr>
          <p:nvPr/>
        </p:nvSpPr>
        <p:spPr bwMode="auto">
          <a:xfrm>
            <a:off x="744728" y="6143544"/>
            <a:ext cx="1754436" cy="102392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24000">
                <a:srgbClr val="86ECD4"/>
              </a:gs>
              <a:gs pos="73000">
                <a:srgbClr val="E23F0C"/>
              </a:gs>
            </a:gsLst>
            <a:lin ang="18900000" scaled="1"/>
            <a:tileRect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7E868F"/>
            </a:prstShdw>
          </a:effec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600" b="1" i="1" dirty="0">
                <a:solidFill>
                  <a:prstClr val="black"/>
                </a:solidFill>
                <a:latin typeface="Arial" charset="0"/>
              </a:rPr>
              <a:t>за особые условия</a:t>
            </a:r>
          </a:p>
          <a:p>
            <a:pPr algn="ctr">
              <a:lnSpc>
                <a:spcPct val="80000"/>
              </a:lnSpc>
              <a:defRPr/>
            </a:pPr>
            <a:endParaRPr lang="ru-RU" sz="700" dirty="0">
              <a:solidFill>
                <a:srgbClr val="0000FF"/>
              </a:solidFill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sz="900" dirty="0">
                <a:solidFill>
                  <a:srgbClr val="0000FF"/>
                </a:solidFill>
                <a:latin typeface="Arial" charset="0"/>
              </a:rPr>
              <a:t>       </a:t>
            </a:r>
            <a:r>
              <a:rPr lang="ru-RU" sz="1100" b="1" dirty="0">
                <a:solidFill>
                  <a:srgbClr val="0000FF"/>
                </a:solidFill>
                <a:latin typeface="Arial" charset="0"/>
              </a:rPr>
              <a:t>от 10%  -  до 100% </a:t>
            </a:r>
            <a:endParaRPr lang="en-US" sz="11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8" name="AutoShape 26"/>
          <p:cNvSpPr>
            <a:spLocks noChangeArrowheads="1"/>
          </p:cNvSpPr>
          <p:nvPr/>
        </p:nvSpPr>
        <p:spPr bwMode="auto">
          <a:xfrm>
            <a:off x="8604868" y="4128285"/>
            <a:ext cx="1754436" cy="863716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C000"/>
              </a:gs>
              <a:gs pos="85000">
                <a:schemeClr val="accent6">
                  <a:lumMod val="75000"/>
                </a:schemeClr>
              </a:gs>
            </a:gsLst>
            <a:lin ang="10800000" scaled="1"/>
            <a:tileRect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7E868F"/>
            </a:prstShdw>
          </a:effec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600" b="1" i="1" dirty="0">
                <a:solidFill>
                  <a:prstClr val="black"/>
                </a:solidFill>
                <a:latin typeface="Arial" charset="0"/>
              </a:rPr>
              <a:t>ежегодная материальная помощь</a:t>
            </a:r>
          </a:p>
          <a:p>
            <a:pPr algn="ctr">
              <a:lnSpc>
                <a:spcPct val="80000"/>
              </a:lnSpc>
              <a:defRPr/>
            </a:pPr>
            <a:endParaRPr lang="ru-RU" sz="200" b="1" i="1" dirty="0">
              <a:solidFill>
                <a:prstClr val="black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100" b="1" dirty="0">
                <a:solidFill>
                  <a:srgbClr val="3333FF"/>
                </a:solidFill>
                <a:latin typeface="Arial" charset="0"/>
              </a:rPr>
              <a:t>1 месячный оклад</a:t>
            </a:r>
            <a:endParaRPr lang="en-US" sz="1100" b="1" dirty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69" name="AutoShape 26"/>
          <p:cNvSpPr>
            <a:spLocks noChangeArrowheads="1"/>
          </p:cNvSpPr>
          <p:nvPr/>
        </p:nvSpPr>
        <p:spPr bwMode="auto">
          <a:xfrm>
            <a:off x="7852983" y="2835473"/>
            <a:ext cx="2339198" cy="1191671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27000">
                <a:srgbClr val="FFC000"/>
              </a:gs>
              <a:gs pos="86000">
                <a:schemeClr val="accent6">
                  <a:lumMod val="75000"/>
                </a:schemeClr>
              </a:gs>
            </a:gsLst>
            <a:lin ang="8100000" scaled="1"/>
            <a:tileRect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7E868F"/>
            </a:prstShdw>
          </a:effec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600" b="1" i="1" dirty="0">
                <a:solidFill>
                  <a:prstClr val="black"/>
                </a:solidFill>
                <a:latin typeface="Arial" charset="0"/>
              </a:rPr>
              <a:t>премия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300" i="1" dirty="0">
                <a:solidFill>
                  <a:prstClr val="black"/>
                </a:solidFill>
                <a:latin typeface="Arial" charset="0"/>
              </a:rPr>
              <a:t>за добросовестное и эффективное исполнение должностных обязанностей</a:t>
            </a:r>
          </a:p>
          <a:p>
            <a:pPr algn="ctr">
              <a:lnSpc>
                <a:spcPct val="80000"/>
              </a:lnSpc>
              <a:defRPr/>
            </a:pPr>
            <a:endParaRPr lang="ru-RU" sz="700" dirty="0">
              <a:solidFill>
                <a:prstClr val="black"/>
              </a:solidFill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sz="1100" dirty="0">
                <a:solidFill>
                  <a:srgbClr val="0000FF"/>
                </a:solidFill>
                <a:latin typeface="Arial" charset="0"/>
              </a:rPr>
              <a:t>            </a:t>
            </a:r>
            <a:r>
              <a:rPr lang="ru-RU" sz="1100" b="1" dirty="0">
                <a:solidFill>
                  <a:srgbClr val="0000FF"/>
                </a:solidFill>
                <a:latin typeface="Arial" charset="0"/>
              </a:rPr>
              <a:t>до 3 окладов в год</a:t>
            </a:r>
            <a:endParaRPr lang="en-US" sz="11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2" name="AutoShape 26"/>
          <p:cNvSpPr>
            <a:spLocks noChangeArrowheads="1"/>
          </p:cNvSpPr>
          <p:nvPr/>
        </p:nvSpPr>
        <p:spPr bwMode="auto">
          <a:xfrm>
            <a:off x="2589751" y="6362750"/>
            <a:ext cx="1754436" cy="104426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15000">
                <a:srgbClr val="86ECD4"/>
              </a:gs>
              <a:gs pos="78000">
                <a:srgbClr val="E23F0C"/>
              </a:gs>
            </a:gsLst>
            <a:lin ang="16200000" scaled="1"/>
            <a:tileRect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7E868F"/>
            </a:prstShdw>
          </a:effec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endParaRPr lang="ru-RU" sz="500" b="1" i="1" dirty="0">
              <a:solidFill>
                <a:prstClr val="black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600" b="1" i="1" dirty="0">
                <a:solidFill>
                  <a:prstClr val="black"/>
                </a:solidFill>
                <a:latin typeface="Arial" charset="0"/>
              </a:rPr>
              <a:t>риск в мирное время</a:t>
            </a:r>
          </a:p>
          <a:p>
            <a:pPr algn="ctr">
              <a:lnSpc>
                <a:spcPct val="80000"/>
              </a:lnSpc>
              <a:defRPr/>
            </a:pPr>
            <a:endParaRPr lang="ru-RU" sz="500" b="1" i="1" dirty="0">
              <a:solidFill>
                <a:prstClr val="black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100" b="1" dirty="0">
                <a:solidFill>
                  <a:srgbClr val="3333FF"/>
                </a:solidFill>
                <a:latin typeface="Arial" charset="0"/>
              </a:rPr>
              <a:t>до 100%</a:t>
            </a:r>
            <a:endParaRPr lang="en-US" sz="1100" b="1" dirty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73" name="AutoShape 26"/>
          <p:cNvSpPr>
            <a:spLocks noChangeArrowheads="1"/>
          </p:cNvSpPr>
          <p:nvPr/>
        </p:nvSpPr>
        <p:spPr bwMode="auto">
          <a:xfrm>
            <a:off x="7059289" y="5129328"/>
            <a:ext cx="1754436" cy="827037"/>
          </a:xfrm>
          <a:prstGeom prst="roundRect">
            <a:avLst>
              <a:gd name="adj" fmla="val 16667"/>
            </a:avLst>
          </a:prstGeom>
          <a:gradFill>
            <a:gsLst>
              <a:gs pos="11000">
                <a:srgbClr val="FFC000"/>
              </a:gs>
              <a:gs pos="73000">
                <a:schemeClr val="accent6">
                  <a:lumMod val="75000"/>
                </a:schemeClr>
              </a:gs>
            </a:gsLst>
            <a:lin ang="1620000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7E868F"/>
            </a:prstShdw>
          </a:effec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endParaRPr lang="ru-RU" sz="1600" b="1" i="1" dirty="0">
              <a:solidFill>
                <a:prstClr val="black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600" b="1" i="1" dirty="0">
                <a:solidFill>
                  <a:prstClr val="black"/>
                </a:solidFill>
                <a:latin typeface="Arial" charset="0"/>
              </a:rPr>
              <a:t>за особые достижения</a:t>
            </a:r>
          </a:p>
          <a:p>
            <a:pPr algn="ctr">
              <a:lnSpc>
                <a:spcPct val="80000"/>
              </a:lnSpc>
              <a:defRPr/>
            </a:pPr>
            <a:endParaRPr lang="ru-RU" sz="500" dirty="0">
              <a:solidFill>
                <a:prstClr val="black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endParaRPr lang="ru-RU" sz="1600" b="1" i="1" dirty="0">
              <a:solidFill>
                <a:prstClr val="black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endParaRPr lang="ru-RU" sz="1600" b="1" i="1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82" name="Прямая со стрелкой 81"/>
          <p:cNvCxnSpPr>
            <a:stCxn id="65" idx="3"/>
          </p:cNvCxnSpPr>
          <p:nvPr/>
        </p:nvCxnSpPr>
        <p:spPr>
          <a:xfrm flipV="1">
            <a:off x="2012528" y="4912043"/>
            <a:ext cx="751848" cy="669492"/>
          </a:xfrm>
          <a:prstGeom prst="straightConnector1">
            <a:avLst/>
          </a:prstGeom>
          <a:ln w="63500" cap="rnd">
            <a:solidFill>
              <a:srgbClr val="BF5B09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Полилиния 97"/>
          <p:cNvSpPr/>
          <p:nvPr/>
        </p:nvSpPr>
        <p:spPr>
          <a:xfrm rot="13173158">
            <a:off x="2678828" y="2840505"/>
            <a:ext cx="1561367" cy="1298023"/>
          </a:xfrm>
          <a:custGeom>
            <a:avLst/>
            <a:gdLst>
              <a:gd name="connsiteX0" fmla="*/ 0 w 3528392"/>
              <a:gd name="connsiteY0" fmla="*/ 162018 h 648072"/>
              <a:gd name="connsiteX1" fmla="*/ 3204356 w 3528392"/>
              <a:gd name="connsiteY1" fmla="*/ 162018 h 648072"/>
              <a:gd name="connsiteX2" fmla="*/ 3204356 w 3528392"/>
              <a:gd name="connsiteY2" fmla="*/ 0 h 648072"/>
              <a:gd name="connsiteX3" fmla="*/ 3528392 w 3528392"/>
              <a:gd name="connsiteY3" fmla="*/ 324036 h 648072"/>
              <a:gd name="connsiteX4" fmla="*/ 3204356 w 3528392"/>
              <a:gd name="connsiteY4" fmla="*/ 648072 h 648072"/>
              <a:gd name="connsiteX5" fmla="*/ 3204356 w 3528392"/>
              <a:gd name="connsiteY5" fmla="*/ 486054 h 648072"/>
              <a:gd name="connsiteX6" fmla="*/ 0 w 3528392"/>
              <a:gd name="connsiteY6" fmla="*/ 486054 h 648072"/>
              <a:gd name="connsiteX7" fmla="*/ 0 w 3528392"/>
              <a:gd name="connsiteY7" fmla="*/ 162018 h 648072"/>
              <a:gd name="connsiteX0" fmla="*/ 0 w 3528392"/>
              <a:gd name="connsiteY0" fmla="*/ 0 h 720080"/>
              <a:gd name="connsiteX1" fmla="*/ 3204356 w 3528392"/>
              <a:gd name="connsiteY1" fmla="*/ 234026 h 720080"/>
              <a:gd name="connsiteX2" fmla="*/ 3204356 w 3528392"/>
              <a:gd name="connsiteY2" fmla="*/ 72008 h 720080"/>
              <a:gd name="connsiteX3" fmla="*/ 3528392 w 3528392"/>
              <a:gd name="connsiteY3" fmla="*/ 396044 h 720080"/>
              <a:gd name="connsiteX4" fmla="*/ 3204356 w 3528392"/>
              <a:gd name="connsiteY4" fmla="*/ 720080 h 720080"/>
              <a:gd name="connsiteX5" fmla="*/ 3204356 w 3528392"/>
              <a:gd name="connsiteY5" fmla="*/ 558062 h 720080"/>
              <a:gd name="connsiteX6" fmla="*/ 0 w 3528392"/>
              <a:gd name="connsiteY6" fmla="*/ 558062 h 720080"/>
              <a:gd name="connsiteX7" fmla="*/ 0 w 3528392"/>
              <a:gd name="connsiteY7" fmla="*/ 0 h 720080"/>
              <a:gd name="connsiteX0" fmla="*/ 0 w 3528392"/>
              <a:gd name="connsiteY0" fmla="*/ 0 h 720080"/>
              <a:gd name="connsiteX1" fmla="*/ 3204356 w 3528392"/>
              <a:gd name="connsiteY1" fmla="*/ 234026 h 720080"/>
              <a:gd name="connsiteX2" fmla="*/ 3204356 w 3528392"/>
              <a:gd name="connsiteY2" fmla="*/ 72008 h 720080"/>
              <a:gd name="connsiteX3" fmla="*/ 3528392 w 3528392"/>
              <a:gd name="connsiteY3" fmla="*/ 396044 h 720080"/>
              <a:gd name="connsiteX4" fmla="*/ 3204356 w 3528392"/>
              <a:gd name="connsiteY4" fmla="*/ 720080 h 720080"/>
              <a:gd name="connsiteX5" fmla="*/ 3204356 w 3528392"/>
              <a:gd name="connsiteY5" fmla="*/ 558062 h 720080"/>
              <a:gd name="connsiteX6" fmla="*/ 0 w 3528392"/>
              <a:gd name="connsiteY6" fmla="*/ 558062 h 720080"/>
              <a:gd name="connsiteX7" fmla="*/ 0 w 3528392"/>
              <a:gd name="connsiteY7" fmla="*/ 0 h 720080"/>
              <a:gd name="connsiteX0" fmla="*/ 0 w 3528392"/>
              <a:gd name="connsiteY0" fmla="*/ 0 h 720080"/>
              <a:gd name="connsiteX1" fmla="*/ 3204356 w 3528392"/>
              <a:gd name="connsiteY1" fmla="*/ 234026 h 720080"/>
              <a:gd name="connsiteX2" fmla="*/ 3204356 w 3528392"/>
              <a:gd name="connsiteY2" fmla="*/ 72008 h 720080"/>
              <a:gd name="connsiteX3" fmla="*/ 3528392 w 3528392"/>
              <a:gd name="connsiteY3" fmla="*/ 396044 h 720080"/>
              <a:gd name="connsiteX4" fmla="*/ 3204356 w 3528392"/>
              <a:gd name="connsiteY4" fmla="*/ 720080 h 720080"/>
              <a:gd name="connsiteX5" fmla="*/ 3204356 w 3528392"/>
              <a:gd name="connsiteY5" fmla="*/ 558062 h 720080"/>
              <a:gd name="connsiteX6" fmla="*/ 0 w 3528392"/>
              <a:gd name="connsiteY6" fmla="*/ 558062 h 720080"/>
              <a:gd name="connsiteX7" fmla="*/ 0 w 3528392"/>
              <a:gd name="connsiteY7" fmla="*/ 0 h 720080"/>
              <a:gd name="connsiteX0" fmla="*/ 0 w 3528392"/>
              <a:gd name="connsiteY0" fmla="*/ 0 h 720080"/>
              <a:gd name="connsiteX1" fmla="*/ 3204356 w 3528392"/>
              <a:gd name="connsiteY1" fmla="*/ 234026 h 720080"/>
              <a:gd name="connsiteX2" fmla="*/ 3204356 w 3528392"/>
              <a:gd name="connsiteY2" fmla="*/ 72008 h 720080"/>
              <a:gd name="connsiteX3" fmla="*/ 3528392 w 3528392"/>
              <a:gd name="connsiteY3" fmla="*/ 396044 h 720080"/>
              <a:gd name="connsiteX4" fmla="*/ 3204356 w 3528392"/>
              <a:gd name="connsiteY4" fmla="*/ 720080 h 720080"/>
              <a:gd name="connsiteX5" fmla="*/ 3204356 w 3528392"/>
              <a:gd name="connsiteY5" fmla="*/ 558062 h 720080"/>
              <a:gd name="connsiteX6" fmla="*/ 0 w 3528392"/>
              <a:gd name="connsiteY6" fmla="*/ 558062 h 720080"/>
              <a:gd name="connsiteX7" fmla="*/ 0 w 3528392"/>
              <a:gd name="connsiteY7" fmla="*/ 0 h 720080"/>
              <a:gd name="connsiteX0" fmla="*/ 0 w 3528392"/>
              <a:gd name="connsiteY0" fmla="*/ 0 h 720080"/>
              <a:gd name="connsiteX1" fmla="*/ 3204356 w 3528392"/>
              <a:gd name="connsiteY1" fmla="*/ 234026 h 720080"/>
              <a:gd name="connsiteX2" fmla="*/ 3204356 w 3528392"/>
              <a:gd name="connsiteY2" fmla="*/ 72008 h 720080"/>
              <a:gd name="connsiteX3" fmla="*/ 3528392 w 3528392"/>
              <a:gd name="connsiteY3" fmla="*/ 396044 h 720080"/>
              <a:gd name="connsiteX4" fmla="*/ 3204356 w 3528392"/>
              <a:gd name="connsiteY4" fmla="*/ 720080 h 720080"/>
              <a:gd name="connsiteX5" fmla="*/ 3204356 w 3528392"/>
              <a:gd name="connsiteY5" fmla="*/ 558062 h 720080"/>
              <a:gd name="connsiteX6" fmla="*/ 0 w 3528392"/>
              <a:gd name="connsiteY6" fmla="*/ 648072 h 720080"/>
              <a:gd name="connsiteX7" fmla="*/ 0 w 3528392"/>
              <a:gd name="connsiteY7" fmla="*/ 0 h 720080"/>
              <a:gd name="connsiteX0" fmla="*/ 0 w 3528392"/>
              <a:gd name="connsiteY0" fmla="*/ 0 h 720080"/>
              <a:gd name="connsiteX1" fmla="*/ 3204356 w 3528392"/>
              <a:gd name="connsiteY1" fmla="*/ 234026 h 720080"/>
              <a:gd name="connsiteX2" fmla="*/ 3204356 w 3528392"/>
              <a:gd name="connsiteY2" fmla="*/ 72008 h 720080"/>
              <a:gd name="connsiteX3" fmla="*/ 3528392 w 3528392"/>
              <a:gd name="connsiteY3" fmla="*/ 396044 h 720080"/>
              <a:gd name="connsiteX4" fmla="*/ 3204356 w 3528392"/>
              <a:gd name="connsiteY4" fmla="*/ 720080 h 720080"/>
              <a:gd name="connsiteX5" fmla="*/ 3204356 w 3528392"/>
              <a:gd name="connsiteY5" fmla="*/ 558062 h 720080"/>
              <a:gd name="connsiteX6" fmla="*/ 0 w 3528392"/>
              <a:gd name="connsiteY6" fmla="*/ 648072 h 720080"/>
              <a:gd name="connsiteX7" fmla="*/ 0 w 3528392"/>
              <a:gd name="connsiteY7" fmla="*/ 0 h 720080"/>
              <a:gd name="connsiteX0" fmla="*/ 0 w 3528392"/>
              <a:gd name="connsiteY0" fmla="*/ 0 h 720080"/>
              <a:gd name="connsiteX1" fmla="*/ 3204356 w 3528392"/>
              <a:gd name="connsiteY1" fmla="*/ 234026 h 720080"/>
              <a:gd name="connsiteX2" fmla="*/ 3204356 w 3528392"/>
              <a:gd name="connsiteY2" fmla="*/ 72008 h 720080"/>
              <a:gd name="connsiteX3" fmla="*/ 3528392 w 3528392"/>
              <a:gd name="connsiteY3" fmla="*/ 396044 h 720080"/>
              <a:gd name="connsiteX4" fmla="*/ 3204356 w 3528392"/>
              <a:gd name="connsiteY4" fmla="*/ 720080 h 720080"/>
              <a:gd name="connsiteX5" fmla="*/ 3204356 w 3528392"/>
              <a:gd name="connsiteY5" fmla="*/ 558062 h 720080"/>
              <a:gd name="connsiteX6" fmla="*/ 0 w 3528392"/>
              <a:gd name="connsiteY6" fmla="*/ 720080 h 720080"/>
              <a:gd name="connsiteX7" fmla="*/ 0 w 3528392"/>
              <a:gd name="connsiteY7" fmla="*/ 0 h 720080"/>
              <a:gd name="connsiteX0" fmla="*/ 0 w 3528392"/>
              <a:gd name="connsiteY0" fmla="*/ 0 h 720080"/>
              <a:gd name="connsiteX1" fmla="*/ 3204356 w 3528392"/>
              <a:gd name="connsiteY1" fmla="*/ 234026 h 720080"/>
              <a:gd name="connsiteX2" fmla="*/ 3204356 w 3528392"/>
              <a:gd name="connsiteY2" fmla="*/ 72008 h 720080"/>
              <a:gd name="connsiteX3" fmla="*/ 3528392 w 3528392"/>
              <a:gd name="connsiteY3" fmla="*/ 396044 h 720080"/>
              <a:gd name="connsiteX4" fmla="*/ 3204356 w 3528392"/>
              <a:gd name="connsiteY4" fmla="*/ 720080 h 720080"/>
              <a:gd name="connsiteX5" fmla="*/ 3204356 w 3528392"/>
              <a:gd name="connsiteY5" fmla="*/ 558062 h 720080"/>
              <a:gd name="connsiteX6" fmla="*/ 0 w 3528392"/>
              <a:gd name="connsiteY6" fmla="*/ 720080 h 720080"/>
              <a:gd name="connsiteX7" fmla="*/ 0 w 3528392"/>
              <a:gd name="connsiteY7" fmla="*/ 0 h 720080"/>
              <a:gd name="connsiteX0" fmla="*/ 0 w 3528392"/>
              <a:gd name="connsiteY0" fmla="*/ 0 h 936104"/>
              <a:gd name="connsiteX1" fmla="*/ 3204356 w 3528392"/>
              <a:gd name="connsiteY1" fmla="*/ 234026 h 936104"/>
              <a:gd name="connsiteX2" fmla="*/ 3204356 w 3528392"/>
              <a:gd name="connsiteY2" fmla="*/ 72008 h 936104"/>
              <a:gd name="connsiteX3" fmla="*/ 3528392 w 3528392"/>
              <a:gd name="connsiteY3" fmla="*/ 396044 h 936104"/>
              <a:gd name="connsiteX4" fmla="*/ 3204356 w 3528392"/>
              <a:gd name="connsiteY4" fmla="*/ 720080 h 936104"/>
              <a:gd name="connsiteX5" fmla="*/ 3204356 w 3528392"/>
              <a:gd name="connsiteY5" fmla="*/ 558062 h 936104"/>
              <a:gd name="connsiteX6" fmla="*/ 0 w 3528392"/>
              <a:gd name="connsiteY6" fmla="*/ 936104 h 936104"/>
              <a:gd name="connsiteX7" fmla="*/ 0 w 3528392"/>
              <a:gd name="connsiteY7" fmla="*/ 0 h 936104"/>
              <a:gd name="connsiteX0" fmla="*/ 0 w 3528392"/>
              <a:gd name="connsiteY0" fmla="*/ 0 h 936104"/>
              <a:gd name="connsiteX1" fmla="*/ 3204356 w 3528392"/>
              <a:gd name="connsiteY1" fmla="*/ 234026 h 936104"/>
              <a:gd name="connsiteX2" fmla="*/ 3204356 w 3528392"/>
              <a:gd name="connsiteY2" fmla="*/ 72008 h 936104"/>
              <a:gd name="connsiteX3" fmla="*/ 3528392 w 3528392"/>
              <a:gd name="connsiteY3" fmla="*/ 396044 h 936104"/>
              <a:gd name="connsiteX4" fmla="*/ 3204356 w 3528392"/>
              <a:gd name="connsiteY4" fmla="*/ 720080 h 936104"/>
              <a:gd name="connsiteX5" fmla="*/ 3204356 w 3528392"/>
              <a:gd name="connsiteY5" fmla="*/ 558062 h 936104"/>
              <a:gd name="connsiteX6" fmla="*/ 0 w 3528392"/>
              <a:gd name="connsiteY6" fmla="*/ 936104 h 936104"/>
              <a:gd name="connsiteX7" fmla="*/ 0 w 3528392"/>
              <a:gd name="connsiteY7" fmla="*/ 0 h 936104"/>
              <a:gd name="connsiteX0" fmla="*/ 0 w 3528392"/>
              <a:gd name="connsiteY0" fmla="*/ 0 h 936104"/>
              <a:gd name="connsiteX1" fmla="*/ 3204356 w 3528392"/>
              <a:gd name="connsiteY1" fmla="*/ 234026 h 936104"/>
              <a:gd name="connsiteX2" fmla="*/ 3204356 w 3528392"/>
              <a:gd name="connsiteY2" fmla="*/ 72008 h 936104"/>
              <a:gd name="connsiteX3" fmla="*/ 3528392 w 3528392"/>
              <a:gd name="connsiteY3" fmla="*/ 396044 h 936104"/>
              <a:gd name="connsiteX4" fmla="*/ 3204356 w 3528392"/>
              <a:gd name="connsiteY4" fmla="*/ 720080 h 936104"/>
              <a:gd name="connsiteX5" fmla="*/ 3204356 w 3528392"/>
              <a:gd name="connsiteY5" fmla="*/ 558062 h 936104"/>
              <a:gd name="connsiteX6" fmla="*/ 0 w 3528392"/>
              <a:gd name="connsiteY6" fmla="*/ 936104 h 936104"/>
              <a:gd name="connsiteX7" fmla="*/ 0 w 3528392"/>
              <a:gd name="connsiteY7" fmla="*/ 0 h 936104"/>
              <a:gd name="connsiteX0" fmla="*/ 0 w 3528392"/>
              <a:gd name="connsiteY0" fmla="*/ 0 h 936104"/>
              <a:gd name="connsiteX1" fmla="*/ 3204356 w 3528392"/>
              <a:gd name="connsiteY1" fmla="*/ 234026 h 936104"/>
              <a:gd name="connsiteX2" fmla="*/ 3204356 w 3528392"/>
              <a:gd name="connsiteY2" fmla="*/ 72008 h 936104"/>
              <a:gd name="connsiteX3" fmla="*/ 3528392 w 3528392"/>
              <a:gd name="connsiteY3" fmla="*/ 396044 h 936104"/>
              <a:gd name="connsiteX4" fmla="*/ 3204356 w 3528392"/>
              <a:gd name="connsiteY4" fmla="*/ 720080 h 936104"/>
              <a:gd name="connsiteX5" fmla="*/ 3204356 w 3528392"/>
              <a:gd name="connsiteY5" fmla="*/ 558062 h 936104"/>
              <a:gd name="connsiteX6" fmla="*/ 0 w 3528392"/>
              <a:gd name="connsiteY6" fmla="*/ 936104 h 936104"/>
              <a:gd name="connsiteX7" fmla="*/ 0 w 3528392"/>
              <a:gd name="connsiteY7" fmla="*/ 0 h 936104"/>
              <a:gd name="connsiteX0" fmla="*/ 0 w 3528392"/>
              <a:gd name="connsiteY0" fmla="*/ 0 h 792088"/>
              <a:gd name="connsiteX1" fmla="*/ 3204356 w 3528392"/>
              <a:gd name="connsiteY1" fmla="*/ 234026 h 792088"/>
              <a:gd name="connsiteX2" fmla="*/ 3204356 w 3528392"/>
              <a:gd name="connsiteY2" fmla="*/ 72008 h 792088"/>
              <a:gd name="connsiteX3" fmla="*/ 3528392 w 3528392"/>
              <a:gd name="connsiteY3" fmla="*/ 396044 h 792088"/>
              <a:gd name="connsiteX4" fmla="*/ 3204356 w 3528392"/>
              <a:gd name="connsiteY4" fmla="*/ 720080 h 792088"/>
              <a:gd name="connsiteX5" fmla="*/ 3204356 w 3528392"/>
              <a:gd name="connsiteY5" fmla="*/ 558062 h 792088"/>
              <a:gd name="connsiteX6" fmla="*/ 72008 w 3528392"/>
              <a:gd name="connsiteY6" fmla="*/ 792088 h 792088"/>
              <a:gd name="connsiteX7" fmla="*/ 0 w 3528392"/>
              <a:gd name="connsiteY7" fmla="*/ 0 h 792088"/>
              <a:gd name="connsiteX0" fmla="*/ 0 w 3528392"/>
              <a:gd name="connsiteY0" fmla="*/ 0 h 792088"/>
              <a:gd name="connsiteX1" fmla="*/ 3204356 w 3528392"/>
              <a:gd name="connsiteY1" fmla="*/ 234026 h 792088"/>
              <a:gd name="connsiteX2" fmla="*/ 3204356 w 3528392"/>
              <a:gd name="connsiteY2" fmla="*/ 72008 h 792088"/>
              <a:gd name="connsiteX3" fmla="*/ 3528392 w 3528392"/>
              <a:gd name="connsiteY3" fmla="*/ 396044 h 792088"/>
              <a:gd name="connsiteX4" fmla="*/ 3204356 w 3528392"/>
              <a:gd name="connsiteY4" fmla="*/ 720080 h 792088"/>
              <a:gd name="connsiteX5" fmla="*/ 3204356 w 3528392"/>
              <a:gd name="connsiteY5" fmla="*/ 558062 h 792088"/>
              <a:gd name="connsiteX6" fmla="*/ 72008 w 3528392"/>
              <a:gd name="connsiteY6" fmla="*/ 792088 h 792088"/>
              <a:gd name="connsiteX7" fmla="*/ 0 w 3528392"/>
              <a:gd name="connsiteY7" fmla="*/ 0 h 792088"/>
              <a:gd name="connsiteX0" fmla="*/ 0 w 3528392"/>
              <a:gd name="connsiteY0" fmla="*/ 0 h 720080"/>
              <a:gd name="connsiteX1" fmla="*/ 3204356 w 3528392"/>
              <a:gd name="connsiteY1" fmla="*/ 234026 h 720080"/>
              <a:gd name="connsiteX2" fmla="*/ 3204356 w 3528392"/>
              <a:gd name="connsiteY2" fmla="*/ 72008 h 720080"/>
              <a:gd name="connsiteX3" fmla="*/ 3528392 w 3528392"/>
              <a:gd name="connsiteY3" fmla="*/ 396044 h 720080"/>
              <a:gd name="connsiteX4" fmla="*/ 3204356 w 3528392"/>
              <a:gd name="connsiteY4" fmla="*/ 720080 h 720080"/>
              <a:gd name="connsiteX5" fmla="*/ 3204356 w 3528392"/>
              <a:gd name="connsiteY5" fmla="*/ 558062 h 720080"/>
              <a:gd name="connsiteX6" fmla="*/ 144016 w 3528392"/>
              <a:gd name="connsiteY6" fmla="*/ 720080 h 720080"/>
              <a:gd name="connsiteX7" fmla="*/ 0 w 3528392"/>
              <a:gd name="connsiteY7" fmla="*/ 0 h 720080"/>
              <a:gd name="connsiteX0" fmla="*/ 0 w 3528392"/>
              <a:gd name="connsiteY0" fmla="*/ 0 h 720080"/>
              <a:gd name="connsiteX1" fmla="*/ 3204356 w 3528392"/>
              <a:gd name="connsiteY1" fmla="*/ 234026 h 720080"/>
              <a:gd name="connsiteX2" fmla="*/ 3204356 w 3528392"/>
              <a:gd name="connsiteY2" fmla="*/ 72008 h 720080"/>
              <a:gd name="connsiteX3" fmla="*/ 3528392 w 3528392"/>
              <a:gd name="connsiteY3" fmla="*/ 396044 h 720080"/>
              <a:gd name="connsiteX4" fmla="*/ 3204356 w 3528392"/>
              <a:gd name="connsiteY4" fmla="*/ 720080 h 720080"/>
              <a:gd name="connsiteX5" fmla="*/ 3204356 w 3528392"/>
              <a:gd name="connsiteY5" fmla="*/ 558062 h 720080"/>
              <a:gd name="connsiteX6" fmla="*/ 144016 w 3528392"/>
              <a:gd name="connsiteY6" fmla="*/ 720080 h 720080"/>
              <a:gd name="connsiteX7" fmla="*/ 0 w 3528392"/>
              <a:gd name="connsiteY7" fmla="*/ 0 h 720080"/>
              <a:gd name="connsiteX0" fmla="*/ 0 w 3528392"/>
              <a:gd name="connsiteY0" fmla="*/ 0 h 720080"/>
              <a:gd name="connsiteX1" fmla="*/ 3204356 w 3528392"/>
              <a:gd name="connsiteY1" fmla="*/ 234026 h 720080"/>
              <a:gd name="connsiteX2" fmla="*/ 3204356 w 3528392"/>
              <a:gd name="connsiteY2" fmla="*/ 72008 h 720080"/>
              <a:gd name="connsiteX3" fmla="*/ 3528392 w 3528392"/>
              <a:gd name="connsiteY3" fmla="*/ 396044 h 720080"/>
              <a:gd name="connsiteX4" fmla="*/ 3204356 w 3528392"/>
              <a:gd name="connsiteY4" fmla="*/ 720080 h 720080"/>
              <a:gd name="connsiteX5" fmla="*/ 3204356 w 3528392"/>
              <a:gd name="connsiteY5" fmla="*/ 558062 h 720080"/>
              <a:gd name="connsiteX6" fmla="*/ 144016 w 3528392"/>
              <a:gd name="connsiteY6" fmla="*/ 720080 h 720080"/>
              <a:gd name="connsiteX7" fmla="*/ 0 w 3528392"/>
              <a:gd name="connsiteY7" fmla="*/ 0 h 720080"/>
              <a:gd name="connsiteX0" fmla="*/ 0 w 3528392"/>
              <a:gd name="connsiteY0" fmla="*/ 0 h 720080"/>
              <a:gd name="connsiteX1" fmla="*/ 3204356 w 3528392"/>
              <a:gd name="connsiteY1" fmla="*/ 234026 h 720080"/>
              <a:gd name="connsiteX2" fmla="*/ 3204356 w 3528392"/>
              <a:gd name="connsiteY2" fmla="*/ 72008 h 720080"/>
              <a:gd name="connsiteX3" fmla="*/ 3528392 w 3528392"/>
              <a:gd name="connsiteY3" fmla="*/ 396044 h 720080"/>
              <a:gd name="connsiteX4" fmla="*/ 3204356 w 3528392"/>
              <a:gd name="connsiteY4" fmla="*/ 720080 h 720080"/>
              <a:gd name="connsiteX5" fmla="*/ 3204356 w 3528392"/>
              <a:gd name="connsiteY5" fmla="*/ 558062 h 720080"/>
              <a:gd name="connsiteX6" fmla="*/ 144016 w 3528392"/>
              <a:gd name="connsiteY6" fmla="*/ 720080 h 720080"/>
              <a:gd name="connsiteX7" fmla="*/ 0 w 3528392"/>
              <a:gd name="connsiteY7" fmla="*/ 0 h 720080"/>
              <a:gd name="connsiteX0" fmla="*/ 0 w 3384376"/>
              <a:gd name="connsiteY0" fmla="*/ 0 h 720080"/>
              <a:gd name="connsiteX1" fmla="*/ 3060340 w 3384376"/>
              <a:gd name="connsiteY1" fmla="*/ 234026 h 720080"/>
              <a:gd name="connsiteX2" fmla="*/ 3060340 w 3384376"/>
              <a:gd name="connsiteY2" fmla="*/ 72008 h 720080"/>
              <a:gd name="connsiteX3" fmla="*/ 3384376 w 3384376"/>
              <a:gd name="connsiteY3" fmla="*/ 396044 h 720080"/>
              <a:gd name="connsiteX4" fmla="*/ 3060340 w 3384376"/>
              <a:gd name="connsiteY4" fmla="*/ 720080 h 720080"/>
              <a:gd name="connsiteX5" fmla="*/ 3060340 w 3384376"/>
              <a:gd name="connsiteY5" fmla="*/ 558062 h 720080"/>
              <a:gd name="connsiteX6" fmla="*/ 0 w 3384376"/>
              <a:gd name="connsiteY6" fmla="*/ 720080 h 720080"/>
              <a:gd name="connsiteX7" fmla="*/ 0 w 3384376"/>
              <a:gd name="connsiteY7" fmla="*/ 0 h 720080"/>
              <a:gd name="connsiteX0" fmla="*/ 0 w 3384376"/>
              <a:gd name="connsiteY0" fmla="*/ 0 h 792088"/>
              <a:gd name="connsiteX1" fmla="*/ 3060340 w 3384376"/>
              <a:gd name="connsiteY1" fmla="*/ 234026 h 792088"/>
              <a:gd name="connsiteX2" fmla="*/ 3060340 w 3384376"/>
              <a:gd name="connsiteY2" fmla="*/ 72008 h 792088"/>
              <a:gd name="connsiteX3" fmla="*/ 3384376 w 3384376"/>
              <a:gd name="connsiteY3" fmla="*/ 396044 h 792088"/>
              <a:gd name="connsiteX4" fmla="*/ 3060340 w 3384376"/>
              <a:gd name="connsiteY4" fmla="*/ 720080 h 792088"/>
              <a:gd name="connsiteX5" fmla="*/ 3060340 w 3384376"/>
              <a:gd name="connsiteY5" fmla="*/ 558062 h 792088"/>
              <a:gd name="connsiteX6" fmla="*/ 0 w 3384376"/>
              <a:gd name="connsiteY6" fmla="*/ 792088 h 792088"/>
              <a:gd name="connsiteX7" fmla="*/ 0 w 3384376"/>
              <a:gd name="connsiteY7" fmla="*/ 0 h 792088"/>
              <a:gd name="connsiteX0" fmla="*/ 0 w 3384376"/>
              <a:gd name="connsiteY0" fmla="*/ 0 h 792088"/>
              <a:gd name="connsiteX1" fmla="*/ 3060340 w 3384376"/>
              <a:gd name="connsiteY1" fmla="*/ 234026 h 792088"/>
              <a:gd name="connsiteX2" fmla="*/ 3060340 w 3384376"/>
              <a:gd name="connsiteY2" fmla="*/ 72008 h 792088"/>
              <a:gd name="connsiteX3" fmla="*/ 3384376 w 3384376"/>
              <a:gd name="connsiteY3" fmla="*/ 396044 h 792088"/>
              <a:gd name="connsiteX4" fmla="*/ 3060340 w 3384376"/>
              <a:gd name="connsiteY4" fmla="*/ 720080 h 792088"/>
              <a:gd name="connsiteX5" fmla="*/ 3060340 w 3384376"/>
              <a:gd name="connsiteY5" fmla="*/ 558062 h 792088"/>
              <a:gd name="connsiteX6" fmla="*/ 0 w 3384376"/>
              <a:gd name="connsiteY6" fmla="*/ 792088 h 792088"/>
              <a:gd name="connsiteX7" fmla="*/ 0 w 3384376"/>
              <a:gd name="connsiteY7" fmla="*/ 0 h 792088"/>
              <a:gd name="connsiteX0" fmla="*/ 0 w 3384376"/>
              <a:gd name="connsiteY0" fmla="*/ 0 h 792088"/>
              <a:gd name="connsiteX1" fmla="*/ 3060340 w 3384376"/>
              <a:gd name="connsiteY1" fmla="*/ 234026 h 792088"/>
              <a:gd name="connsiteX2" fmla="*/ 3060340 w 3384376"/>
              <a:gd name="connsiteY2" fmla="*/ 72008 h 792088"/>
              <a:gd name="connsiteX3" fmla="*/ 3384376 w 3384376"/>
              <a:gd name="connsiteY3" fmla="*/ 396044 h 792088"/>
              <a:gd name="connsiteX4" fmla="*/ 3060340 w 3384376"/>
              <a:gd name="connsiteY4" fmla="*/ 720080 h 792088"/>
              <a:gd name="connsiteX5" fmla="*/ 3060340 w 3384376"/>
              <a:gd name="connsiteY5" fmla="*/ 558062 h 792088"/>
              <a:gd name="connsiteX6" fmla="*/ 0 w 3384376"/>
              <a:gd name="connsiteY6" fmla="*/ 792088 h 792088"/>
              <a:gd name="connsiteX7" fmla="*/ 0 w 3384376"/>
              <a:gd name="connsiteY7" fmla="*/ 0 h 792088"/>
              <a:gd name="connsiteX0" fmla="*/ 0 w 3384376"/>
              <a:gd name="connsiteY0" fmla="*/ 0 h 792088"/>
              <a:gd name="connsiteX1" fmla="*/ 3060340 w 3384376"/>
              <a:gd name="connsiteY1" fmla="*/ 234026 h 792088"/>
              <a:gd name="connsiteX2" fmla="*/ 3060340 w 3384376"/>
              <a:gd name="connsiteY2" fmla="*/ 72008 h 792088"/>
              <a:gd name="connsiteX3" fmla="*/ 3384376 w 3384376"/>
              <a:gd name="connsiteY3" fmla="*/ 396044 h 792088"/>
              <a:gd name="connsiteX4" fmla="*/ 3060340 w 3384376"/>
              <a:gd name="connsiteY4" fmla="*/ 720080 h 792088"/>
              <a:gd name="connsiteX5" fmla="*/ 3060340 w 3384376"/>
              <a:gd name="connsiteY5" fmla="*/ 558062 h 792088"/>
              <a:gd name="connsiteX6" fmla="*/ 0 w 3384376"/>
              <a:gd name="connsiteY6" fmla="*/ 792088 h 792088"/>
              <a:gd name="connsiteX7" fmla="*/ 0 w 3384376"/>
              <a:gd name="connsiteY7" fmla="*/ 0 h 792088"/>
              <a:gd name="connsiteX0" fmla="*/ 0 w 3384376"/>
              <a:gd name="connsiteY0" fmla="*/ 0 h 792088"/>
              <a:gd name="connsiteX1" fmla="*/ 3060340 w 3384376"/>
              <a:gd name="connsiteY1" fmla="*/ 234026 h 792088"/>
              <a:gd name="connsiteX2" fmla="*/ 3060340 w 3384376"/>
              <a:gd name="connsiteY2" fmla="*/ 72008 h 792088"/>
              <a:gd name="connsiteX3" fmla="*/ 3384376 w 3384376"/>
              <a:gd name="connsiteY3" fmla="*/ 396044 h 792088"/>
              <a:gd name="connsiteX4" fmla="*/ 3060340 w 3384376"/>
              <a:gd name="connsiteY4" fmla="*/ 720080 h 792088"/>
              <a:gd name="connsiteX5" fmla="*/ 3060340 w 3384376"/>
              <a:gd name="connsiteY5" fmla="*/ 558062 h 792088"/>
              <a:gd name="connsiteX6" fmla="*/ 0 w 3384376"/>
              <a:gd name="connsiteY6" fmla="*/ 792088 h 792088"/>
              <a:gd name="connsiteX7" fmla="*/ 0 w 3384376"/>
              <a:gd name="connsiteY7" fmla="*/ 0 h 792088"/>
              <a:gd name="connsiteX0" fmla="*/ 0 w 3384376"/>
              <a:gd name="connsiteY0" fmla="*/ 0 h 792088"/>
              <a:gd name="connsiteX1" fmla="*/ 3060340 w 3384376"/>
              <a:gd name="connsiteY1" fmla="*/ 234026 h 792088"/>
              <a:gd name="connsiteX2" fmla="*/ 3060340 w 3384376"/>
              <a:gd name="connsiteY2" fmla="*/ 72008 h 792088"/>
              <a:gd name="connsiteX3" fmla="*/ 3384376 w 3384376"/>
              <a:gd name="connsiteY3" fmla="*/ 396044 h 792088"/>
              <a:gd name="connsiteX4" fmla="*/ 3060340 w 3384376"/>
              <a:gd name="connsiteY4" fmla="*/ 720080 h 792088"/>
              <a:gd name="connsiteX5" fmla="*/ 3060340 w 3384376"/>
              <a:gd name="connsiteY5" fmla="*/ 558062 h 792088"/>
              <a:gd name="connsiteX6" fmla="*/ 0 w 3384376"/>
              <a:gd name="connsiteY6" fmla="*/ 792088 h 792088"/>
              <a:gd name="connsiteX7" fmla="*/ 0 w 3384376"/>
              <a:gd name="connsiteY7" fmla="*/ 0 h 792088"/>
              <a:gd name="connsiteX0" fmla="*/ 0 w 3384376"/>
              <a:gd name="connsiteY0" fmla="*/ 0 h 792088"/>
              <a:gd name="connsiteX1" fmla="*/ 3060340 w 3384376"/>
              <a:gd name="connsiteY1" fmla="*/ 234026 h 792088"/>
              <a:gd name="connsiteX2" fmla="*/ 3060340 w 3384376"/>
              <a:gd name="connsiteY2" fmla="*/ 72008 h 792088"/>
              <a:gd name="connsiteX3" fmla="*/ 3384376 w 3384376"/>
              <a:gd name="connsiteY3" fmla="*/ 396044 h 792088"/>
              <a:gd name="connsiteX4" fmla="*/ 3060340 w 3384376"/>
              <a:gd name="connsiteY4" fmla="*/ 720080 h 792088"/>
              <a:gd name="connsiteX5" fmla="*/ 3060340 w 3384376"/>
              <a:gd name="connsiteY5" fmla="*/ 558062 h 792088"/>
              <a:gd name="connsiteX6" fmla="*/ 0 w 3384376"/>
              <a:gd name="connsiteY6" fmla="*/ 792088 h 792088"/>
              <a:gd name="connsiteX7" fmla="*/ 0 w 3384376"/>
              <a:gd name="connsiteY7" fmla="*/ 0 h 792088"/>
              <a:gd name="connsiteX0" fmla="*/ 0 w 3384376"/>
              <a:gd name="connsiteY0" fmla="*/ 0 h 792088"/>
              <a:gd name="connsiteX1" fmla="*/ 3060340 w 3384376"/>
              <a:gd name="connsiteY1" fmla="*/ 234026 h 792088"/>
              <a:gd name="connsiteX2" fmla="*/ 3060340 w 3384376"/>
              <a:gd name="connsiteY2" fmla="*/ 72008 h 792088"/>
              <a:gd name="connsiteX3" fmla="*/ 3384376 w 3384376"/>
              <a:gd name="connsiteY3" fmla="*/ 396044 h 792088"/>
              <a:gd name="connsiteX4" fmla="*/ 3060340 w 3384376"/>
              <a:gd name="connsiteY4" fmla="*/ 720080 h 792088"/>
              <a:gd name="connsiteX5" fmla="*/ 3060340 w 3384376"/>
              <a:gd name="connsiteY5" fmla="*/ 558062 h 792088"/>
              <a:gd name="connsiteX6" fmla="*/ 0 w 3384376"/>
              <a:gd name="connsiteY6" fmla="*/ 792088 h 792088"/>
              <a:gd name="connsiteX7" fmla="*/ 0 w 3384376"/>
              <a:gd name="connsiteY7" fmla="*/ 0 h 792088"/>
              <a:gd name="connsiteX0" fmla="*/ 0 w 3384376"/>
              <a:gd name="connsiteY0" fmla="*/ 0 h 792088"/>
              <a:gd name="connsiteX1" fmla="*/ 3060340 w 3384376"/>
              <a:gd name="connsiteY1" fmla="*/ 234026 h 792088"/>
              <a:gd name="connsiteX2" fmla="*/ 3060340 w 3384376"/>
              <a:gd name="connsiteY2" fmla="*/ 72008 h 792088"/>
              <a:gd name="connsiteX3" fmla="*/ 3384376 w 3384376"/>
              <a:gd name="connsiteY3" fmla="*/ 396044 h 792088"/>
              <a:gd name="connsiteX4" fmla="*/ 3060340 w 3384376"/>
              <a:gd name="connsiteY4" fmla="*/ 720080 h 792088"/>
              <a:gd name="connsiteX5" fmla="*/ 3060340 w 3384376"/>
              <a:gd name="connsiteY5" fmla="*/ 558062 h 792088"/>
              <a:gd name="connsiteX6" fmla="*/ 0 w 3384376"/>
              <a:gd name="connsiteY6" fmla="*/ 792088 h 792088"/>
              <a:gd name="connsiteX7" fmla="*/ 0 w 3384376"/>
              <a:gd name="connsiteY7" fmla="*/ 0 h 792088"/>
              <a:gd name="connsiteX0" fmla="*/ 0 w 3384376"/>
              <a:gd name="connsiteY0" fmla="*/ 0 h 792088"/>
              <a:gd name="connsiteX1" fmla="*/ 3060340 w 3384376"/>
              <a:gd name="connsiteY1" fmla="*/ 234026 h 792088"/>
              <a:gd name="connsiteX2" fmla="*/ 3060340 w 3384376"/>
              <a:gd name="connsiteY2" fmla="*/ 72008 h 792088"/>
              <a:gd name="connsiteX3" fmla="*/ 3384376 w 3384376"/>
              <a:gd name="connsiteY3" fmla="*/ 396044 h 792088"/>
              <a:gd name="connsiteX4" fmla="*/ 3060340 w 3384376"/>
              <a:gd name="connsiteY4" fmla="*/ 720080 h 792088"/>
              <a:gd name="connsiteX5" fmla="*/ 3060340 w 3384376"/>
              <a:gd name="connsiteY5" fmla="*/ 558062 h 792088"/>
              <a:gd name="connsiteX6" fmla="*/ 0 w 3384376"/>
              <a:gd name="connsiteY6" fmla="*/ 792088 h 792088"/>
              <a:gd name="connsiteX7" fmla="*/ 0 w 3384376"/>
              <a:gd name="connsiteY7" fmla="*/ 0 h 792088"/>
              <a:gd name="connsiteX0" fmla="*/ 0 w 3384376"/>
              <a:gd name="connsiteY0" fmla="*/ 0 h 792088"/>
              <a:gd name="connsiteX1" fmla="*/ 3060340 w 3384376"/>
              <a:gd name="connsiteY1" fmla="*/ 234026 h 792088"/>
              <a:gd name="connsiteX2" fmla="*/ 3060340 w 3384376"/>
              <a:gd name="connsiteY2" fmla="*/ 72008 h 792088"/>
              <a:gd name="connsiteX3" fmla="*/ 3384376 w 3384376"/>
              <a:gd name="connsiteY3" fmla="*/ 396044 h 792088"/>
              <a:gd name="connsiteX4" fmla="*/ 3060340 w 3384376"/>
              <a:gd name="connsiteY4" fmla="*/ 720080 h 792088"/>
              <a:gd name="connsiteX5" fmla="*/ 3060340 w 3384376"/>
              <a:gd name="connsiteY5" fmla="*/ 558062 h 792088"/>
              <a:gd name="connsiteX6" fmla="*/ 0 w 3384376"/>
              <a:gd name="connsiteY6" fmla="*/ 792088 h 792088"/>
              <a:gd name="connsiteX7" fmla="*/ 0 w 3384376"/>
              <a:gd name="connsiteY7" fmla="*/ 0 h 792088"/>
              <a:gd name="connsiteX0" fmla="*/ 535659 w 3920035"/>
              <a:gd name="connsiteY0" fmla="*/ 0 h 767551"/>
              <a:gd name="connsiteX1" fmla="*/ 3595999 w 3920035"/>
              <a:gd name="connsiteY1" fmla="*/ 234026 h 767551"/>
              <a:gd name="connsiteX2" fmla="*/ 3595999 w 3920035"/>
              <a:gd name="connsiteY2" fmla="*/ 72008 h 767551"/>
              <a:gd name="connsiteX3" fmla="*/ 3920035 w 3920035"/>
              <a:gd name="connsiteY3" fmla="*/ 396044 h 767551"/>
              <a:gd name="connsiteX4" fmla="*/ 3595999 w 3920035"/>
              <a:gd name="connsiteY4" fmla="*/ 720080 h 767551"/>
              <a:gd name="connsiteX5" fmla="*/ 3595999 w 3920035"/>
              <a:gd name="connsiteY5" fmla="*/ 558062 h 767551"/>
              <a:gd name="connsiteX6" fmla="*/ 0 w 3920035"/>
              <a:gd name="connsiteY6" fmla="*/ 767550 h 767551"/>
              <a:gd name="connsiteX7" fmla="*/ 535659 w 3920035"/>
              <a:gd name="connsiteY7" fmla="*/ 0 h 767551"/>
              <a:gd name="connsiteX0" fmla="*/ 549200 w 3933576"/>
              <a:gd name="connsiteY0" fmla="*/ 0 h 907349"/>
              <a:gd name="connsiteX1" fmla="*/ 3609540 w 3933576"/>
              <a:gd name="connsiteY1" fmla="*/ 234026 h 907349"/>
              <a:gd name="connsiteX2" fmla="*/ 3609540 w 3933576"/>
              <a:gd name="connsiteY2" fmla="*/ 72008 h 907349"/>
              <a:gd name="connsiteX3" fmla="*/ 3933576 w 3933576"/>
              <a:gd name="connsiteY3" fmla="*/ 396044 h 907349"/>
              <a:gd name="connsiteX4" fmla="*/ 3609540 w 3933576"/>
              <a:gd name="connsiteY4" fmla="*/ 720080 h 907349"/>
              <a:gd name="connsiteX5" fmla="*/ 3609540 w 3933576"/>
              <a:gd name="connsiteY5" fmla="*/ 558062 h 907349"/>
              <a:gd name="connsiteX6" fmla="*/ 0 w 3933576"/>
              <a:gd name="connsiteY6" fmla="*/ 907348 h 907349"/>
              <a:gd name="connsiteX7" fmla="*/ 549200 w 3933576"/>
              <a:gd name="connsiteY7" fmla="*/ 0 h 907349"/>
              <a:gd name="connsiteX0" fmla="*/ 757736 w 3933576"/>
              <a:gd name="connsiteY0" fmla="*/ -2 h 988437"/>
              <a:gd name="connsiteX1" fmla="*/ 3609540 w 3933576"/>
              <a:gd name="connsiteY1" fmla="*/ 315114 h 988437"/>
              <a:gd name="connsiteX2" fmla="*/ 3609540 w 3933576"/>
              <a:gd name="connsiteY2" fmla="*/ 153096 h 988437"/>
              <a:gd name="connsiteX3" fmla="*/ 3933576 w 3933576"/>
              <a:gd name="connsiteY3" fmla="*/ 477132 h 988437"/>
              <a:gd name="connsiteX4" fmla="*/ 3609540 w 3933576"/>
              <a:gd name="connsiteY4" fmla="*/ 801168 h 988437"/>
              <a:gd name="connsiteX5" fmla="*/ 3609540 w 3933576"/>
              <a:gd name="connsiteY5" fmla="*/ 639150 h 988437"/>
              <a:gd name="connsiteX6" fmla="*/ 0 w 3933576"/>
              <a:gd name="connsiteY6" fmla="*/ 988436 h 988437"/>
              <a:gd name="connsiteX7" fmla="*/ 757736 w 3933576"/>
              <a:gd name="connsiteY7" fmla="*/ -2 h 988437"/>
              <a:gd name="connsiteX0" fmla="*/ 940881 w 4116721"/>
              <a:gd name="connsiteY0" fmla="*/ 2 h 923588"/>
              <a:gd name="connsiteX1" fmla="*/ 3792685 w 4116721"/>
              <a:gd name="connsiteY1" fmla="*/ 315118 h 923588"/>
              <a:gd name="connsiteX2" fmla="*/ 3792685 w 4116721"/>
              <a:gd name="connsiteY2" fmla="*/ 153100 h 923588"/>
              <a:gd name="connsiteX3" fmla="*/ 4116721 w 4116721"/>
              <a:gd name="connsiteY3" fmla="*/ 477136 h 923588"/>
              <a:gd name="connsiteX4" fmla="*/ 3792685 w 4116721"/>
              <a:gd name="connsiteY4" fmla="*/ 801172 h 923588"/>
              <a:gd name="connsiteX5" fmla="*/ 3792685 w 4116721"/>
              <a:gd name="connsiteY5" fmla="*/ 639154 h 923588"/>
              <a:gd name="connsiteX6" fmla="*/ 0 w 4116721"/>
              <a:gd name="connsiteY6" fmla="*/ 923588 h 923588"/>
              <a:gd name="connsiteX7" fmla="*/ 940881 w 4116721"/>
              <a:gd name="connsiteY7" fmla="*/ 2 h 923588"/>
              <a:gd name="connsiteX0" fmla="*/ 579979 w 4116721"/>
              <a:gd name="connsiteY0" fmla="*/ -2 h 1073128"/>
              <a:gd name="connsiteX1" fmla="*/ 3792685 w 4116721"/>
              <a:gd name="connsiteY1" fmla="*/ 464658 h 1073128"/>
              <a:gd name="connsiteX2" fmla="*/ 3792685 w 4116721"/>
              <a:gd name="connsiteY2" fmla="*/ 302640 h 1073128"/>
              <a:gd name="connsiteX3" fmla="*/ 4116721 w 4116721"/>
              <a:gd name="connsiteY3" fmla="*/ 626676 h 1073128"/>
              <a:gd name="connsiteX4" fmla="*/ 3792685 w 4116721"/>
              <a:gd name="connsiteY4" fmla="*/ 950712 h 1073128"/>
              <a:gd name="connsiteX5" fmla="*/ 3792685 w 4116721"/>
              <a:gd name="connsiteY5" fmla="*/ 788694 h 1073128"/>
              <a:gd name="connsiteX6" fmla="*/ 0 w 4116721"/>
              <a:gd name="connsiteY6" fmla="*/ 1073128 h 1073128"/>
              <a:gd name="connsiteX7" fmla="*/ 579979 w 4116721"/>
              <a:gd name="connsiteY7" fmla="*/ -2 h 1073128"/>
              <a:gd name="connsiteX0" fmla="*/ 732731 w 4269473"/>
              <a:gd name="connsiteY0" fmla="*/ 2 h 1490314"/>
              <a:gd name="connsiteX1" fmla="*/ 3945437 w 4269473"/>
              <a:gd name="connsiteY1" fmla="*/ 464662 h 1490314"/>
              <a:gd name="connsiteX2" fmla="*/ 3945437 w 4269473"/>
              <a:gd name="connsiteY2" fmla="*/ 302644 h 1490314"/>
              <a:gd name="connsiteX3" fmla="*/ 4269473 w 4269473"/>
              <a:gd name="connsiteY3" fmla="*/ 626680 h 1490314"/>
              <a:gd name="connsiteX4" fmla="*/ 3945437 w 4269473"/>
              <a:gd name="connsiteY4" fmla="*/ 950716 h 1490314"/>
              <a:gd name="connsiteX5" fmla="*/ 3945437 w 4269473"/>
              <a:gd name="connsiteY5" fmla="*/ 788698 h 1490314"/>
              <a:gd name="connsiteX6" fmla="*/ 0 w 4269473"/>
              <a:gd name="connsiteY6" fmla="*/ 1490314 h 1490314"/>
              <a:gd name="connsiteX7" fmla="*/ 732731 w 4269473"/>
              <a:gd name="connsiteY7" fmla="*/ 2 h 1490314"/>
              <a:gd name="connsiteX0" fmla="*/ 1828798 w 4269473"/>
              <a:gd name="connsiteY0" fmla="*/ -1 h 3382934"/>
              <a:gd name="connsiteX1" fmla="*/ 3945437 w 4269473"/>
              <a:gd name="connsiteY1" fmla="*/ 2357282 h 3382934"/>
              <a:gd name="connsiteX2" fmla="*/ 3945437 w 4269473"/>
              <a:gd name="connsiteY2" fmla="*/ 2195264 h 3382934"/>
              <a:gd name="connsiteX3" fmla="*/ 4269473 w 4269473"/>
              <a:gd name="connsiteY3" fmla="*/ 2519300 h 3382934"/>
              <a:gd name="connsiteX4" fmla="*/ 3945437 w 4269473"/>
              <a:gd name="connsiteY4" fmla="*/ 2843336 h 3382934"/>
              <a:gd name="connsiteX5" fmla="*/ 3945437 w 4269473"/>
              <a:gd name="connsiteY5" fmla="*/ 2681318 h 3382934"/>
              <a:gd name="connsiteX6" fmla="*/ 0 w 4269473"/>
              <a:gd name="connsiteY6" fmla="*/ 3382934 h 3382934"/>
              <a:gd name="connsiteX7" fmla="*/ 1828798 w 4269473"/>
              <a:gd name="connsiteY7" fmla="*/ -1 h 3382934"/>
              <a:gd name="connsiteX0" fmla="*/ 530317 w 2970992"/>
              <a:gd name="connsiteY0" fmla="*/ -1 h 2843337"/>
              <a:gd name="connsiteX1" fmla="*/ 2646956 w 2970992"/>
              <a:gd name="connsiteY1" fmla="*/ 2357282 h 2843337"/>
              <a:gd name="connsiteX2" fmla="*/ 2646956 w 2970992"/>
              <a:gd name="connsiteY2" fmla="*/ 2195264 h 2843337"/>
              <a:gd name="connsiteX3" fmla="*/ 2970992 w 2970992"/>
              <a:gd name="connsiteY3" fmla="*/ 2519300 h 2843337"/>
              <a:gd name="connsiteX4" fmla="*/ 2646956 w 2970992"/>
              <a:gd name="connsiteY4" fmla="*/ 2843336 h 2843337"/>
              <a:gd name="connsiteX5" fmla="*/ 2646956 w 2970992"/>
              <a:gd name="connsiteY5" fmla="*/ 2681318 h 2843337"/>
              <a:gd name="connsiteX6" fmla="*/ 1 w 2970992"/>
              <a:gd name="connsiteY6" fmla="*/ 1078208 h 2843337"/>
              <a:gd name="connsiteX7" fmla="*/ 530317 w 2970992"/>
              <a:gd name="connsiteY7" fmla="*/ -1 h 2843337"/>
              <a:gd name="connsiteX0" fmla="*/ 530317 w 2970992"/>
              <a:gd name="connsiteY0" fmla="*/ -1 h 2843337"/>
              <a:gd name="connsiteX1" fmla="*/ 2646956 w 2970992"/>
              <a:gd name="connsiteY1" fmla="*/ 2357282 h 2843337"/>
              <a:gd name="connsiteX2" fmla="*/ 2646956 w 2970992"/>
              <a:gd name="connsiteY2" fmla="*/ 2195264 h 2843337"/>
              <a:gd name="connsiteX3" fmla="*/ 2970992 w 2970992"/>
              <a:gd name="connsiteY3" fmla="*/ 2519300 h 2843337"/>
              <a:gd name="connsiteX4" fmla="*/ 2646956 w 2970992"/>
              <a:gd name="connsiteY4" fmla="*/ 2843336 h 2843337"/>
              <a:gd name="connsiteX5" fmla="*/ 2646956 w 2970992"/>
              <a:gd name="connsiteY5" fmla="*/ 2681318 h 2843337"/>
              <a:gd name="connsiteX6" fmla="*/ 1 w 2970992"/>
              <a:gd name="connsiteY6" fmla="*/ 1078208 h 2843337"/>
              <a:gd name="connsiteX7" fmla="*/ 530317 w 2970992"/>
              <a:gd name="connsiteY7" fmla="*/ -1 h 2843337"/>
              <a:gd name="connsiteX0" fmla="*/ 403266 w 2843941"/>
              <a:gd name="connsiteY0" fmla="*/ -1 h 2843337"/>
              <a:gd name="connsiteX1" fmla="*/ 2519905 w 2843941"/>
              <a:gd name="connsiteY1" fmla="*/ 2357282 h 2843337"/>
              <a:gd name="connsiteX2" fmla="*/ 2519905 w 2843941"/>
              <a:gd name="connsiteY2" fmla="*/ 2195264 h 2843337"/>
              <a:gd name="connsiteX3" fmla="*/ 2843941 w 2843941"/>
              <a:gd name="connsiteY3" fmla="*/ 2519300 h 2843337"/>
              <a:gd name="connsiteX4" fmla="*/ 2519905 w 2843941"/>
              <a:gd name="connsiteY4" fmla="*/ 2843336 h 2843337"/>
              <a:gd name="connsiteX5" fmla="*/ 2519905 w 2843941"/>
              <a:gd name="connsiteY5" fmla="*/ 2681318 h 2843337"/>
              <a:gd name="connsiteX6" fmla="*/ 0 w 2843941"/>
              <a:gd name="connsiteY6" fmla="*/ 904605 h 2843337"/>
              <a:gd name="connsiteX7" fmla="*/ 403266 w 2843941"/>
              <a:gd name="connsiteY7" fmla="*/ -1 h 2843337"/>
              <a:gd name="connsiteX0" fmla="*/ 403266 w 2843941"/>
              <a:gd name="connsiteY0" fmla="*/ -1 h 2843337"/>
              <a:gd name="connsiteX1" fmla="*/ 2519905 w 2843941"/>
              <a:gd name="connsiteY1" fmla="*/ 2357282 h 2843337"/>
              <a:gd name="connsiteX2" fmla="*/ 2519905 w 2843941"/>
              <a:gd name="connsiteY2" fmla="*/ 2195264 h 2843337"/>
              <a:gd name="connsiteX3" fmla="*/ 2843941 w 2843941"/>
              <a:gd name="connsiteY3" fmla="*/ 2519300 h 2843337"/>
              <a:gd name="connsiteX4" fmla="*/ 2519905 w 2843941"/>
              <a:gd name="connsiteY4" fmla="*/ 2843336 h 2843337"/>
              <a:gd name="connsiteX5" fmla="*/ 2519905 w 2843941"/>
              <a:gd name="connsiteY5" fmla="*/ 2681318 h 2843337"/>
              <a:gd name="connsiteX6" fmla="*/ 0 w 2843941"/>
              <a:gd name="connsiteY6" fmla="*/ 904605 h 2843337"/>
              <a:gd name="connsiteX7" fmla="*/ 403266 w 2843941"/>
              <a:gd name="connsiteY7" fmla="*/ -1 h 2843337"/>
              <a:gd name="connsiteX0" fmla="*/ 403266 w 2843941"/>
              <a:gd name="connsiteY0" fmla="*/ -1 h 2843337"/>
              <a:gd name="connsiteX1" fmla="*/ 2519905 w 2843941"/>
              <a:gd name="connsiteY1" fmla="*/ 2357282 h 2843337"/>
              <a:gd name="connsiteX2" fmla="*/ 2519905 w 2843941"/>
              <a:gd name="connsiteY2" fmla="*/ 2195264 h 2843337"/>
              <a:gd name="connsiteX3" fmla="*/ 2843941 w 2843941"/>
              <a:gd name="connsiteY3" fmla="*/ 2519300 h 2843337"/>
              <a:gd name="connsiteX4" fmla="*/ 2519905 w 2843941"/>
              <a:gd name="connsiteY4" fmla="*/ 2843336 h 2843337"/>
              <a:gd name="connsiteX5" fmla="*/ 2519905 w 2843941"/>
              <a:gd name="connsiteY5" fmla="*/ 2681318 h 2843337"/>
              <a:gd name="connsiteX6" fmla="*/ 0 w 2843941"/>
              <a:gd name="connsiteY6" fmla="*/ 904605 h 2843337"/>
              <a:gd name="connsiteX7" fmla="*/ 403266 w 2843941"/>
              <a:gd name="connsiteY7" fmla="*/ -1 h 2843337"/>
              <a:gd name="connsiteX0" fmla="*/ 530312 w 2843941"/>
              <a:gd name="connsiteY0" fmla="*/ 0 h 3016935"/>
              <a:gd name="connsiteX1" fmla="*/ 2519905 w 2843941"/>
              <a:gd name="connsiteY1" fmla="*/ 2530880 h 3016935"/>
              <a:gd name="connsiteX2" fmla="*/ 2519905 w 2843941"/>
              <a:gd name="connsiteY2" fmla="*/ 2368862 h 3016935"/>
              <a:gd name="connsiteX3" fmla="*/ 2843941 w 2843941"/>
              <a:gd name="connsiteY3" fmla="*/ 2692898 h 3016935"/>
              <a:gd name="connsiteX4" fmla="*/ 2519905 w 2843941"/>
              <a:gd name="connsiteY4" fmla="*/ 3016934 h 3016935"/>
              <a:gd name="connsiteX5" fmla="*/ 2519905 w 2843941"/>
              <a:gd name="connsiteY5" fmla="*/ 2854916 h 3016935"/>
              <a:gd name="connsiteX6" fmla="*/ 0 w 2843941"/>
              <a:gd name="connsiteY6" fmla="*/ 1078203 h 3016935"/>
              <a:gd name="connsiteX7" fmla="*/ 530312 w 2843941"/>
              <a:gd name="connsiteY7" fmla="*/ 0 h 3016935"/>
              <a:gd name="connsiteX0" fmla="*/ 530312 w 2843941"/>
              <a:gd name="connsiteY0" fmla="*/ 0 h 3016935"/>
              <a:gd name="connsiteX1" fmla="*/ 2519905 w 2843941"/>
              <a:gd name="connsiteY1" fmla="*/ 2530880 h 3016935"/>
              <a:gd name="connsiteX2" fmla="*/ 2519905 w 2843941"/>
              <a:gd name="connsiteY2" fmla="*/ 2368862 h 3016935"/>
              <a:gd name="connsiteX3" fmla="*/ 2843941 w 2843941"/>
              <a:gd name="connsiteY3" fmla="*/ 2692898 h 3016935"/>
              <a:gd name="connsiteX4" fmla="*/ 2519905 w 2843941"/>
              <a:gd name="connsiteY4" fmla="*/ 3016934 h 3016935"/>
              <a:gd name="connsiteX5" fmla="*/ 2519905 w 2843941"/>
              <a:gd name="connsiteY5" fmla="*/ 2854916 h 3016935"/>
              <a:gd name="connsiteX6" fmla="*/ 0 w 2843941"/>
              <a:gd name="connsiteY6" fmla="*/ 1078203 h 3016935"/>
              <a:gd name="connsiteX7" fmla="*/ 530312 w 2843941"/>
              <a:gd name="connsiteY7" fmla="*/ 0 h 3016935"/>
              <a:gd name="connsiteX0" fmla="*/ 679481 w 2843941"/>
              <a:gd name="connsiteY0" fmla="*/ -1 h 3574338"/>
              <a:gd name="connsiteX1" fmla="*/ 2519905 w 2843941"/>
              <a:gd name="connsiteY1" fmla="*/ 3088283 h 3574338"/>
              <a:gd name="connsiteX2" fmla="*/ 2519905 w 2843941"/>
              <a:gd name="connsiteY2" fmla="*/ 2926265 h 3574338"/>
              <a:gd name="connsiteX3" fmla="*/ 2843941 w 2843941"/>
              <a:gd name="connsiteY3" fmla="*/ 3250301 h 3574338"/>
              <a:gd name="connsiteX4" fmla="*/ 2519905 w 2843941"/>
              <a:gd name="connsiteY4" fmla="*/ 3574337 h 3574338"/>
              <a:gd name="connsiteX5" fmla="*/ 2519905 w 2843941"/>
              <a:gd name="connsiteY5" fmla="*/ 3412319 h 3574338"/>
              <a:gd name="connsiteX6" fmla="*/ 0 w 2843941"/>
              <a:gd name="connsiteY6" fmla="*/ 1635606 h 3574338"/>
              <a:gd name="connsiteX7" fmla="*/ 679481 w 2843941"/>
              <a:gd name="connsiteY7" fmla="*/ -1 h 3574338"/>
              <a:gd name="connsiteX0" fmla="*/ 806532 w 2970992"/>
              <a:gd name="connsiteY0" fmla="*/ -1 h 3574338"/>
              <a:gd name="connsiteX1" fmla="*/ 2646956 w 2970992"/>
              <a:gd name="connsiteY1" fmla="*/ 3088283 h 3574338"/>
              <a:gd name="connsiteX2" fmla="*/ 2646956 w 2970992"/>
              <a:gd name="connsiteY2" fmla="*/ 2926265 h 3574338"/>
              <a:gd name="connsiteX3" fmla="*/ 2970992 w 2970992"/>
              <a:gd name="connsiteY3" fmla="*/ 3250301 h 3574338"/>
              <a:gd name="connsiteX4" fmla="*/ 2646956 w 2970992"/>
              <a:gd name="connsiteY4" fmla="*/ 3574337 h 3574338"/>
              <a:gd name="connsiteX5" fmla="*/ 2646956 w 2970992"/>
              <a:gd name="connsiteY5" fmla="*/ 3412319 h 3574338"/>
              <a:gd name="connsiteX6" fmla="*/ 0 w 2970992"/>
              <a:gd name="connsiteY6" fmla="*/ 1809206 h 3574338"/>
              <a:gd name="connsiteX7" fmla="*/ 806532 w 2970992"/>
              <a:gd name="connsiteY7" fmla="*/ -1 h 3574338"/>
              <a:gd name="connsiteX0" fmla="*/ 806532 w 2970992"/>
              <a:gd name="connsiteY0" fmla="*/ -1 h 3574338"/>
              <a:gd name="connsiteX1" fmla="*/ 2646956 w 2970992"/>
              <a:gd name="connsiteY1" fmla="*/ 3088283 h 3574338"/>
              <a:gd name="connsiteX2" fmla="*/ 2646956 w 2970992"/>
              <a:gd name="connsiteY2" fmla="*/ 2926265 h 3574338"/>
              <a:gd name="connsiteX3" fmla="*/ 2970992 w 2970992"/>
              <a:gd name="connsiteY3" fmla="*/ 3250301 h 3574338"/>
              <a:gd name="connsiteX4" fmla="*/ 2646956 w 2970992"/>
              <a:gd name="connsiteY4" fmla="*/ 3574337 h 3574338"/>
              <a:gd name="connsiteX5" fmla="*/ 2646956 w 2970992"/>
              <a:gd name="connsiteY5" fmla="*/ 3412319 h 3574338"/>
              <a:gd name="connsiteX6" fmla="*/ 0 w 2970992"/>
              <a:gd name="connsiteY6" fmla="*/ 1809206 h 3574338"/>
              <a:gd name="connsiteX7" fmla="*/ 806532 w 2970992"/>
              <a:gd name="connsiteY7" fmla="*/ -1 h 3574338"/>
              <a:gd name="connsiteX0" fmla="*/ 806532 w 2970992"/>
              <a:gd name="connsiteY0" fmla="*/ -1 h 3574338"/>
              <a:gd name="connsiteX1" fmla="*/ 2646956 w 2970992"/>
              <a:gd name="connsiteY1" fmla="*/ 3088283 h 3574338"/>
              <a:gd name="connsiteX2" fmla="*/ 2646956 w 2970992"/>
              <a:gd name="connsiteY2" fmla="*/ 2926265 h 3574338"/>
              <a:gd name="connsiteX3" fmla="*/ 2970992 w 2970992"/>
              <a:gd name="connsiteY3" fmla="*/ 3250301 h 3574338"/>
              <a:gd name="connsiteX4" fmla="*/ 2646956 w 2970992"/>
              <a:gd name="connsiteY4" fmla="*/ 3574337 h 3574338"/>
              <a:gd name="connsiteX5" fmla="*/ 2646956 w 2970992"/>
              <a:gd name="connsiteY5" fmla="*/ 3412319 h 3574338"/>
              <a:gd name="connsiteX6" fmla="*/ 0 w 2970992"/>
              <a:gd name="connsiteY6" fmla="*/ 1809206 h 3574338"/>
              <a:gd name="connsiteX7" fmla="*/ 806532 w 2970992"/>
              <a:gd name="connsiteY7" fmla="*/ -1 h 3574338"/>
              <a:gd name="connsiteX0" fmla="*/ 806532 w 2970992"/>
              <a:gd name="connsiteY0" fmla="*/ -1 h 3574338"/>
              <a:gd name="connsiteX1" fmla="*/ 2646956 w 2970992"/>
              <a:gd name="connsiteY1" fmla="*/ 3088283 h 3574338"/>
              <a:gd name="connsiteX2" fmla="*/ 2646956 w 2970992"/>
              <a:gd name="connsiteY2" fmla="*/ 2926265 h 3574338"/>
              <a:gd name="connsiteX3" fmla="*/ 2970992 w 2970992"/>
              <a:gd name="connsiteY3" fmla="*/ 3250301 h 3574338"/>
              <a:gd name="connsiteX4" fmla="*/ 2646956 w 2970992"/>
              <a:gd name="connsiteY4" fmla="*/ 3574337 h 3574338"/>
              <a:gd name="connsiteX5" fmla="*/ 2646956 w 2970992"/>
              <a:gd name="connsiteY5" fmla="*/ 3412319 h 3574338"/>
              <a:gd name="connsiteX6" fmla="*/ 0 w 2970992"/>
              <a:gd name="connsiteY6" fmla="*/ 1809206 h 3574338"/>
              <a:gd name="connsiteX7" fmla="*/ 806532 w 2970992"/>
              <a:gd name="connsiteY7" fmla="*/ -1 h 3574338"/>
              <a:gd name="connsiteX0" fmla="*/ 911460 w 2970992"/>
              <a:gd name="connsiteY0" fmla="*/ -1 h 3364143"/>
              <a:gd name="connsiteX1" fmla="*/ 2646956 w 2970992"/>
              <a:gd name="connsiteY1" fmla="*/ 2878088 h 3364143"/>
              <a:gd name="connsiteX2" fmla="*/ 2646956 w 2970992"/>
              <a:gd name="connsiteY2" fmla="*/ 2716070 h 3364143"/>
              <a:gd name="connsiteX3" fmla="*/ 2970992 w 2970992"/>
              <a:gd name="connsiteY3" fmla="*/ 3040106 h 3364143"/>
              <a:gd name="connsiteX4" fmla="*/ 2646956 w 2970992"/>
              <a:gd name="connsiteY4" fmla="*/ 3364142 h 3364143"/>
              <a:gd name="connsiteX5" fmla="*/ 2646956 w 2970992"/>
              <a:gd name="connsiteY5" fmla="*/ 3202124 h 3364143"/>
              <a:gd name="connsiteX6" fmla="*/ 0 w 2970992"/>
              <a:gd name="connsiteY6" fmla="*/ 1599011 h 3364143"/>
              <a:gd name="connsiteX7" fmla="*/ 911460 w 2970992"/>
              <a:gd name="connsiteY7" fmla="*/ -1 h 3364143"/>
              <a:gd name="connsiteX0" fmla="*/ 784412 w 2970992"/>
              <a:gd name="connsiteY0" fmla="*/ 0 h 3190541"/>
              <a:gd name="connsiteX1" fmla="*/ 2646956 w 2970992"/>
              <a:gd name="connsiteY1" fmla="*/ 2704486 h 3190541"/>
              <a:gd name="connsiteX2" fmla="*/ 2646956 w 2970992"/>
              <a:gd name="connsiteY2" fmla="*/ 2542468 h 3190541"/>
              <a:gd name="connsiteX3" fmla="*/ 2970992 w 2970992"/>
              <a:gd name="connsiteY3" fmla="*/ 2866504 h 3190541"/>
              <a:gd name="connsiteX4" fmla="*/ 2646956 w 2970992"/>
              <a:gd name="connsiteY4" fmla="*/ 3190540 h 3190541"/>
              <a:gd name="connsiteX5" fmla="*/ 2646956 w 2970992"/>
              <a:gd name="connsiteY5" fmla="*/ 3028522 h 3190541"/>
              <a:gd name="connsiteX6" fmla="*/ 0 w 2970992"/>
              <a:gd name="connsiteY6" fmla="*/ 1425409 h 3190541"/>
              <a:gd name="connsiteX7" fmla="*/ 784412 w 2970992"/>
              <a:gd name="connsiteY7" fmla="*/ 0 h 3190541"/>
              <a:gd name="connsiteX0" fmla="*/ 784412 w 2970992"/>
              <a:gd name="connsiteY0" fmla="*/ 0 h 3190541"/>
              <a:gd name="connsiteX1" fmla="*/ 2646956 w 2970992"/>
              <a:gd name="connsiteY1" fmla="*/ 2704486 h 3190541"/>
              <a:gd name="connsiteX2" fmla="*/ 2646956 w 2970992"/>
              <a:gd name="connsiteY2" fmla="*/ 2542468 h 3190541"/>
              <a:gd name="connsiteX3" fmla="*/ 2970992 w 2970992"/>
              <a:gd name="connsiteY3" fmla="*/ 2866504 h 3190541"/>
              <a:gd name="connsiteX4" fmla="*/ 2646956 w 2970992"/>
              <a:gd name="connsiteY4" fmla="*/ 3190540 h 3190541"/>
              <a:gd name="connsiteX5" fmla="*/ 2646956 w 2970992"/>
              <a:gd name="connsiteY5" fmla="*/ 3028522 h 3190541"/>
              <a:gd name="connsiteX6" fmla="*/ 0 w 2970992"/>
              <a:gd name="connsiteY6" fmla="*/ 1425409 h 3190541"/>
              <a:gd name="connsiteX7" fmla="*/ 784412 w 2970992"/>
              <a:gd name="connsiteY7" fmla="*/ 0 h 3190541"/>
              <a:gd name="connsiteX0" fmla="*/ 784412 w 2844381"/>
              <a:gd name="connsiteY0" fmla="*/ 0 h 3190541"/>
              <a:gd name="connsiteX1" fmla="*/ 2646956 w 2844381"/>
              <a:gd name="connsiteY1" fmla="*/ 2704486 h 3190541"/>
              <a:gd name="connsiteX2" fmla="*/ 2646956 w 2844381"/>
              <a:gd name="connsiteY2" fmla="*/ 2542468 h 3190541"/>
              <a:gd name="connsiteX3" fmla="*/ 2844381 w 2844381"/>
              <a:gd name="connsiteY3" fmla="*/ 2842416 h 3190541"/>
              <a:gd name="connsiteX4" fmla="*/ 2646956 w 2844381"/>
              <a:gd name="connsiteY4" fmla="*/ 3190540 h 3190541"/>
              <a:gd name="connsiteX5" fmla="*/ 2646956 w 2844381"/>
              <a:gd name="connsiteY5" fmla="*/ 3028522 h 3190541"/>
              <a:gd name="connsiteX6" fmla="*/ 0 w 2844381"/>
              <a:gd name="connsiteY6" fmla="*/ 1425409 h 3190541"/>
              <a:gd name="connsiteX7" fmla="*/ 784412 w 2844381"/>
              <a:gd name="connsiteY7" fmla="*/ 0 h 3190541"/>
              <a:gd name="connsiteX0" fmla="*/ 806534 w 2844381"/>
              <a:gd name="connsiteY0" fmla="*/ -1 h 3574342"/>
              <a:gd name="connsiteX1" fmla="*/ 2646956 w 2844381"/>
              <a:gd name="connsiteY1" fmla="*/ 3088287 h 3574342"/>
              <a:gd name="connsiteX2" fmla="*/ 2646956 w 2844381"/>
              <a:gd name="connsiteY2" fmla="*/ 2926269 h 3574342"/>
              <a:gd name="connsiteX3" fmla="*/ 2844381 w 2844381"/>
              <a:gd name="connsiteY3" fmla="*/ 3226217 h 3574342"/>
              <a:gd name="connsiteX4" fmla="*/ 2646956 w 2844381"/>
              <a:gd name="connsiteY4" fmla="*/ 3574341 h 3574342"/>
              <a:gd name="connsiteX5" fmla="*/ 2646956 w 2844381"/>
              <a:gd name="connsiteY5" fmla="*/ 3412323 h 3574342"/>
              <a:gd name="connsiteX6" fmla="*/ 0 w 2844381"/>
              <a:gd name="connsiteY6" fmla="*/ 1809210 h 3574342"/>
              <a:gd name="connsiteX7" fmla="*/ 806534 w 2844381"/>
              <a:gd name="connsiteY7" fmla="*/ -1 h 3574342"/>
              <a:gd name="connsiteX0" fmla="*/ 425387 w 2463234"/>
              <a:gd name="connsiteY0" fmla="*/ -1 h 3574342"/>
              <a:gd name="connsiteX1" fmla="*/ 2265809 w 2463234"/>
              <a:gd name="connsiteY1" fmla="*/ 3088287 h 3574342"/>
              <a:gd name="connsiteX2" fmla="*/ 2265809 w 2463234"/>
              <a:gd name="connsiteY2" fmla="*/ 2926269 h 3574342"/>
              <a:gd name="connsiteX3" fmla="*/ 2463234 w 2463234"/>
              <a:gd name="connsiteY3" fmla="*/ 3226217 h 3574342"/>
              <a:gd name="connsiteX4" fmla="*/ 2265809 w 2463234"/>
              <a:gd name="connsiteY4" fmla="*/ 3574341 h 3574342"/>
              <a:gd name="connsiteX5" fmla="*/ 2265809 w 2463234"/>
              <a:gd name="connsiteY5" fmla="*/ 3412323 h 3574342"/>
              <a:gd name="connsiteX6" fmla="*/ 1 w 2463234"/>
              <a:gd name="connsiteY6" fmla="*/ 1288406 h 3574342"/>
              <a:gd name="connsiteX7" fmla="*/ 425387 w 2463234"/>
              <a:gd name="connsiteY7" fmla="*/ -1 h 3574342"/>
              <a:gd name="connsiteX0" fmla="*/ 552436 w 2590283"/>
              <a:gd name="connsiteY0" fmla="*/ -1 h 3574342"/>
              <a:gd name="connsiteX1" fmla="*/ 2392858 w 2590283"/>
              <a:gd name="connsiteY1" fmla="*/ 3088287 h 3574342"/>
              <a:gd name="connsiteX2" fmla="*/ 2392858 w 2590283"/>
              <a:gd name="connsiteY2" fmla="*/ 2926269 h 3574342"/>
              <a:gd name="connsiteX3" fmla="*/ 2590283 w 2590283"/>
              <a:gd name="connsiteY3" fmla="*/ 3226217 h 3574342"/>
              <a:gd name="connsiteX4" fmla="*/ 2392858 w 2590283"/>
              <a:gd name="connsiteY4" fmla="*/ 3574341 h 3574342"/>
              <a:gd name="connsiteX5" fmla="*/ 2392858 w 2590283"/>
              <a:gd name="connsiteY5" fmla="*/ 3412323 h 3574342"/>
              <a:gd name="connsiteX6" fmla="*/ 1 w 2590283"/>
              <a:gd name="connsiteY6" fmla="*/ 1462009 h 3574342"/>
              <a:gd name="connsiteX7" fmla="*/ 552436 w 2590283"/>
              <a:gd name="connsiteY7" fmla="*/ -1 h 3574342"/>
              <a:gd name="connsiteX0" fmla="*/ 552436 w 2590283"/>
              <a:gd name="connsiteY0" fmla="*/ -1 h 3574342"/>
              <a:gd name="connsiteX1" fmla="*/ 2392858 w 2590283"/>
              <a:gd name="connsiteY1" fmla="*/ 3088287 h 3574342"/>
              <a:gd name="connsiteX2" fmla="*/ 2392858 w 2590283"/>
              <a:gd name="connsiteY2" fmla="*/ 2926269 h 3574342"/>
              <a:gd name="connsiteX3" fmla="*/ 2590283 w 2590283"/>
              <a:gd name="connsiteY3" fmla="*/ 3226217 h 3574342"/>
              <a:gd name="connsiteX4" fmla="*/ 2392858 w 2590283"/>
              <a:gd name="connsiteY4" fmla="*/ 3574341 h 3574342"/>
              <a:gd name="connsiteX5" fmla="*/ 2392858 w 2590283"/>
              <a:gd name="connsiteY5" fmla="*/ 3412323 h 3574342"/>
              <a:gd name="connsiteX6" fmla="*/ 1 w 2590283"/>
              <a:gd name="connsiteY6" fmla="*/ 1462009 h 3574342"/>
              <a:gd name="connsiteX7" fmla="*/ 552436 w 2590283"/>
              <a:gd name="connsiteY7" fmla="*/ -1 h 3574342"/>
              <a:gd name="connsiteX0" fmla="*/ 552436 w 2590283"/>
              <a:gd name="connsiteY0" fmla="*/ -1 h 3574342"/>
              <a:gd name="connsiteX1" fmla="*/ 2392858 w 2590283"/>
              <a:gd name="connsiteY1" fmla="*/ 3088287 h 3574342"/>
              <a:gd name="connsiteX2" fmla="*/ 2392858 w 2590283"/>
              <a:gd name="connsiteY2" fmla="*/ 2926269 h 3574342"/>
              <a:gd name="connsiteX3" fmla="*/ 2590283 w 2590283"/>
              <a:gd name="connsiteY3" fmla="*/ 3226217 h 3574342"/>
              <a:gd name="connsiteX4" fmla="*/ 2392858 w 2590283"/>
              <a:gd name="connsiteY4" fmla="*/ 3574341 h 3574342"/>
              <a:gd name="connsiteX5" fmla="*/ 2392858 w 2590283"/>
              <a:gd name="connsiteY5" fmla="*/ 3412323 h 3574342"/>
              <a:gd name="connsiteX6" fmla="*/ 1 w 2590283"/>
              <a:gd name="connsiteY6" fmla="*/ 1462009 h 3574342"/>
              <a:gd name="connsiteX7" fmla="*/ 552436 w 2590283"/>
              <a:gd name="connsiteY7" fmla="*/ -1 h 3574342"/>
              <a:gd name="connsiteX0" fmla="*/ 552436 w 2590283"/>
              <a:gd name="connsiteY0" fmla="*/ -1 h 3574342"/>
              <a:gd name="connsiteX1" fmla="*/ 2392858 w 2590283"/>
              <a:gd name="connsiteY1" fmla="*/ 3088287 h 3574342"/>
              <a:gd name="connsiteX2" fmla="*/ 2392858 w 2590283"/>
              <a:gd name="connsiteY2" fmla="*/ 2926269 h 3574342"/>
              <a:gd name="connsiteX3" fmla="*/ 2590283 w 2590283"/>
              <a:gd name="connsiteY3" fmla="*/ 3226217 h 3574342"/>
              <a:gd name="connsiteX4" fmla="*/ 2392858 w 2590283"/>
              <a:gd name="connsiteY4" fmla="*/ 3574341 h 3574342"/>
              <a:gd name="connsiteX5" fmla="*/ 2392858 w 2590283"/>
              <a:gd name="connsiteY5" fmla="*/ 3412323 h 3574342"/>
              <a:gd name="connsiteX6" fmla="*/ 1 w 2590283"/>
              <a:gd name="connsiteY6" fmla="*/ 1462009 h 3574342"/>
              <a:gd name="connsiteX7" fmla="*/ 552436 w 2590283"/>
              <a:gd name="connsiteY7" fmla="*/ -1 h 3574342"/>
              <a:gd name="connsiteX0" fmla="*/ 552436 w 2590283"/>
              <a:gd name="connsiteY0" fmla="*/ -1 h 3574342"/>
              <a:gd name="connsiteX1" fmla="*/ 2392858 w 2590283"/>
              <a:gd name="connsiteY1" fmla="*/ 3088287 h 3574342"/>
              <a:gd name="connsiteX2" fmla="*/ 2392858 w 2590283"/>
              <a:gd name="connsiteY2" fmla="*/ 2926269 h 3574342"/>
              <a:gd name="connsiteX3" fmla="*/ 2590283 w 2590283"/>
              <a:gd name="connsiteY3" fmla="*/ 3226217 h 3574342"/>
              <a:gd name="connsiteX4" fmla="*/ 2392858 w 2590283"/>
              <a:gd name="connsiteY4" fmla="*/ 3574341 h 3574342"/>
              <a:gd name="connsiteX5" fmla="*/ 2392858 w 2590283"/>
              <a:gd name="connsiteY5" fmla="*/ 3412323 h 3574342"/>
              <a:gd name="connsiteX6" fmla="*/ 1 w 2590283"/>
              <a:gd name="connsiteY6" fmla="*/ 1462009 h 3574342"/>
              <a:gd name="connsiteX7" fmla="*/ 552436 w 2590283"/>
              <a:gd name="connsiteY7" fmla="*/ -1 h 3574342"/>
              <a:gd name="connsiteX0" fmla="*/ 530313 w 2590283"/>
              <a:gd name="connsiteY0" fmla="*/ 1 h 3190537"/>
              <a:gd name="connsiteX1" fmla="*/ 2392858 w 2590283"/>
              <a:gd name="connsiteY1" fmla="*/ 2704482 h 3190537"/>
              <a:gd name="connsiteX2" fmla="*/ 2392858 w 2590283"/>
              <a:gd name="connsiteY2" fmla="*/ 2542464 h 3190537"/>
              <a:gd name="connsiteX3" fmla="*/ 2590283 w 2590283"/>
              <a:gd name="connsiteY3" fmla="*/ 2842412 h 3190537"/>
              <a:gd name="connsiteX4" fmla="*/ 2392858 w 2590283"/>
              <a:gd name="connsiteY4" fmla="*/ 3190536 h 3190537"/>
              <a:gd name="connsiteX5" fmla="*/ 2392858 w 2590283"/>
              <a:gd name="connsiteY5" fmla="*/ 3028518 h 3190537"/>
              <a:gd name="connsiteX6" fmla="*/ 1 w 2590283"/>
              <a:gd name="connsiteY6" fmla="*/ 1078204 h 3190537"/>
              <a:gd name="connsiteX7" fmla="*/ 530313 w 2590283"/>
              <a:gd name="connsiteY7" fmla="*/ 1 h 3190537"/>
              <a:gd name="connsiteX0" fmla="*/ 530313 w 2590283"/>
              <a:gd name="connsiteY0" fmla="*/ 1 h 3190537"/>
              <a:gd name="connsiteX1" fmla="*/ 2392858 w 2590283"/>
              <a:gd name="connsiteY1" fmla="*/ 2704482 h 3190537"/>
              <a:gd name="connsiteX2" fmla="*/ 2392858 w 2590283"/>
              <a:gd name="connsiteY2" fmla="*/ 2542464 h 3190537"/>
              <a:gd name="connsiteX3" fmla="*/ 2590283 w 2590283"/>
              <a:gd name="connsiteY3" fmla="*/ 2842412 h 3190537"/>
              <a:gd name="connsiteX4" fmla="*/ 2392858 w 2590283"/>
              <a:gd name="connsiteY4" fmla="*/ 3190536 h 3190537"/>
              <a:gd name="connsiteX5" fmla="*/ 2392858 w 2590283"/>
              <a:gd name="connsiteY5" fmla="*/ 3028518 h 3190537"/>
              <a:gd name="connsiteX6" fmla="*/ 1 w 2590283"/>
              <a:gd name="connsiteY6" fmla="*/ 1078204 h 3190537"/>
              <a:gd name="connsiteX7" fmla="*/ 530313 w 2590283"/>
              <a:gd name="connsiteY7" fmla="*/ 1 h 3190537"/>
              <a:gd name="connsiteX0" fmla="*/ 530313 w 2590283"/>
              <a:gd name="connsiteY0" fmla="*/ 1 h 3190537"/>
              <a:gd name="connsiteX1" fmla="*/ 2392858 w 2590283"/>
              <a:gd name="connsiteY1" fmla="*/ 2704482 h 3190537"/>
              <a:gd name="connsiteX2" fmla="*/ 2392858 w 2590283"/>
              <a:gd name="connsiteY2" fmla="*/ 2542464 h 3190537"/>
              <a:gd name="connsiteX3" fmla="*/ 2590283 w 2590283"/>
              <a:gd name="connsiteY3" fmla="*/ 2842412 h 3190537"/>
              <a:gd name="connsiteX4" fmla="*/ 2392858 w 2590283"/>
              <a:gd name="connsiteY4" fmla="*/ 3190536 h 3190537"/>
              <a:gd name="connsiteX5" fmla="*/ 2392858 w 2590283"/>
              <a:gd name="connsiteY5" fmla="*/ 3028518 h 3190537"/>
              <a:gd name="connsiteX6" fmla="*/ 1 w 2590283"/>
              <a:gd name="connsiteY6" fmla="*/ 1078204 h 3190537"/>
              <a:gd name="connsiteX7" fmla="*/ 530313 w 2590283"/>
              <a:gd name="connsiteY7" fmla="*/ 1 h 3190537"/>
              <a:gd name="connsiteX0" fmla="*/ 530313 w 2590283"/>
              <a:gd name="connsiteY0" fmla="*/ 1 h 3190537"/>
              <a:gd name="connsiteX1" fmla="*/ 2392858 w 2590283"/>
              <a:gd name="connsiteY1" fmla="*/ 2704482 h 3190537"/>
              <a:gd name="connsiteX2" fmla="*/ 2392858 w 2590283"/>
              <a:gd name="connsiteY2" fmla="*/ 2542464 h 3190537"/>
              <a:gd name="connsiteX3" fmla="*/ 2590283 w 2590283"/>
              <a:gd name="connsiteY3" fmla="*/ 2842412 h 3190537"/>
              <a:gd name="connsiteX4" fmla="*/ 2392858 w 2590283"/>
              <a:gd name="connsiteY4" fmla="*/ 3190536 h 3190537"/>
              <a:gd name="connsiteX5" fmla="*/ 2392858 w 2590283"/>
              <a:gd name="connsiteY5" fmla="*/ 3028518 h 3190537"/>
              <a:gd name="connsiteX6" fmla="*/ 1 w 2590283"/>
              <a:gd name="connsiteY6" fmla="*/ 1078204 h 3190537"/>
              <a:gd name="connsiteX7" fmla="*/ 530313 w 2590283"/>
              <a:gd name="connsiteY7" fmla="*/ 1 h 3190537"/>
              <a:gd name="connsiteX0" fmla="*/ 530313 w 2590283"/>
              <a:gd name="connsiteY0" fmla="*/ 1 h 3190537"/>
              <a:gd name="connsiteX1" fmla="*/ 2392858 w 2590283"/>
              <a:gd name="connsiteY1" fmla="*/ 2704482 h 3190537"/>
              <a:gd name="connsiteX2" fmla="*/ 2392858 w 2590283"/>
              <a:gd name="connsiteY2" fmla="*/ 2542464 h 3190537"/>
              <a:gd name="connsiteX3" fmla="*/ 2590283 w 2590283"/>
              <a:gd name="connsiteY3" fmla="*/ 2842412 h 3190537"/>
              <a:gd name="connsiteX4" fmla="*/ 2392858 w 2590283"/>
              <a:gd name="connsiteY4" fmla="*/ 3190536 h 3190537"/>
              <a:gd name="connsiteX5" fmla="*/ 2392858 w 2590283"/>
              <a:gd name="connsiteY5" fmla="*/ 3028518 h 3190537"/>
              <a:gd name="connsiteX6" fmla="*/ 1 w 2590283"/>
              <a:gd name="connsiteY6" fmla="*/ 1078204 h 3190537"/>
              <a:gd name="connsiteX7" fmla="*/ 530313 w 2590283"/>
              <a:gd name="connsiteY7" fmla="*/ 1 h 3190537"/>
              <a:gd name="connsiteX0" fmla="*/ 530313 w 2590283"/>
              <a:gd name="connsiteY0" fmla="*/ 1 h 3190537"/>
              <a:gd name="connsiteX1" fmla="*/ 2392858 w 2590283"/>
              <a:gd name="connsiteY1" fmla="*/ 2704482 h 3190537"/>
              <a:gd name="connsiteX2" fmla="*/ 2392858 w 2590283"/>
              <a:gd name="connsiteY2" fmla="*/ 2542464 h 3190537"/>
              <a:gd name="connsiteX3" fmla="*/ 2590283 w 2590283"/>
              <a:gd name="connsiteY3" fmla="*/ 2842412 h 3190537"/>
              <a:gd name="connsiteX4" fmla="*/ 2392858 w 2590283"/>
              <a:gd name="connsiteY4" fmla="*/ 3190536 h 3190537"/>
              <a:gd name="connsiteX5" fmla="*/ 2392858 w 2590283"/>
              <a:gd name="connsiteY5" fmla="*/ 3028518 h 3190537"/>
              <a:gd name="connsiteX6" fmla="*/ 1 w 2590283"/>
              <a:gd name="connsiteY6" fmla="*/ 1078204 h 3190537"/>
              <a:gd name="connsiteX7" fmla="*/ 530313 w 2590283"/>
              <a:gd name="connsiteY7" fmla="*/ 1 h 3190537"/>
              <a:gd name="connsiteX0" fmla="*/ 530313 w 2590283"/>
              <a:gd name="connsiteY0" fmla="*/ 1 h 3190537"/>
              <a:gd name="connsiteX1" fmla="*/ 2392858 w 2590283"/>
              <a:gd name="connsiteY1" fmla="*/ 2704482 h 3190537"/>
              <a:gd name="connsiteX2" fmla="*/ 2392858 w 2590283"/>
              <a:gd name="connsiteY2" fmla="*/ 2542464 h 3190537"/>
              <a:gd name="connsiteX3" fmla="*/ 2590283 w 2590283"/>
              <a:gd name="connsiteY3" fmla="*/ 2842412 h 3190537"/>
              <a:gd name="connsiteX4" fmla="*/ 2392858 w 2590283"/>
              <a:gd name="connsiteY4" fmla="*/ 3190536 h 3190537"/>
              <a:gd name="connsiteX5" fmla="*/ 2392858 w 2590283"/>
              <a:gd name="connsiteY5" fmla="*/ 3028518 h 3190537"/>
              <a:gd name="connsiteX6" fmla="*/ 1 w 2590283"/>
              <a:gd name="connsiteY6" fmla="*/ 1078204 h 3190537"/>
              <a:gd name="connsiteX7" fmla="*/ 530313 w 2590283"/>
              <a:gd name="connsiteY7" fmla="*/ 1 h 3190537"/>
              <a:gd name="connsiteX0" fmla="*/ 530313 w 2590283"/>
              <a:gd name="connsiteY0" fmla="*/ 1 h 3190537"/>
              <a:gd name="connsiteX1" fmla="*/ 2392858 w 2590283"/>
              <a:gd name="connsiteY1" fmla="*/ 2704482 h 3190537"/>
              <a:gd name="connsiteX2" fmla="*/ 2392858 w 2590283"/>
              <a:gd name="connsiteY2" fmla="*/ 2542464 h 3190537"/>
              <a:gd name="connsiteX3" fmla="*/ 2590283 w 2590283"/>
              <a:gd name="connsiteY3" fmla="*/ 2842412 h 3190537"/>
              <a:gd name="connsiteX4" fmla="*/ 2392858 w 2590283"/>
              <a:gd name="connsiteY4" fmla="*/ 3190536 h 3190537"/>
              <a:gd name="connsiteX5" fmla="*/ 2392858 w 2590283"/>
              <a:gd name="connsiteY5" fmla="*/ 3028518 h 3190537"/>
              <a:gd name="connsiteX6" fmla="*/ 1 w 2590283"/>
              <a:gd name="connsiteY6" fmla="*/ 1078204 h 3190537"/>
              <a:gd name="connsiteX7" fmla="*/ 530313 w 2590283"/>
              <a:gd name="connsiteY7" fmla="*/ 1 h 3190537"/>
              <a:gd name="connsiteX0" fmla="*/ 530313 w 2590283"/>
              <a:gd name="connsiteY0" fmla="*/ 1 h 3190537"/>
              <a:gd name="connsiteX1" fmla="*/ 2392858 w 2590283"/>
              <a:gd name="connsiteY1" fmla="*/ 2704482 h 3190537"/>
              <a:gd name="connsiteX2" fmla="*/ 2392858 w 2590283"/>
              <a:gd name="connsiteY2" fmla="*/ 2542464 h 3190537"/>
              <a:gd name="connsiteX3" fmla="*/ 2590283 w 2590283"/>
              <a:gd name="connsiteY3" fmla="*/ 2842412 h 3190537"/>
              <a:gd name="connsiteX4" fmla="*/ 2392858 w 2590283"/>
              <a:gd name="connsiteY4" fmla="*/ 3190536 h 3190537"/>
              <a:gd name="connsiteX5" fmla="*/ 2392858 w 2590283"/>
              <a:gd name="connsiteY5" fmla="*/ 3028518 h 3190537"/>
              <a:gd name="connsiteX6" fmla="*/ 1 w 2590283"/>
              <a:gd name="connsiteY6" fmla="*/ 1078204 h 3190537"/>
              <a:gd name="connsiteX7" fmla="*/ 530313 w 2590283"/>
              <a:gd name="connsiteY7" fmla="*/ 1 h 3190537"/>
              <a:gd name="connsiteX0" fmla="*/ 530313 w 2590283"/>
              <a:gd name="connsiteY0" fmla="*/ 1 h 3190537"/>
              <a:gd name="connsiteX1" fmla="*/ 2392858 w 2590283"/>
              <a:gd name="connsiteY1" fmla="*/ 2704482 h 3190537"/>
              <a:gd name="connsiteX2" fmla="*/ 2392858 w 2590283"/>
              <a:gd name="connsiteY2" fmla="*/ 2542464 h 3190537"/>
              <a:gd name="connsiteX3" fmla="*/ 2590283 w 2590283"/>
              <a:gd name="connsiteY3" fmla="*/ 2842412 h 3190537"/>
              <a:gd name="connsiteX4" fmla="*/ 2392858 w 2590283"/>
              <a:gd name="connsiteY4" fmla="*/ 3190536 h 3190537"/>
              <a:gd name="connsiteX5" fmla="*/ 2392858 w 2590283"/>
              <a:gd name="connsiteY5" fmla="*/ 3028518 h 3190537"/>
              <a:gd name="connsiteX6" fmla="*/ 1 w 2590283"/>
              <a:gd name="connsiteY6" fmla="*/ 1078204 h 3190537"/>
              <a:gd name="connsiteX7" fmla="*/ 530313 w 2590283"/>
              <a:gd name="connsiteY7" fmla="*/ 1 h 3190537"/>
              <a:gd name="connsiteX0" fmla="*/ 530313 w 2590283"/>
              <a:gd name="connsiteY0" fmla="*/ 1 h 3190537"/>
              <a:gd name="connsiteX1" fmla="*/ 2392858 w 2590283"/>
              <a:gd name="connsiteY1" fmla="*/ 2704482 h 3190537"/>
              <a:gd name="connsiteX2" fmla="*/ 2392858 w 2590283"/>
              <a:gd name="connsiteY2" fmla="*/ 2542464 h 3190537"/>
              <a:gd name="connsiteX3" fmla="*/ 2590283 w 2590283"/>
              <a:gd name="connsiteY3" fmla="*/ 2842412 h 3190537"/>
              <a:gd name="connsiteX4" fmla="*/ 2392858 w 2590283"/>
              <a:gd name="connsiteY4" fmla="*/ 3190536 h 3190537"/>
              <a:gd name="connsiteX5" fmla="*/ 2392858 w 2590283"/>
              <a:gd name="connsiteY5" fmla="*/ 3028518 h 3190537"/>
              <a:gd name="connsiteX6" fmla="*/ 1 w 2590283"/>
              <a:gd name="connsiteY6" fmla="*/ 1078204 h 3190537"/>
              <a:gd name="connsiteX7" fmla="*/ 530313 w 2590283"/>
              <a:gd name="connsiteY7" fmla="*/ 1 h 3190537"/>
              <a:gd name="connsiteX0" fmla="*/ 530313 w 2590283"/>
              <a:gd name="connsiteY0" fmla="*/ 1 h 3190537"/>
              <a:gd name="connsiteX1" fmla="*/ 2392858 w 2590283"/>
              <a:gd name="connsiteY1" fmla="*/ 2704482 h 3190537"/>
              <a:gd name="connsiteX2" fmla="*/ 2392858 w 2590283"/>
              <a:gd name="connsiteY2" fmla="*/ 2542464 h 3190537"/>
              <a:gd name="connsiteX3" fmla="*/ 2590283 w 2590283"/>
              <a:gd name="connsiteY3" fmla="*/ 2842412 h 3190537"/>
              <a:gd name="connsiteX4" fmla="*/ 2392858 w 2590283"/>
              <a:gd name="connsiteY4" fmla="*/ 3190536 h 3190537"/>
              <a:gd name="connsiteX5" fmla="*/ 2392858 w 2590283"/>
              <a:gd name="connsiteY5" fmla="*/ 3028518 h 3190537"/>
              <a:gd name="connsiteX6" fmla="*/ 1 w 2590283"/>
              <a:gd name="connsiteY6" fmla="*/ 1078204 h 3190537"/>
              <a:gd name="connsiteX7" fmla="*/ 530313 w 2590283"/>
              <a:gd name="connsiteY7" fmla="*/ 1 h 3190537"/>
              <a:gd name="connsiteX0" fmla="*/ 530313 w 2590283"/>
              <a:gd name="connsiteY0" fmla="*/ 1 h 3190537"/>
              <a:gd name="connsiteX1" fmla="*/ 2392858 w 2590283"/>
              <a:gd name="connsiteY1" fmla="*/ 2704482 h 3190537"/>
              <a:gd name="connsiteX2" fmla="*/ 2392858 w 2590283"/>
              <a:gd name="connsiteY2" fmla="*/ 2542464 h 3190537"/>
              <a:gd name="connsiteX3" fmla="*/ 2590283 w 2590283"/>
              <a:gd name="connsiteY3" fmla="*/ 2842412 h 3190537"/>
              <a:gd name="connsiteX4" fmla="*/ 2392858 w 2590283"/>
              <a:gd name="connsiteY4" fmla="*/ 3190536 h 3190537"/>
              <a:gd name="connsiteX5" fmla="*/ 2392858 w 2590283"/>
              <a:gd name="connsiteY5" fmla="*/ 3028518 h 3190537"/>
              <a:gd name="connsiteX6" fmla="*/ 1 w 2590283"/>
              <a:gd name="connsiteY6" fmla="*/ 1078204 h 3190537"/>
              <a:gd name="connsiteX7" fmla="*/ 530313 w 2590283"/>
              <a:gd name="connsiteY7" fmla="*/ 1 h 3190537"/>
              <a:gd name="connsiteX0" fmla="*/ 530313 w 2590283"/>
              <a:gd name="connsiteY0" fmla="*/ 1 h 3190537"/>
              <a:gd name="connsiteX1" fmla="*/ 2392858 w 2590283"/>
              <a:gd name="connsiteY1" fmla="*/ 2704482 h 3190537"/>
              <a:gd name="connsiteX2" fmla="*/ 2392858 w 2590283"/>
              <a:gd name="connsiteY2" fmla="*/ 2542464 h 3190537"/>
              <a:gd name="connsiteX3" fmla="*/ 2590283 w 2590283"/>
              <a:gd name="connsiteY3" fmla="*/ 2842412 h 3190537"/>
              <a:gd name="connsiteX4" fmla="*/ 2392858 w 2590283"/>
              <a:gd name="connsiteY4" fmla="*/ 3190536 h 3190537"/>
              <a:gd name="connsiteX5" fmla="*/ 2392858 w 2590283"/>
              <a:gd name="connsiteY5" fmla="*/ 3028518 h 3190537"/>
              <a:gd name="connsiteX6" fmla="*/ 1 w 2590283"/>
              <a:gd name="connsiteY6" fmla="*/ 1078204 h 3190537"/>
              <a:gd name="connsiteX7" fmla="*/ 530313 w 2590283"/>
              <a:gd name="connsiteY7" fmla="*/ 1 h 3190537"/>
              <a:gd name="connsiteX0" fmla="*/ 530313 w 2590283"/>
              <a:gd name="connsiteY0" fmla="*/ 1 h 3190537"/>
              <a:gd name="connsiteX1" fmla="*/ 2392858 w 2590283"/>
              <a:gd name="connsiteY1" fmla="*/ 2704482 h 3190537"/>
              <a:gd name="connsiteX2" fmla="*/ 2392858 w 2590283"/>
              <a:gd name="connsiteY2" fmla="*/ 2542464 h 3190537"/>
              <a:gd name="connsiteX3" fmla="*/ 2590283 w 2590283"/>
              <a:gd name="connsiteY3" fmla="*/ 2842412 h 3190537"/>
              <a:gd name="connsiteX4" fmla="*/ 2392858 w 2590283"/>
              <a:gd name="connsiteY4" fmla="*/ 3190536 h 3190537"/>
              <a:gd name="connsiteX5" fmla="*/ 2392858 w 2590283"/>
              <a:gd name="connsiteY5" fmla="*/ 3028518 h 3190537"/>
              <a:gd name="connsiteX6" fmla="*/ 1 w 2590283"/>
              <a:gd name="connsiteY6" fmla="*/ 1078204 h 3190537"/>
              <a:gd name="connsiteX7" fmla="*/ 530313 w 2590283"/>
              <a:gd name="connsiteY7" fmla="*/ 1 h 3190537"/>
              <a:gd name="connsiteX0" fmla="*/ 530313 w 2590283"/>
              <a:gd name="connsiteY0" fmla="*/ 1 h 3190537"/>
              <a:gd name="connsiteX1" fmla="*/ 2392858 w 2590283"/>
              <a:gd name="connsiteY1" fmla="*/ 2704482 h 3190537"/>
              <a:gd name="connsiteX2" fmla="*/ 2392858 w 2590283"/>
              <a:gd name="connsiteY2" fmla="*/ 2542464 h 3190537"/>
              <a:gd name="connsiteX3" fmla="*/ 2590283 w 2590283"/>
              <a:gd name="connsiteY3" fmla="*/ 2842412 h 3190537"/>
              <a:gd name="connsiteX4" fmla="*/ 2392858 w 2590283"/>
              <a:gd name="connsiteY4" fmla="*/ 3190536 h 3190537"/>
              <a:gd name="connsiteX5" fmla="*/ 2392858 w 2590283"/>
              <a:gd name="connsiteY5" fmla="*/ 3028518 h 3190537"/>
              <a:gd name="connsiteX6" fmla="*/ 1 w 2590283"/>
              <a:gd name="connsiteY6" fmla="*/ 1078204 h 3190537"/>
              <a:gd name="connsiteX7" fmla="*/ 530313 w 2590283"/>
              <a:gd name="connsiteY7" fmla="*/ 1 h 3190537"/>
              <a:gd name="connsiteX0" fmla="*/ 295140 w 2590283"/>
              <a:gd name="connsiteY0" fmla="*/ 1 h 3935372"/>
              <a:gd name="connsiteX1" fmla="*/ 2392858 w 2590283"/>
              <a:gd name="connsiteY1" fmla="*/ 3449317 h 3935372"/>
              <a:gd name="connsiteX2" fmla="*/ 2392858 w 2590283"/>
              <a:gd name="connsiteY2" fmla="*/ 3287299 h 3935372"/>
              <a:gd name="connsiteX3" fmla="*/ 2590283 w 2590283"/>
              <a:gd name="connsiteY3" fmla="*/ 3587247 h 3935372"/>
              <a:gd name="connsiteX4" fmla="*/ 2392858 w 2590283"/>
              <a:gd name="connsiteY4" fmla="*/ 3935371 h 3935372"/>
              <a:gd name="connsiteX5" fmla="*/ 2392858 w 2590283"/>
              <a:gd name="connsiteY5" fmla="*/ 3773353 h 3935372"/>
              <a:gd name="connsiteX6" fmla="*/ 1 w 2590283"/>
              <a:gd name="connsiteY6" fmla="*/ 1823039 h 3935372"/>
              <a:gd name="connsiteX7" fmla="*/ 295140 w 2590283"/>
              <a:gd name="connsiteY7" fmla="*/ 1 h 3935372"/>
              <a:gd name="connsiteX0" fmla="*/ 784409 w 3079552"/>
              <a:gd name="connsiteY0" fmla="*/ 1 h 3935372"/>
              <a:gd name="connsiteX1" fmla="*/ 2882127 w 3079552"/>
              <a:gd name="connsiteY1" fmla="*/ 3449317 h 3935372"/>
              <a:gd name="connsiteX2" fmla="*/ 2882127 w 3079552"/>
              <a:gd name="connsiteY2" fmla="*/ 3287299 h 3935372"/>
              <a:gd name="connsiteX3" fmla="*/ 3079552 w 3079552"/>
              <a:gd name="connsiteY3" fmla="*/ 3587247 h 3935372"/>
              <a:gd name="connsiteX4" fmla="*/ 2882127 w 3079552"/>
              <a:gd name="connsiteY4" fmla="*/ 3935371 h 3935372"/>
              <a:gd name="connsiteX5" fmla="*/ 2882127 w 3079552"/>
              <a:gd name="connsiteY5" fmla="*/ 3773353 h 3935372"/>
              <a:gd name="connsiteX6" fmla="*/ -1 w 3079552"/>
              <a:gd name="connsiteY6" fmla="*/ 1425408 h 3935372"/>
              <a:gd name="connsiteX7" fmla="*/ 784409 w 3079552"/>
              <a:gd name="connsiteY7" fmla="*/ 1 h 3935372"/>
              <a:gd name="connsiteX0" fmla="*/ 933578 w 3079552"/>
              <a:gd name="connsiteY0" fmla="*/ -1 h 4492775"/>
              <a:gd name="connsiteX1" fmla="*/ 2882127 w 3079552"/>
              <a:gd name="connsiteY1" fmla="*/ 4006720 h 4492775"/>
              <a:gd name="connsiteX2" fmla="*/ 2882127 w 3079552"/>
              <a:gd name="connsiteY2" fmla="*/ 3844702 h 4492775"/>
              <a:gd name="connsiteX3" fmla="*/ 3079552 w 3079552"/>
              <a:gd name="connsiteY3" fmla="*/ 4144650 h 4492775"/>
              <a:gd name="connsiteX4" fmla="*/ 2882127 w 3079552"/>
              <a:gd name="connsiteY4" fmla="*/ 4492774 h 4492775"/>
              <a:gd name="connsiteX5" fmla="*/ 2882127 w 3079552"/>
              <a:gd name="connsiteY5" fmla="*/ 4330756 h 4492775"/>
              <a:gd name="connsiteX6" fmla="*/ -1 w 3079552"/>
              <a:gd name="connsiteY6" fmla="*/ 1982811 h 4492775"/>
              <a:gd name="connsiteX7" fmla="*/ 933578 w 3079552"/>
              <a:gd name="connsiteY7" fmla="*/ -1 h 449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9552" h="4492775">
                <a:moveTo>
                  <a:pt x="933578" y="-1"/>
                </a:moveTo>
                <a:cubicBezTo>
                  <a:pt x="1487946" y="1674615"/>
                  <a:pt x="1803664" y="4013989"/>
                  <a:pt x="2882127" y="4006720"/>
                </a:cubicBezTo>
                <a:lnTo>
                  <a:pt x="2882127" y="3844702"/>
                </a:lnTo>
                <a:lnTo>
                  <a:pt x="3079552" y="4144650"/>
                </a:lnTo>
                <a:lnTo>
                  <a:pt x="2882127" y="4492774"/>
                </a:lnTo>
                <a:lnTo>
                  <a:pt x="2882127" y="4330756"/>
                </a:lnTo>
                <a:cubicBezTo>
                  <a:pt x="1814008" y="4360759"/>
                  <a:pt x="1183258" y="3673320"/>
                  <a:pt x="-1" y="1982811"/>
                </a:cubicBezTo>
                <a:cubicBezTo>
                  <a:pt x="243467" y="1948024"/>
                  <a:pt x="884430" y="675524"/>
                  <a:pt x="933578" y="-1"/>
                </a:cubicBezTo>
                <a:close/>
              </a:path>
            </a:pathLst>
          </a:custGeom>
          <a:gradFill>
            <a:gsLst>
              <a:gs pos="100000">
                <a:schemeClr val="accent3">
                  <a:lumMod val="50000"/>
                </a:schemeClr>
              </a:gs>
              <a:gs pos="0">
                <a:schemeClr val="tx2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>
              <a:lnSpc>
                <a:spcPct val="80000"/>
              </a:lnSpc>
              <a:defRPr/>
            </a:pPr>
            <a:r>
              <a:rPr lang="ru-RU" sz="1600" dirty="0">
                <a:solidFill>
                  <a:prstClr val="white"/>
                </a:solidFill>
              </a:rPr>
              <a:t>                        </a:t>
            </a:r>
          </a:p>
        </p:txBody>
      </p:sp>
      <p:sp>
        <p:nvSpPr>
          <p:cNvPr id="107" name="AutoShape 26"/>
          <p:cNvSpPr>
            <a:spLocks noChangeArrowheads="1"/>
          </p:cNvSpPr>
          <p:nvPr/>
        </p:nvSpPr>
        <p:spPr bwMode="auto">
          <a:xfrm>
            <a:off x="6095476" y="6389551"/>
            <a:ext cx="1253412" cy="82841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44000">
                <a:srgbClr val="FA9494"/>
              </a:gs>
              <a:gs pos="85000">
                <a:schemeClr val="accent6">
                  <a:lumMod val="75000"/>
                </a:schemeClr>
              </a:gs>
            </a:gsLst>
            <a:lin ang="8100000" scaled="1"/>
            <a:tileRect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7E868F"/>
            </a:prstShdw>
          </a:effec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endParaRPr lang="ru-RU" sz="500" b="1" i="1" dirty="0">
              <a:solidFill>
                <a:prstClr val="black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400" b="1" i="1" dirty="0">
                <a:solidFill>
                  <a:prstClr val="black"/>
                </a:solidFill>
                <a:latin typeface="Arial" charset="0"/>
              </a:rPr>
              <a:t>Уровень </a:t>
            </a:r>
            <a:r>
              <a:rPr lang="ru-RU" sz="1300" b="1" i="1" dirty="0">
                <a:solidFill>
                  <a:prstClr val="black"/>
                </a:solidFill>
                <a:latin typeface="Arial" charset="0"/>
              </a:rPr>
              <a:t>физической подготовки</a:t>
            </a:r>
            <a:r>
              <a:rPr lang="ru-RU" sz="700" dirty="0">
                <a:solidFill>
                  <a:srgbClr val="0000FF"/>
                </a:solidFill>
                <a:latin typeface="Arial" charset="0"/>
              </a:rPr>
              <a:t>      </a:t>
            </a:r>
            <a:r>
              <a:rPr lang="ru-RU" sz="1100" dirty="0">
                <a:solidFill>
                  <a:srgbClr val="0000FF"/>
                </a:solidFill>
                <a:latin typeface="Arial" charset="0"/>
              </a:rPr>
              <a:t> 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1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sz="1100" b="1" dirty="0">
                <a:solidFill>
                  <a:srgbClr val="0000FF"/>
                </a:solidFill>
                <a:latin typeface="Arial" charset="0"/>
              </a:rPr>
              <a:t>от 15% - до 1</a:t>
            </a:r>
            <a:r>
              <a:rPr lang="ru-RU" sz="1100" b="1" dirty="0" smtClean="0">
                <a:solidFill>
                  <a:srgbClr val="0000FF"/>
                </a:solidFill>
                <a:latin typeface="Arial" charset="0"/>
              </a:rPr>
              <a:t>00</a:t>
            </a:r>
            <a:r>
              <a:rPr lang="ru-RU" sz="1100" b="1" dirty="0">
                <a:solidFill>
                  <a:srgbClr val="0000FF"/>
                </a:solidFill>
                <a:latin typeface="Arial" charset="0"/>
              </a:rPr>
              <a:t>%</a:t>
            </a:r>
            <a:endParaRPr lang="ru-RU" sz="1100" b="1" i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" name="AutoShape 26"/>
          <p:cNvSpPr>
            <a:spLocks noChangeArrowheads="1"/>
          </p:cNvSpPr>
          <p:nvPr/>
        </p:nvSpPr>
        <p:spPr bwMode="auto">
          <a:xfrm>
            <a:off x="9289707" y="5177887"/>
            <a:ext cx="1349874" cy="1078494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41000">
                <a:srgbClr val="FA9494"/>
              </a:gs>
              <a:gs pos="85000">
                <a:schemeClr val="accent6">
                  <a:lumMod val="75000"/>
                </a:schemeClr>
              </a:gs>
            </a:gsLst>
            <a:lin ang="2700000" scaled="1"/>
            <a:tileRect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7E868F"/>
            </a:prstShdw>
          </a:effec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endParaRPr lang="ru-RU" sz="500" b="1" i="1" dirty="0">
              <a:solidFill>
                <a:prstClr val="black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endParaRPr lang="ru-RU" sz="1300" b="1" i="1" dirty="0">
              <a:solidFill>
                <a:srgbClr val="0000FF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400" b="1" i="1" dirty="0">
                <a:solidFill>
                  <a:prstClr val="black"/>
                </a:solidFill>
                <a:latin typeface="Arial" charset="0"/>
              </a:rPr>
              <a:t>освоение </a:t>
            </a:r>
            <a:r>
              <a:rPr lang="ru-RU" sz="1300" b="1" i="1" dirty="0">
                <a:solidFill>
                  <a:prstClr val="black"/>
                </a:solidFill>
                <a:latin typeface="Arial" charset="0"/>
              </a:rPr>
              <a:t>цикла огневой подготовки снайперов</a:t>
            </a:r>
          </a:p>
          <a:p>
            <a:pPr algn="ctr">
              <a:lnSpc>
                <a:spcPct val="80000"/>
              </a:lnSpc>
              <a:defRPr/>
            </a:pPr>
            <a:endParaRPr lang="ru-RU" sz="500" dirty="0">
              <a:solidFill>
                <a:prstClr val="black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100" b="1" dirty="0">
                <a:solidFill>
                  <a:srgbClr val="3333FF"/>
                </a:solidFill>
                <a:latin typeface="Arial" charset="0"/>
              </a:rPr>
              <a:t>70%</a:t>
            </a:r>
            <a:endParaRPr lang="en-US" sz="1100" b="1" dirty="0">
              <a:solidFill>
                <a:srgbClr val="3333FF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endParaRPr lang="ru-RU" sz="900" b="1" i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756874" y="3424898"/>
            <a:ext cx="5346700" cy="622389"/>
          </a:xfrm>
          <a:prstGeom prst="rect">
            <a:avLst/>
          </a:prstGeom>
        </p:spPr>
        <p:txBody>
          <a:bodyPr lIns="104306" tIns="52153" rIns="104306" bIns="52153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 dirty="0">
                <a:solidFill>
                  <a:srgbClr val="FF0000"/>
                </a:solidFill>
                <a:latin typeface="Arial" charset="0"/>
              </a:rPr>
              <a:t>ДЕНЕЖНОЕ </a:t>
            </a:r>
          </a:p>
          <a:p>
            <a:pPr algn="ctr">
              <a:lnSpc>
                <a:spcPct val="80000"/>
              </a:lnSpc>
              <a:defRPr/>
            </a:pPr>
            <a:r>
              <a:rPr lang="ru-RU" b="1" dirty="0">
                <a:solidFill>
                  <a:srgbClr val="FF0000"/>
                </a:solidFill>
                <a:latin typeface="Arial" charset="0"/>
              </a:rPr>
              <a:t>ДОВОЛЬСТВИЕ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235853" y="3507586"/>
            <a:ext cx="835428" cy="373271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254000" dist="50800" dir="5400000" algn="ctr" rotWithShape="0">
                    <a:srgbClr val="1F497D">
                      <a:lumMod val="60000"/>
                      <a:lumOff val="40000"/>
                    </a:srgbClr>
                  </a:outerShdw>
                </a:effectLst>
                <a:latin typeface="Tahoma" pitchFamily="34" charset="0"/>
              </a:rPr>
              <a:t>от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100" b="1" dirty="0">
                <a:solidFill>
                  <a:prstClr val="black"/>
                </a:solidFill>
                <a:effectLst>
                  <a:outerShdw blurRad="254000" dist="50800" dir="5400000" algn="ctr" rotWithShape="0">
                    <a:srgbClr val="1F497D">
                      <a:lumMod val="60000"/>
                      <a:lumOff val="40000"/>
                    </a:srgbClr>
                  </a:outerShdw>
                </a:effectLst>
                <a:latin typeface="Tahoma" pitchFamily="34" charset="0"/>
              </a:rPr>
              <a:t> оклада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44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alt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AutoShape 26"/>
          <p:cNvSpPr>
            <a:spLocks noChangeArrowheads="1"/>
          </p:cNvSpPr>
          <p:nvPr/>
        </p:nvSpPr>
        <p:spPr bwMode="auto">
          <a:xfrm>
            <a:off x="7441343" y="6520792"/>
            <a:ext cx="1275188" cy="99092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41000">
                <a:srgbClr val="FA9494"/>
              </a:gs>
              <a:gs pos="85000">
                <a:schemeClr val="accent6">
                  <a:lumMod val="75000"/>
                </a:schemeClr>
              </a:gs>
            </a:gsLst>
            <a:lin ang="2700000" scaled="1"/>
            <a:tileRect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7E868F"/>
            </a:prstShdw>
          </a:effec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endParaRPr lang="ru-RU" sz="500" b="1" i="1" dirty="0">
              <a:solidFill>
                <a:prstClr val="black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endParaRPr lang="ru-RU" sz="1300" b="1" i="1" dirty="0">
              <a:solidFill>
                <a:srgbClr val="0000FF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200" b="1" i="1" dirty="0" smtClean="0">
                <a:solidFill>
                  <a:prstClr val="black"/>
                </a:solidFill>
                <a:latin typeface="Arial" charset="0"/>
              </a:rPr>
              <a:t>Стаж безаварийного вождения в должности водителя</a:t>
            </a:r>
            <a:br>
              <a:rPr lang="ru-RU" sz="1200" b="1" i="1" dirty="0" smtClean="0">
                <a:solidFill>
                  <a:prstClr val="black"/>
                </a:solidFill>
                <a:latin typeface="Arial" charset="0"/>
              </a:rPr>
            </a:br>
            <a:r>
              <a:rPr lang="ru-RU" sz="1200" b="1" i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sz="1050" b="1" dirty="0">
                <a:solidFill>
                  <a:srgbClr val="0000FF"/>
                </a:solidFill>
                <a:latin typeface="Arial" charset="0"/>
              </a:rPr>
              <a:t>30%</a:t>
            </a:r>
            <a:endParaRPr lang="en-US" sz="1050" b="1" dirty="0">
              <a:solidFill>
                <a:srgbClr val="0000FF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endParaRPr lang="ru-RU" sz="900" b="1" i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9" name="AutoShape 26"/>
          <p:cNvSpPr>
            <a:spLocks noChangeArrowheads="1"/>
          </p:cNvSpPr>
          <p:nvPr/>
        </p:nvSpPr>
        <p:spPr bwMode="auto">
          <a:xfrm>
            <a:off x="8922331" y="6450877"/>
            <a:ext cx="1275188" cy="99092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41000">
                <a:srgbClr val="FA9494"/>
              </a:gs>
              <a:gs pos="85000">
                <a:schemeClr val="accent6">
                  <a:lumMod val="75000"/>
                </a:schemeClr>
              </a:gs>
            </a:gsLst>
            <a:lin ang="2700000" scaled="1"/>
            <a:tileRect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7E868F"/>
            </a:prstShdw>
          </a:effec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endParaRPr lang="ru-RU" sz="500" b="1" i="1" dirty="0">
              <a:solidFill>
                <a:prstClr val="black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endParaRPr lang="ru-RU" sz="1300" b="1" i="1" dirty="0">
              <a:solidFill>
                <a:srgbClr val="0000FF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200" b="1" i="1" dirty="0" smtClean="0">
                <a:solidFill>
                  <a:prstClr val="black"/>
                </a:solidFill>
                <a:latin typeface="Arial" charset="0"/>
              </a:rPr>
              <a:t>Прохождение военной службы в должности с 1 по 4 </a:t>
            </a:r>
            <a:r>
              <a:rPr lang="ru-RU" sz="1200" b="1" i="1" dirty="0" err="1" smtClean="0">
                <a:solidFill>
                  <a:prstClr val="black"/>
                </a:solidFill>
                <a:latin typeface="Arial" charset="0"/>
              </a:rPr>
              <a:t>т.р</a:t>
            </a:r>
            <a:r>
              <a:rPr lang="ru-RU" sz="1200" b="1" i="1" dirty="0" smtClean="0">
                <a:solidFill>
                  <a:prstClr val="black"/>
                </a:solidFill>
                <a:latin typeface="Arial" charset="0"/>
              </a:rPr>
              <a:t>.</a:t>
            </a:r>
            <a:br>
              <a:rPr lang="ru-RU" sz="1200" b="1" i="1" dirty="0" smtClean="0">
                <a:solidFill>
                  <a:prstClr val="black"/>
                </a:solidFill>
                <a:latin typeface="Arial" charset="0"/>
              </a:rPr>
            </a:br>
            <a:r>
              <a:rPr lang="ru-RU" sz="1050" b="1" dirty="0">
                <a:solidFill>
                  <a:srgbClr val="0000FF"/>
                </a:solidFill>
                <a:latin typeface="Arial" charset="0"/>
              </a:rPr>
              <a:t>50 %</a:t>
            </a:r>
            <a:endParaRPr lang="en-US" sz="1050" b="1" dirty="0">
              <a:solidFill>
                <a:srgbClr val="0000FF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endParaRPr lang="ru-RU" sz="900" b="1" i="1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 rot="8580000" flipH="1">
            <a:off x="6562059" y="6138862"/>
            <a:ext cx="718456" cy="23568"/>
          </a:xfrm>
          <a:prstGeom prst="straightConnector1">
            <a:avLst/>
          </a:prstGeom>
          <a:ln w="63500" cap="rnd">
            <a:solidFill>
              <a:srgbClr val="DEA9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rot="2520000" flipH="1">
            <a:off x="8655635" y="6144643"/>
            <a:ext cx="718456" cy="23568"/>
          </a:xfrm>
          <a:prstGeom prst="straightConnector1">
            <a:avLst/>
          </a:prstGeom>
          <a:ln w="63500" cap="rnd">
            <a:solidFill>
              <a:srgbClr val="DEA9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rot="3420000" flipH="1" flipV="1">
            <a:off x="7666546" y="6085378"/>
            <a:ext cx="399289" cy="249309"/>
          </a:xfrm>
          <a:prstGeom prst="straightConnector1">
            <a:avLst/>
          </a:prstGeom>
          <a:ln w="63500" cap="rnd">
            <a:solidFill>
              <a:srgbClr val="DEA9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rot="-1560000" flipH="1" flipV="1">
            <a:off x="8848164" y="5441766"/>
            <a:ext cx="399289" cy="249309"/>
          </a:xfrm>
          <a:prstGeom prst="straightConnector1">
            <a:avLst/>
          </a:prstGeom>
          <a:ln w="63500" cap="rnd">
            <a:solidFill>
              <a:srgbClr val="DEA9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rot="-9300000">
            <a:off x="4374420" y="5126665"/>
            <a:ext cx="438345" cy="240249"/>
          </a:xfrm>
          <a:prstGeom prst="straightConnector1">
            <a:avLst/>
          </a:prstGeom>
          <a:ln w="63500" cap="rnd">
            <a:solidFill>
              <a:srgbClr val="BF5B09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AutoShape 26"/>
          <p:cNvSpPr>
            <a:spLocks noChangeArrowheads="1"/>
          </p:cNvSpPr>
          <p:nvPr/>
        </p:nvSpPr>
        <p:spPr bwMode="auto">
          <a:xfrm>
            <a:off x="4275975" y="5417359"/>
            <a:ext cx="1716905" cy="1056472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22000">
                <a:srgbClr val="FFC000"/>
              </a:gs>
              <a:gs pos="73000">
                <a:schemeClr val="accent6">
                  <a:lumMod val="75000"/>
                </a:schemeClr>
              </a:gs>
            </a:gsLst>
            <a:lin ang="13500000" scaled="1"/>
            <a:tileRect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7E868F"/>
            </a:prstShdw>
          </a:effec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400" b="1" i="1" dirty="0">
                <a:solidFill>
                  <a:prstClr val="black"/>
                </a:solidFill>
                <a:latin typeface="Arial" charset="0"/>
              </a:rPr>
              <a:t>повышающий коэффициент к денежному довольствию</a:t>
            </a:r>
          </a:p>
          <a:p>
            <a:pPr algn="ctr">
              <a:lnSpc>
                <a:spcPct val="80000"/>
              </a:lnSpc>
              <a:defRPr/>
            </a:pPr>
            <a:endParaRPr lang="ru-RU" sz="500" dirty="0">
              <a:solidFill>
                <a:srgbClr val="0000FF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1100" b="1" dirty="0">
                <a:solidFill>
                  <a:srgbClr val="3333FF"/>
                </a:solidFill>
                <a:latin typeface="Arial" charset="0"/>
              </a:rPr>
              <a:t>от 1,1 - до 1,5 </a:t>
            </a:r>
            <a:r>
              <a:rPr lang="ru-RU" sz="1100" b="1" i="1" dirty="0">
                <a:solidFill>
                  <a:prstClr val="black"/>
                </a:solidFill>
                <a:latin typeface="Arial" charset="0"/>
              </a:rPr>
              <a:t>от условий службы</a:t>
            </a:r>
            <a:endParaRPr lang="ru-RU" sz="1100" b="1" dirty="0">
              <a:solidFill>
                <a:srgbClr val="3333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Полилиния 347"/>
          <p:cNvSpPr/>
          <p:nvPr/>
        </p:nvSpPr>
        <p:spPr>
          <a:xfrm>
            <a:off x="1219717" y="3224914"/>
            <a:ext cx="8926018" cy="3154184"/>
          </a:xfrm>
          <a:custGeom>
            <a:avLst/>
            <a:gdLst>
              <a:gd name="connsiteX0" fmla="*/ 0 w 4391025"/>
              <a:gd name="connsiteY0" fmla="*/ 2300287 h 2300287"/>
              <a:gd name="connsiteX1" fmla="*/ 447675 w 4391025"/>
              <a:gd name="connsiteY1" fmla="*/ 1509712 h 2300287"/>
              <a:gd name="connsiteX2" fmla="*/ 1362075 w 4391025"/>
              <a:gd name="connsiteY2" fmla="*/ 709612 h 2300287"/>
              <a:gd name="connsiteX3" fmla="*/ 2390775 w 4391025"/>
              <a:gd name="connsiteY3" fmla="*/ 233362 h 2300287"/>
              <a:gd name="connsiteX4" fmla="*/ 3333750 w 4391025"/>
              <a:gd name="connsiteY4" fmla="*/ 61912 h 2300287"/>
              <a:gd name="connsiteX5" fmla="*/ 4391025 w 4391025"/>
              <a:gd name="connsiteY5" fmla="*/ 4762 h 23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91025" h="2300287">
                <a:moveTo>
                  <a:pt x="0" y="2300287"/>
                </a:moveTo>
                <a:cubicBezTo>
                  <a:pt x="110331" y="2037556"/>
                  <a:pt x="220662" y="1774825"/>
                  <a:pt x="447675" y="1509712"/>
                </a:cubicBezTo>
                <a:cubicBezTo>
                  <a:pt x="674688" y="1244599"/>
                  <a:pt x="1038225" y="922337"/>
                  <a:pt x="1362075" y="709612"/>
                </a:cubicBezTo>
                <a:cubicBezTo>
                  <a:pt x="1685925" y="496887"/>
                  <a:pt x="2062163" y="341312"/>
                  <a:pt x="2390775" y="233362"/>
                </a:cubicBezTo>
                <a:cubicBezTo>
                  <a:pt x="2719387" y="125412"/>
                  <a:pt x="3000375" y="100012"/>
                  <a:pt x="3333750" y="61912"/>
                </a:cubicBezTo>
                <a:cubicBezTo>
                  <a:pt x="3667125" y="23812"/>
                  <a:pt x="4216400" y="0"/>
                  <a:pt x="4391025" y="4762"/>
                </a:cubicBezTo>
              </a:path>
            </a:pathLst>
          </a:custGeom>
          <a:noFill/>
          <a:ln w="25400">
            <a:solidFill>
              <a:srgbClr val="FFC000"/>
            </a:solidFill>
            <a:miter lim="800000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07" name="Прямая соединительная линия 306"/>
          <p:cNvCxnSpPr/>
          <p:nvPr/>
        </p:nvCxnSpPr>
        <p:spPr>
          <a:xfrm>
            <a:off x="4336768" y="2670071"/>
            <a:ext cx="0" cy="4048427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Прямая соединительная линия 310"/>
          <p:cNvCxnSpPr/>
          <p:nvPr/>
        </p:nvCxnSpPr>
        <p:spPr>
          <a:xfrm>
            <a:off x="5768125" y="1955951"/>
            <a:ext cx="0" cy="4762546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5" name="Заголовок 1"/>
          <p:cNvSpPr txBox="1">
            <a:spLocks/>
          </p:cNvSpPr>
          <p:nvPr/>
        </p:nvSpPr>
        <p:spPr bwMode="auto">
          <a:xfrm>
            <a:off x="1549208" y="-67385"/>
            <a:ext cx="8252112" cy="94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 anchor="ctr"/>
          <a:lstStyle/>
          <a:p>
            <a:pPr algn="ctr"/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СОЦИАЛЬНЫХ </a:t>
            </a:r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ГАРАНТИЙ</a:t>
            </a:r>
            <a:b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РОСТА </a:t>
            </a:r>
          </a:p>
        </p:txBody>
      </p:sp>
      <p:cxnSp>
        <p:nvCxnSpPr>
          <p:cNvPr id="148" name="Прямая со стрелкой 147"/>
          <p:cNvCxnSpPr/>
          <p:nvPr/>
        </p:nvCxnSpPr>
        <p:spPr>
          <a:xfrm>
            <a:off x="1219717" y="6401694"/>
            <a:ext cx="8830758" cy="0"/>
          </a:xfrm>
          <a:prstGeom prst="straightConnector1">
            <a:avLst/>
          </a:prstGeom>
          <a:ln w="25400" cap="rnd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Прямоугольный треугольник 232"/>
          <p:cNvSpPr/>
          <p:nvPr/>
        </p:nvSpPr>
        <p:spPr>
          <a:xfrm flipH="1">
            <a:off x="1904761" y="3860270"/>
            <a:ext cx="5463659" cy="2518828"/>
          </a:xfrm>
          <a:prstGeom prst="rtTriangl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txBody>
          <a:bodyPr lIns="104306" tIns="52153" rIns="104306" bIns="52153" anchor="ctr"/>
          <a:lstStyle/>
          <a:p>
            <a:pPr algn="ctr">
              <a:defRPr/>
            </a:pPr>
            <a:endParaRPr lang="ru-RU" b="1" dirty="0">
              <a:solidFill>
                <a:srgbClr val="003399"/>
              </a:solidFill>
              <a:latin typeface="Tahoma" pitchFamily="34" charset="0"/>
              <a:cs typeface="+mn-cs"/>
            </a:endParaRPr>
          </a:p>
        </p:txBody>
      </p:sp>
      <p:cxnSp>
        <p:nvCxnSpPr>
          <p:cNvPr id="150" name="Прямая со стрелкой 149"/>
          <p:cNvCxnSpPr/>
          <p:nvPr/>
        </p:nvCxnSpPr>
        <p:spPr>
          <a:xfrm flipV="1">
            <a:off x="1219717" y="1399360"/>
            <a:ext cx="0" cy="5240375"/>
          </a:xfrm>
          <a:prstGeom prst="straightConnector1">
            <a:avLst/>
          </a:prstGeom>
          <a:ln w="25400" cap="rnd">
            <a:solidFill>
              <a:schemeClr val="tx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TextBox 164"/>
          <p:cNvSpPr txBox="1">
            <a:spLocks noChangeArrowheads="1"/>
          </p:cNvSpPr>
          <p:nvPr/>
        </p:nvSpPr>
        <p:spPr bwMode="auto">
          <a:xfrm>
            <a:off x="1219717" y="1320596"/>
            <a:ext cx="2274203" cy="1613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r>
              <a:rPr lang="ru-RU" sz="1400" b="1" dirty="0">
                <a:latin typeface="Calibri" pitchFamily="34" charset="0"/>
              </a:rPr>
              <a:t>Размер</a:t>
            </a:r>
          </a:p>
          <a:p>
            <a:r>
              <a:rPr lang="ru-RU" sz="1400" b="1" dirty="0">
                <a:latin typeface="Calibri" pitchFamily="34" charset="0"/>
              </a:rPr>
              <a:t>денежного</a:t>
            </a:r>
          </a:p>
          <a:p>
            <a:r>
              <a:rPr lang="ru-RU" sz="1400" b="1" dirty="0">
                <a:latin typeface="Calibri" pitchFamily="34" charset="0"/>
              </a:rPr>
              <a:t>довольствия</a:t>
            </a:r>
          </a:p>
          <a:p>
            <a:endParaRPr lang="ru-RU" sz="1400" b="1" dirty="0">
              <a:latin typeface="Calibri" pitchFamily="34" charset="0"/>
            </a:endParaRP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Уровень профессионального</a:t>
            </a:r>
          </a:p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мастерства</a:t>
            </a:r>
          </a:p>
        </p:txBody>
      </p:sp>
      <p:sp>
        <p:nvSpPr>
          <p:cNvPr id="5130" name="TextBox 166"/>
          <p:cNvSpPr txBox="1">
            <a:spLocks noChangeArrowheads="1"/>
          </p:cNvSpPr>
          <p:nvPr/>
        </p:nvSpPr>
        <p:spPr bwMode="auto">
          <a:xfrm>
            <a:off x="9135803" y="6544157"/>
            <a:ext cx="1347814" cy="32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r>
              <a:rPr lang="ru-RU" sz="1400" b="1" dirty="0">
                <a:latin typeface="Calibri" pitchFamily="34" charset="0"/>
              </a:rPr>
              <a:t>Выслуга лет</a:t>
            </a:r>
          </a:p>
        </p:txBody>
      </p:sp>
      <p:cxnSp>
        <p:nvCxnSpPr>
          <p:cNvPr id="169" name="Прямая соединительная линия 168"/>
          <p:cNvCxnSpPr/>
          <p:nvPr/>
        </p:nvCxnSpPr>
        <p:spPr>
          <a:xfrm flipV="1">
            <a:off x="1557598" y="6559222"/>
            <a:ext cx="0" cy="159277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единительная линия 172"/>
          <p:cNvCxnSpPr/>
          <p:nvPr/>
        </p:nvCxnSpPr>
        <p:spPr>
          <a:xfrm flipV="1">
            <a:off x="1893623" y="6559222"/>
            <a:ext cx="0" cy="159277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173"/>
          <p:cNvCxnSpPr/>
          <p:nvPr/>
        </p:nvCxnSpPr>
        <p:spPr>
          <a:xfrm flipV="1">
            <a:off x="2231505" y="6559222"/>
            <a:ext cx="0" cy="159277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Прямая соединительная линия 174"/>
          <p:cNvCxnSpPr/>
          <p:nvPr/>
        </p:nvCxnSpPr>
        <p:spPr>
          <a:xfrm flipV="1">
            <a:off x="2567530" y="6559222"/>
            <a:ext cx="0" cy="159277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единительная линия 175"/>
          <p:cNvCxnSpPr/>
          <p:nvPr/>
        </p:nvCxnSpPr>
        <p:spPr>
          <a:xfrm flipV="1">
            <a:off x="2905412" y="6559222"/>
            <a:ext cx="0" cy="159277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6" name="TextBox 176"/>
          <p:cNvSpPr txBox="1">
            <a:spLocks noChangeArrowheads="1"/>
          </p:cNvSpPr>
          <p:nvPr/>
        </p:nvSpPr>
        <p:spPr bwMode="auto">
          <a:xfrm>
            <a:off x="1388657" y="6718498"/>
            <a:ext cx="337882" cy="33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100">
                <a:latin typeface="Calibri" pitchFamily="34" charset="0"/>
              </a:rPr>
              <a:t>1</a:t>
            </a:r>
          </a:p>
          <a:p>
            <a:pPr algn="ctr"/>
            <a:endParaRPr lang="ru-RU" sz="1100">
              <a:latin typeface="Calibri" pitchFamily="34" charset="0"/>
            </a:endParaRPr>
          </a:p>
        </p:txBody>
      </p:sp>
      <p:sp>
        <p:nvSpPr>
          <p:cNvPr id="5137" name="TextBox 177"/>
          <p:cNvSpPr txBox="1">
            <a:spLocks noChangeArrowheads="1"/>
          </p:cNvSpPr>
          <p:nvPr/>
        </p:nvSpPr>
        <p:spPr bwMode="auto">
          <a:xfrm>
            <a:off x="1726538" y="6718498"/>
            <a:ext cx="336026" cy="33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100">
                <a:latin typeface="Calibri" pitchFamily="34" charset="0"/>
              </a:rPr>
              <a:t>2</a:t>
            </a:r>
          </a:p>
          <a:p>
            <a:pPr algn="ctr"/>
            <a:endParaRPr lang="ru-RU" sz="1100">
              <a:latin typeface="Calibri" pitchFamily="34" charset="0"/>
            </a:endParaRPr>
          </a:p>
        </p:txBody>
      </p:sp>
      <p:sp>
        <p:nvSpPr>
          <p:cNvPr id="5138" name="TextBox 178"/>
          <p:cNvSpPr txBox="1">
            <a:spLocks noChangeArrowheads="1"/>
          </p:cNvSpPr>
          <p:nvPr/>
        </p:nvSpPr>
        <p:spPr bwMode="auto">
          <a:xfrm>
            <a:off x="2062565" y="6718498"/>
            <a:ext cx="336025" cy="33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100">
                <a:latin typeface="Calibri" pitchFamily="34" charset="0"/>
              </a:rPr>
              <a:t>3</a:t>
            </a:r>
          </a:p>
          <a:p>
            <a:pPr algn="ctr"/>
            <a:endParaRPr lang="ru-RU" sz="1100">
              <a:latin typeface="Calibri" pitchFamily="34" charset="0"/>
            </a:endParaRPr>
          </a:p>
        </p:txBody>
      </p:sp>
      <p:sp>
        <p:nvSpPr>
          <p:cNvPr id="5139" name="TextBox 179"/>
          <p:cNvSpPr txBox="1">
            <a:spLocks noChangeArrowheads="1"/>
          </p:cNvSpPr>
          <p:nvPr/>
        </p:nvSpPr>
        <p:spPr bwMode="auto">
          <a:xfrm>
            <a:off x="2398589" y="6718498"/>
            <a:ext cx="337882" cy="33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100">
                <a:latin typeface="Calibri" pitchFamily="34" charset="0"/>
              </a:rPr>
              <a:t>4</a:t>
            </a:r>
          </a:p>
          <a:p>
            <a:pPr algn="ctr"/>
            <a:endParaRPr lang="ru-RU" sz="1100">
              <a:latin typeface="Calibri" pitchFamily="34" charset="0"/>
            </a:endParaRPr>
          </a:p>
        </p:txBody>
      </p:sp>
      <p:sp>
        <p:nvSpPr>
          <p:cNvPr id="5140" name="TextBox 180"/>
          <p:cNvSpPr txBox="1">
            <a:spLocks noChangeArrowheads="1"/>
          </p:cNvSpPr>
          <p:nvPr/>
        </p:nvSpPr>
        <p:spPr bwMode="auto">
          <a:xfrm>
            <a:off x="2736471" y="6718498"/>
            <a:ext cx="336026" cy="33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100">
                <a:latin typeface="Calibri" pitchFamily="34" charset="0"/>
              </a:rPr>
              <a:t>5</a:t>
            </a:r>
          </a:p>
          <a:p>
            <a:pPr algn="ctr"/>
            <a:endParaRPr lang="ru-RU" sz="1100">
              <a:latin typeface="Calibri" pitchFamily="34" charset="0"/>
            </a:endParaRPr>
          </a:p>
        </p:txBody>
      </p:sp>
      <p:cxnSp>
        <p:nvCxnSpPr>
          <p:cNvPr id="182" name="Прямая соединительная линия 181"/>
          <p:cNvCxnSpPr/>
          <p:nvPr/>
        </p:nvCxnSpPr>
        <p:spPr>
          <a:xfrm flipV="1">
            <a:off x="4336768" y="6559222"/>
            <a:ext cx="0" cy="159277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Прямая соединительная линия 182"/>
          <p:cNvCxnSpPr/>
          <p:nvPr/>
        </p:nvCxnSpPr>
        <p:spPr>
          <a:xfrm flipV="1">
            <a:off x="5768125" y="6559222"/>
            <a:ext cx="0" cy="159277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Прямая соединительная линия 183"/>
          <p:cNvCxnSpPr/>
          <p:nvPr/>
        </p:nvCxnSpPr>
        <p:spPr>
          <a:xfrm flipV="1">
            <a:off x="7368422" y="6559222"/>
            <a:ext cx="0" cy="159277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Прямая соединительная линия 184"/>
          <p:cNvCxnSpPr/>
          <p:nvPr/>
        </p:nvCxnSpPr>
        <p:spPr>
          <a:xfrm flipV="1">
            <a:off x="9052260" y="6559222"/>
            <a:ext cx="0" cy="159277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5" name="TextBox 185"/>
          <p:cNvSpPr txBox="1">
            <a:spLocks noChangeArrowheads="1"/>
          </p:cNvSpPr>
          <p:nvPr/>
        </p:nvSpPr>
        <p:spPr bwMode="auto">
          <a:xfrm>
            <a:off x="4167828" y="6718498"/>
            <a:ext cx="336025" cy="33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100">
                <a:latin typeface="Calibri" pitchFamily="34" charset="0"/>
              </a:rPr>
              <a:t>10</a:t>
            </a:r>
          </a:p>
          <a:p>
            <a:pPr algn="ctr"/>
            <a:endParaRPr lang="ru-RU" sz="1100">
              <a:latin typeface="Calibri" pitchFamily="34" charset="0"/>
            </a:endParaRPr>
          </a:p>
        </p:txBody>
      </p:sp>
      <p:sp>
        <p:nvSpPr>
          <p:cNvPr id="5146" name="TextBox 186"/>
          <p:cNvSpPr txBox="1">
            <a:spLocks noChangeArrowheads="1"/>
          </p:cNvSpPr>
          <p:nvPr/>
        </p:nvSpPr>
        <p:spPr bwMode="auto">
          <a:xfrm>
            <a:off x="5599184" y="6718498"/>
            <a:ext cx="337882" cy="33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100">
                <a:latin typeface="Calibri" pitchFamily="34" charset="0"/>
              </a:rPr>
              <a:t>15</a:t>
            </a:r>
          </a:p>
          <a:p>
            <a:pPr algn="ctr"/>
            <a:endParaRPr lang="ru-RU" sz="1100">
              <a:latin typeface="Calibri" pitchFamily="34" charset="0"/>
            </a:endParaRPr>
          </a:p>
        </p:txBody>
      </p:sp>
      <p:sp>
        <p:nvSpPr>
          <p:cNvPr id="5147" name="TextBox 187"/>
          <p:cNvSpPr txBox="1">
            <a:spLocks noChangeArrowheads="1"/>
          </p:cNvSpPr>
          <p:nvPr/>
        </p:nvSpPr>
        <p:spPr bwMode="auto">
          <a:xfrm>
            <a:off x="7199480" y="6718498"/>
            <a:ext cx="336026" cy="33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100">
                <a:latin typeface="Calibri" pitchFamily="34" charset="0"/>
              </a:rPr>
              <a:t>20</a:t>
            </a:r>
          </a:p>
          <a:p>
            <a:pPr algn="ctr"/>
            <a:endParaRPr lang="ru-RU" sz="1100">
              <a:latin typeface="Calibri" pitchFamily="34" charset="0"/>
            </a:endParaRPr>
          </a:p>
        </p:txBody>
      </p:sp>
      <p:sp>
        <p:nvSpPr>
          <p:cNvPr id="5148" name="TextBox 188"/>
          <p:cNvSpPr txBox="1">
            <a:spLocks noChangeArrowheads="1"/>
          </p:cNvSpPr>
          <p:nvPr/>
        </p:nvSpPr>
        <p:spPr bwMode="auto">
          <a:xfrm>
            <a:off x="8883320" y="6718498"/>
            <a:ext cx="337882" cy="33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100">
                <a:latin typeface="Calibri" pitchFamily="34" charset="0"/>
              </a:rPr>
              <a:t>25</a:t>
            </a:r>
          </a:p>
          <a:p>
            <a:pPr algn="ctr"/>
            <a:endParaRPr lang="ru-RU" sz="1100">
              <a:latin typeface="Calibri" pitchFamily="34" charset="0"/>
            </a:endParaRPr>
          </a:p>
        </p:txBody>
      </p:sp>
      <p:cxnSp>
        <p:nvCxnSpPr>
          <p:cNvPr id="197" name="Прямая соединительная линия 196"/>
          <p:cNvCxnSpPr/>
          <p:nvPr/>
        </p:nvCxnSpPr>
        <p:spPr>
          <a:xfrm>
            <a:off x="7368422" y="3860269"/>
            <a:ext cx="0" cy="2541425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Прямая соединительная линия 203"/>
          <p:cNvCxnSpPr/>
          <p:nvPr/>
        </p:nvCxnSpPr>
        <p:spPr>
          <a:xfrm>
            <a:off x="7283023" y="5766338"/>
            <a:ext cx="168940" cy="0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Прямая соединительная линия 204"/>
          <p:cNvCxnSpPr/>
          <p:nvPr/>
        </p:nvCxnSpPr>
        <p:spPr>
          <a:xfrm>
            <a:off x="7283023" y="5130982"/>
            <a:ext cx="168940" cy="0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Прямая соединительная линия 205"/>
          <p:cNvCxnSpPr/>
          <p:nvPr/>
        </p:nvCxnSpPr>
        <p:spPr>
          <a:xfrm>
            <a:off x="7283023" y="4495626"/>
            <a:ext cx="168940" cy="0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Прямая соединительная линия 206"/>
          <p:cNvCxnSpPr/>
          <p:nvPr/>
        </p:nvCxnSpPr>
        <p:spPr>
          <a:xfrm>
            <a:off x="7283023" y="3860270"/>
            <a:ext cx="168940" cy="0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54" name="TextBox 211"/>
          <p:cNvSpPr txBox="1">
            <a:spLocks noChangeArrowheads="1"/>
          </p:cNvSpPr>
          <p:nvPr/>
        </p:nvSpPr>
        <p:spPr bwMode="auto">
          <a:xfrm>
            <a:off x="7476098" y="5670072"/>
            <a:ext cx="40100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400">
                <a:latin typeface="Calibri" pitchFamily="34" charset="0"/>
              </a:rPr>
              <a:t>25%</a:t>
            </a:r>
          </a:p>
        </p:txBody>
      </p:sp>
      <p:sp>
        <p:nvSpPr>
          <p:cNvPr id="5155" name="TextBox 213"/>
          <p:cNvSpPr txBox="1">
            <a:spLocks noChangeArrowheads="1"/>
          </p:cNvSpPr>
          <p:nvPr/>
        </p:nvSpPr>
        <p:spPr bwMode="auto">
          <a:xfrm>
            <a:off x="7451963" y="5029465"/>
            <a:ext cx="4845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400">
                <a:latin typeface="Calibri" pitchFamily="34" charset="0"/>
              </a:rPr>
              <a:t>50%</a:t>
            </a:r>
          </a:p>
        </p:txBody>
      </p:sp>
      <p:sp>
        <p:nvSpPr>
          <p:cNvPr id="5156" name="TextBox 214"/>
          <p:cNvSpPr txBox="1">
            <a:spLocks noChangeArrowheads="1"/>
          </p:cNvSpPr>
          <p:nvPr/>
        </p:nvSpPr>
        <p:spPr bwMode="auto">
          <a:xfrm>
            <a:off x="7451963" y="4387108"/>
            <a:ext cx="4845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400">
                <a:latin typeface="Calibri" pitchFamily="34" charset="0"/>
              </a:rPr>
              <a:t>75%</a:t>
            </a:r>
          </a:p>
        </p:txBody>
      </p:sp>
      <p:sp>
        <p:nvSpPr>
          <p:cNvPr id="5157" name="TextBox 215"/>
          <p:cNvSpPr txBox="1">
            <a:spLocks noChangeArrowheads="1"/>
          </p:cNvSpPr>
          <p:nvPr/>
        </p:nvSpPr>
        <p:spPr bwMode="auto">
          <a:xfrm>
            <a:off x="7451963" y="3757003"/>
            <a:ext cx="4845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400">
                <a:latin typeface="Calibri" pitchFamily="34" charset="0"/>
              </a:rPr>
              <a:t>100%</a:t>
            </a:r>
          </a:p>
        </p:txBody>
      </p:sp>
      <p:cxnSp>
        <p:nvCxnSpPr>
          <p:cNvPr id="243" name="Прямая соединительная линия 242"/>
          <p:cNvCxnSpPr/>
          <p:nvPr/>
        </p:nvCxnSpPr>
        <p:spPr>
          <a:xfrm>
            <a:off x="1885787" y="5000664"/>
            <a:ext cx="18975" cy="140103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Прямая соединительная линия 255"/>
          <p:cNvCxnSpPr/>
          <p:nvPr/>
        </p:nvCxnSpPr>
        <p:spPr>
          <a:xfrm>
            <a:off x="1399431" y="5000664"/>
            <a:ext cx="505331" cy="0"/>
          </a:xfrm>
          <a:prstGeom prst="line">
            <a:avLst/>
          </a:prstGeom>
          <a:ln w="15875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Прямая соединительная линия 257"/>
          <p:cNvCxnSpPr/>
          <p:nvPr/>
        </p:nvCxnSpPr>
        <p:spPr>
          <a:xfrm>
            <a:off x="4968867" y="1977644"/>
            <a:ext cx="799259" cy="0"/>
          </a:xfrm>
          <a:prstGeom prst="line">
            <a:avLst/>
          </a:prstGeom>
          <a:ln w="1905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Полилиния 270"/>
          <p:cNvSpPr/>
          <p:nvPr/>
        </p:nvSpPr>
        <p:spPr>
          <a:xfrm>
            <a:off x="1219717" y="1340998"/>
            <a:ext cx="8926018" cy="5038100"/>
          </a:xfrm>
          <a:custGeom>
            <a:avLst/>
            <a:gdLst>
              <a:gd name="connsiteX0" fmla="*/ 0 w 4391025"/>
              <a:gd name="connsiteY0" fmla="*/ 2300287 h 2300287"/>
              <a:gd name="connsiteX1" fmla="*/ 447675 w 4391025"/>
              <a:gd name="connsiteY1" fmla="*/ 1509712 h 2300287"/>
              <a:gd name="connsiteX2" fmla="*/ 1362075 w 4391025"/>
              <a:gd name="connsiteY2" fmla="*/ 709612 h 2300287"/>
              <a:gd name="connsiteX3" fmla="*/ 2390775 w 4391025"/>
              <a:gd name="connsiteY3" fmla="*/ 233362 h 2300287"/>
              <a:gd name="connsiteX4" fmla="*/ 3333750 w 4391025"/>
              <a:gd name="connsiteY4" fmla="*/ 61912 h 2300287"/>
              <a:gd name="connsiteX5" fmla="*/ 4391025 w 4391025"/>
              <a:gd name="connsiteY5" fmla="*/ 4762 h 23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91025" h="2300287">
                <a:moveTo>
                  <a:pt x="0" y="2300287"/>
                </a:moveTo>
                <a:cubicBezTo>
                  <a:pt x="110331" y="2037556"/>
                  <a:pt x="220662" y="1774825"/>
                  <a:pt x="447675" y="1509712"/>
                </a:cubicBezTo>
                <a:cubicBezTo>
                  <a:pt x="674688" y="1244599"/>
                  <a:pt x="1038225" y="922337"/>
                  <a:pt x="1362075" y="709612"/>
                </a:cubicBezTo>
                <a:cubicBezTo>
                  <a:pt x="1685925" y="496887"/>
                  <a:pt x="2062163" y="341312"/>
                  <a:pt x="2390775" y="233362"/>
                </a:cubicBezTo>
                <a:cubicBezTo>
                  <a:pt x="2719387" y="125412"/>
                  <a:pt x="3000375" y="100012"/>
                  <a:pt x="3333750" y="61912"/>
                </a:cubicBezTo>
                <a:cubicBezTo>
                  <a:pt x="3667125" y="23812"/>
                  <a:pt x="4216400" y="0"/>
                  <a:pt x="4391025" y="4762"/>
                </a:cubicBezTo>
              </a:path>
            </a:pathLst>
          </a:custGeom>
          <a:noFill/>
          <a:ln w="25400">
            <a:solidFill>
              <a:srgbClr val="00B050"/>
            </a:solidFill>
            <a:miter lim="800000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1" name="Стрелка вниз 280"/>
          <p:cNvSpPr/>
          <p:nvPr/>
        </p:nvSpPr>
        <p:spPr>
          <a:xfrm flipH="1" flipV="1">
            <a:off x="209784" y="1240082"/>
            <a:ext cx="883691" cy="5040558"/>
          </a:xfrm>
          <a:prstGeom prst="downArrow">
            <a:avLst>
              <a:gd name="adj1" fmla="val 67649"/>
              <a:gd name="adj2" fmla="val 128159"/>
            </a:avLst>
          </a:prstGeom>
          <a:gradFill flip="none" rotWithShape="1">
            <a:gsLst>
              <a:gs pos="0">
                <a:srgbClr val="FF0000"/>
              </a:gs>
              <a:gs pos="28000">
                <a:srgbClr val="FFFF00"/>
              </a:gs>
              <a:gs pos="100000">
                <a:srgbClr val="00B050"/>
              </a:gs>
            </a:gsLst>
            <a:lin ang="5400000" scaled="1"/>
            <a:tileRect/>
          </a:gradFill>
          <a:ln>
            <a:solidFill>
              <a:prstClr val="black"/>
            </a:solidFill>
          </a:ln>
          <a:effectLst/>
        </p:spPr>
        <p:txBody>
          <a:bodyPr vert="vert" lIns="104306" tIns="52153" rIns="104306" bIns="52153" anchor="ctr"/>
          <a:lstStyle/>
          <a:p>
            <a:pPr algn="ctr">
              <a:defRPr/>
            </a:pPr>
            <a:r>
              <a:rPr lang="ru-RU" b="1" dirty="0">
                <a:solidFill>
                  <a:srgbClr val="003399"/>
                </a:solidFill>
                <a:latin typeface="Tahoma" pitchFamily="34" charset="0"/>
                <a:cs typeface="+mn-cs"/>
              </a:rPr>
              <a:t>СОЦИАЛЬНЫЕ    ГАРАНТИИ</a:t>
            </a:r>
          </a:p>
        </p:txBody>
      </p:sp>
      <p:sp>
        <p:nvSpPr>
          <p:cNvPr id="5163" name="TextBox 281"/>
          <p:cNvSpPr txBox="1">
            <a:spLocks noChangeArrowheads="1"/>
          </p:cNvSpPr>
          <p:nvPr/>
        </p:nvSpPr>
        <p:spPr bwMode="auto">
          <a:xfrm>
            <a:off x="957338" y="6172918"/>
            <a:ext cx="6739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</a:rPr>
              <a:t>23 843</a:t>
            </a:r>
            <a:endParaRPr lang="ru-RU" sz="1400" b="1" dirty="0">
              <a:latin typeface="Calibri" pitchFamily="34" charset="0"/>
            </a:endParaRPr>
          </a:p>
        </p:txBody>
      </p:sp>
      <p:sp>
        <p:nvSpPr>
          <p:cNvPr id="5164" name="TextBox 282"/>
          <p:cNvSpPr txBox="1">
            <a:spLocks noChangeArrowheads="1"/>
          </p:cNvSpPr>
          <p:nvPr/>
        </p:nvSpPr>
        <p:spPr bwMode="auto">
          <a:xfrm>
            <a:off x="1557599" y="5209745"/>
            <a:ext cx="160029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300" b="1">
                <a:solidFill>
                  <a:srgbClr val="C00000"/>
                </a:solidFill>
                <a:latin typeface="Calibri" pitchFamily="34" charset="0"/>
              </a:rPr>
              <a:t>младший сержант</a:t>
            </a:r>
          </a:p>
        </p:txBody>
      </p:sp>
      <p:sp>
        <p:nvSpPr>
          <p:cNvPr id="5165" name="TextBox 293"/>
          <p:cNvSpPr txBox="1">
            <a:spLocks noChangeArrowheads="1"/>
          </p:cNvSpPr>
          <p:nvPr/>
        </p:nvSpPr>
        <p:spPr bwMode="auto">
          <a:xfrm>
            <a:off x="1219717" y="6401695"/>
            <a:ext cx="8428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300" b="1">
                <a:solidFill>
                  <a:srgbClr val="C00000"/>
                </a:solidFill>
                <a:latin typeface="Calibri" pitchFamily="34" charset="0"/>
              </a:rPr>
              <a:t>рядовой</a:t>
            </a:r>
          </a:p>
        </p:txBody>
      </p:sp>
      <p:sp>
        <p:nvSpPr>
          <p:cNvPr id="5166" name="TextBox 294"/>
          <p:cNvSpPr txBox="1">
            <a:spLocks noChangeArrowheads="1"/>
          </p:cNvSpPr>
          <p:nvPr/>
        </p:nvSpPr>
        <p:spPr bwMode="auto">
          <a:xfrm>
            <a:off x="2905412" y="3912779"/>
            <a:ext cx="143135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300" b="1">
                <a:solidFill>
                  <a:srgbClr val="C00000"/>
                </a:solidFill>
                <a:latin typeface="Calibri" pitchFamily="34" charset="0"/>
              </a:rPr>
              <a:t>сержант</a:t>
            </a:r>
          </a:p>
        </p:txBody>
      </p:sp>
      <p:cxnSp>
        <p:nvCxnSpPr>
          <p:cNvPr id="303" name="Прямая соединительная линия 302"/>
          <p:cNvCxnSpPr/>
          <p:nvPr/>
        </p:nvCxnSpPr>
        <p:spPr>
          <a:xfrm>
            <a:off x="2905412" y="3700994"/>
            <a:ext cx="0" cy="293874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Прямая соединительная линия 304"/>
          <p:cNvCxnSpPr/>
          <p:nvPr/>
        </p:nvCxnSpPr>
        <p:spPr>
          <a:xfrm>
            <a:off x="7368422" y="1562137"/>
            <a:ext cx="0" cy="5156361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Прямая соединительная линия 312"/>
          <p:cNvCxnSpPr>
            <a:stCxn id="5182" idx="1"/>
          </p:cNvCxnSpPr>
          <p:nvPr/>
        </p:nvCxnSpPr>
        <p:spPr>
          <a:xfrm>
            <a:off x="9052260" y="1382810"/>
            <a:ext cx="0" cy="5335688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Прямая соединительная линия 324"/>
          <p:cNvCxnSpPr/>
          <p:nvPr/>
        </p:nvCxnSpPr>
        <p:spPr>
          <a:xfrm>
            <a:off x="883139" y="6401694"/>
            <a:ext cx="336578" cy="0"/>
          </a:xfrm>
          <a:prstGeom prst="line">
            <a:avLst/>
          </a:prstGeom>
          <a:ln w="1905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Прямая соединительная линия 325"/>
          <p:cNvCxnSpPr/>
          <p:nvPr/>
        </p:nvCxnSpPr>
        <p:spPr>
          <a:xfrm>
            <a:off x="3621885" y="2670071"/>
            <a:ext cx="714884" cy="0"/>
          </a:xfrm>
          <a:prstGeom prst="line">
            <a:avLst/>
          </a:prstGeom>
          <a:ln w="1905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Прямая соединительная линия 327"/>
          <p:cNvCxnSpPr/>
          <p:nvPr/>
        </p:nvCxnSpPr>
        <p:spPr>
          <a:xfrm>
            <a:off x="6526512" y="1592341"/>
            <a:ext cx="840981" cy="0"/>
          </a:xfrm>
          <a:prstGeom prst="line">
            <a:avLst/>
          </a:prstGeom>
          <a:ln w="1905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Прямая соединительная линия 329"/>
          <p:cNvCxnSpPr/>
          <p:nvPr/>
        </p:nvCxnSpPr>
        <p:spPr>
          <a:xfrm>
            <a:off x="8506132" y="1382810"/>
            <a:ext cx="546128" cy="0"/>
          </a:xfrm>
          <a:prstGeom prst="line">
            <a:avLst/>
          </a:prstGeom>
          <a:ln w="1905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Прямая соединительная линия 336"/>
          <p:cNvCxnSpPr/>
          <p:nvPr/>
        </p:nvCxnSpPr>
        <p:spPr>
          <a:xfrm>
            <a:off x="2189603" y="3768034"/>
            <a:ext cx="714881" cy="0"/>
          </a:xfrm>
          <a:prstGeom prst="line">
            <a:avLst/>
          </a:prstGeom>
          <a:ln w="1905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75" name="TextBox 337"/>
          <p:cNvSpPr txBox="1">
            <a:spLocks noChangeArrowheads="1"/>
          </p:cNvSpPr>
          <p:nvPr/>
        </p:nvSpPr>
        <p:spPr bwMode="auto">
          <a:xfrm>
            <a:off x="4092639" y="3359425"/>
            <a:ext cx="143135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300" b="1" dirty="0">
                <a:solidFill>
                  <a:srgbClr val="C00000"/>
                </a:solidFill>
                <a:latin typeface="Calibri" pitchFamily="34" charset="0"/>
              </a:rPr>
              <a:t>старший</a:t>
            </a:r>
            <a:r>
              <a:rPr lang="ru-RU" sz="9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1300" b="1" dirty="0">
                <a:solidFill>
                  <a:srgbClr val="C00000"/>
                </a:solidFill>
                <a:latin typeface="Calibri" pitchFamily="34" charset="0"/>
              </a:rPr>
              <a:t>сержант</a:t>
            </a:r>
          </a:p>
        </p:txBody>
      </p:sp>
      <p:sp>
        <p:nvSpPr>
          <p:cNvPr id="5176" name="TextBox 338"/>
          <p:cNvSpPr txBox="1">
            <a:spLocks noChangeArrowheads="1"/>
          </p:cNvSpPr>
          <p:nvPr/>
        </p:nvSpPr>
        <p:spPr bwMode="auto">
          <a:xfrm>
            <a:off x="5767196" y="3124886"/>
            <a:ext cx="160029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300" b="1">
                <a:solidFill>
                  <a:srgbClr val="C00000"/>
                </a:solidFill>
                <a:latin typeface="Calibri" pitchFamily="34" charset="0"/>
              </a:rPr>
              <a:t>старшина</a:t>
            </a:r>
          </a:p>
        </p:txBody>
      </p:sp>
      <p:sp>
        <p:nvSpPr>
          <p:cNvPr id="5177" name="TextBox 341"/>
          <p:cNvSpPr txBox="1">
            <a:spLocks noChangeArrowheads="1"/>
          </p:cNvSpPr>
          <p:nvPr/>
        </p:nvSpPr>
        <p:spPr bwMode="auto">
          <a:xfrm>
            <a:off x="1893623" y="4892942"/>
            <a:ext cx="101178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</a:rPr>
              <a:t>42 870</a:t>
            </a:r>
            <a:endParaRPr lang="ru-RU" sz="1400" b="1" dirty="0">
              <a:latin typeface="Calibri" pitchFamily="34" charset="0"/>
            </a:endParaRPr>
          </a:p>
        </p:txBody>
      </p:sp>
      <p:sp>
        <p:nvSpPr>
          <p:cNvPr id="5178" name="TextBox 342"/>
          <p:cNvSpPr txBox="1">
            <a:spLocks noChangeArrowheads="1"/>
          </p:cNvSpPr>
          <p:nvPr/>
        </p:nvSpPr>
        <p:spPr bwMode="auto">
          <a:xfrm>
            <a:off x="3120212" y="3342312"/>
            <a:ext cx="14313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</a:rPr>
              <a:t>47 300</a:t>
            </a:r>
            <a:endParaRPr lang="ru-RU" sz="1400" b="1" dirty="0">
              <a:latin typeface="Calibri" pitchFamily="34" charset="0"/>
            </a:endParaRPr>
          </a:p>
        </p:txBody>
      </p:sp>
      <p:sp>
        <p:nvSpPr>
          <p:cNvPr id="5179" name="TextBox 343"/>
          <p:cNvSpPr txBox="1">
            <a:spLocks noChangeArrowheads="1"/>
          </p:cNvSpPr>
          <p:nvPr/>
        </p:nvSpPr>
        <p:spPr bwMode="auto">
          <a:xfrm>
            <a:off x="4336768" y="2432031"/>
            <a:ext cx="14313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</a:rPr>
              <a:t>55 894</a:t>
            </a:r>
            <a:endParaRPr lang="ru-RU" sz="1400" b="1" dirty="0">
              <a:latin typeface="Calibri" pitchFamily="34" charset="0"/>
            </a:endParaRPr>
          </a:p>
        </p:txBody>
      </p:sp>
      <p:sp>
        <p:nvSpPr>
          <p:cNvPr id="5180" name="TextBox 344"/>
          <p:cNvSpPr txBox="1">
            <a:spLocks noChangeArrowheads="1"/>
          </p:cNvSpPr>
          <p:nvPr/>
        </p:nvSpPr>
        <p:spPr bwMode="auto">
          <a:xfrm>
            <a:off x="5768125" y="1716162"/>
            <a:ext cx="160029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</a:rPr>
              <a:t>57 209</a:t>
            </a:r>
            <a:endParaRPr lang="ru-RU" sz="1400" b="1" dirty="0">
              <a:latin typeface="Calibri" pitchFamily="34" charset="0"/>
            </a:endParaRPr>
          </a:p>
        </p:txBody>
      </p:sp>
      <p:sp>
        <p:nvSpPr>
          <p:cNvPr id="5181" name="TextBox 345"/>
          <p:cNvSpPr txBox="1">
            <a:spLocks noChangeArrowheads="1"/>
          </p:cNvSpPr>
          <p:nvPr/>
        </p:nvSpPr>
        <p:spPr bwMode="auto">
          <a:xfrm>
            <a:off x="7676599" y="1132360"/>
            <a:ext cx="16838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</a:rPr>
              <a:t>58 400</a:t>
            </a:r>
            <a:endParaRPr lang="ru-RU" sz="1400" b="1" dirty="0">
              <a:latin typeface="Calibri" pitchFamily="34" charset="0"/>
            </a:endParaRPr>
          </a:p>
        </p:txBody>
      </p:sp>
      <p:sp>
        <p:nvSpPr>
          <p:cNvPr id="5182" name="TextBox 346"/>
          <p:cNvSpPr txBox="1">
            <a:spLocks noChangeArrowheads="1"/>
          </p:cNvSpPr>
          <p:nvPr/>
        </p:nvSpPr>
        <p:spPr bwMode="auto">
          <a:xfrm>
            <a:off x="9052260" y="1275088"/>
            <a:ext cx="109347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</a:rPr>
              <a:t>60 782</a:t>
            </a:r>
            <a:endParaRPr lang="ru-RU" sz="1400" b="1" dirty="0">
              <a:latin typeface="Calibri" pitchFamily="34" charset="0"/>
            </a:endParaRPr>
          </a:p>
        </p:txBody>
      </p:sp>
      <p:cxnSp>
        <p:nvCxnSpPr>
          <p:cNvPr id="349" name="Прямая соединительная линия 348"/>
          <p:cNvCxnSpPr/>
          <p:nvPr/>
        </p:nvCxnSpPr>
        <p:spPr>
          <a:xfrm>
            <a:off x="2190531" y="4733666"/>
            <a:ext cx="714881" cy="0"/>
          </a:xfrm>
          <a:prstGeom prst="line">
            <a:avLst/>
          </a:prstGeom>
          <a:ln w="1905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Прямая соединительная линия 349"/>
          <p:cNvCxnSpPr/>
          <p:nvPr/>
        </p:nvCxnSpPr>
        <p:spPr>
          <a:xfrm>
            <a:off x="1212629" y="5536902"/>
            <a:ext cx="673158" cy="0"/>
          </a:xfrm>
          <a:prstGeom prst="line">
            <a:avLst/>
          </a:prstGeom>
          <a:ln w="1905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Прямая соединительная линия 351"/>
          <p:cNvCxnSpPr/>
          <p:nvPr/>
        </p:nvCxnSpPr>
        <p:spPr>
          <a:xfrm>
            <a:off x="3621885" y="4086414"/>
            <a:ext cx="714884" cy="0"/>
          </a:xfrm>
          <a:prstGeom prst="line">
            <a:avLst/>
          </a:prstGeom>
          <a:ln w="1905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Прямая соединительная линия 352"/>
          <p:cNvCxnSpPr/>
          <p:nvPr/>
        </p:nvCxnSpPr>
        <p:spPr>
          <a:xfrm>
            <a:off x="3581756" y="3570676"/>
            <a:ext cx="2186370" cy="0"/>
          </a:xfrm>
          <a:prstGeom prst="line">
            <a:avLst/>
          </a:prstGeom>
          <a:ln w="1905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7" name="TextBox 354"/>
          <p:cNvSpPr txBox="1">
            <a:spLocks noChangeArrowheads="1"/>
          </p:cNvSpPr>
          <p:nvPr/>
        </p:nvSpPr>
        <p:spPr bwMode="auto">
          <a:xfrm>
            <a:off x="1810082" y="5766339"/>
            <a:ext cx="1095331" cy="16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100" b="1">
                <a:latin typeface="Calibri" pitchFamily="34" charset="0"/>
              </a:rPr>
              <a:t>3 класс</a:t>
            </a:r>
          </a:p>
        </p:txBody>
      </p:sp>
      <p:sp>
        <p:nvSpPr>
          <p:cNvPr id="5188" name="TextBox 356"/>
          <p:cNvSpPr txBox="1">
            <a:spLocks noChangeArrowheads="1"/>
          </p:cNvSpPr>
          <p:nvPr/>
        </p:nvSpPr>
        <p:spPr bwMode="auto">
          <a:xfrm>
            <a:off x="2905412" y="4793176"/>
            <a:ext cx="1431356" cy="16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100" b="1">
                <a:latin typeface="Calibri" pitchFamily="34" charset="0"/>
              </a:rPr>
              <a:t>2 класс</a:t>
            </a:r>
          </a:p>
        </p:txBody>
      </p:sp>
      <p:sp>
        <p:nvSpPr>
          <p:cNvPr id="5189" name="TextBox 357"/>
          <p:cNvSpPr txBox="1">
            <a:spLocks noChangeArrowheads="1"/>
          </p:cNvSpPr>
          <p:nvPr/>
        </p:nvSpPr>
        <p:spPr bwMode="auto">
          <a:xfrm>
            <a:off x="4336768" y="4005544"/>
            <a:ext cx="1431357" cy="16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100" b="1">
                <a:latin typeface="Calibri" pitchFamily="34" charset="0"/>
              </a:rPr>
              <a:t>1 класс</a:t>
            </a:r>
          </a:p>
        </p:txBody>
      </p:sp>
      <p:sp>
        <p:nvSpPr>
          <p:cNvPr id="5190" name="TextBox 358"/>
          <p:cNvSpPr txBox="1">
            <a:spLocks noChangeArrowheads="1"/>
          </p:cNvSpPr>
          <p:nvPr/>
        </p:nvSpPr>
        <p:spPr bwMode="auto">
          <a:xfrm>
            <a:off x="5768125" y="3375439"/>
            <a:ext cx="4377611" cy="16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sz="1100" b="1">
                <a:latin typeface="Calibri" pitchFamily="34" charset="0"/>
              </a:rPr>
              <a:t>мастер</a:t>
            </a:r>
          </a:p>
        </p:txBody>
      </p:sp>
      <p:sp>
        <p:nvSpPr>
          <p:cNvPr id="5191" name="Скругленная прямоугольная выноска 371"/>
          <p:cNvSpPr>
            <a:spLocks noChangeArrowheads="1"/>
          </p:cNvSpPr>
          <p:nvPr/>
        </p:nvSpPr>
        <p:spPr bwMode="auto">
          <a:xfrm>
            <a:off x="1305115" y="3789296"/>
            <a:ext cx="1535319" cy="681038"/>
          </a:xfrm>
          <a:prstGeom prst="wedgeRoundRectCallout">
            <a:avLst>
              <a:gd name="adj1" fmla="val -12870"/>
              <a:gd name="adj2" fmla="val 128503"/>
              <a:gd name="adj3" fmla="val 16667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sz="1000">
                <a:latin typeface="Calibri" pitchFamily="34" charset="0"/>
              </a:rPr>
              <a:t>очередное звание</a:t>
            </a:r>
          </a:p>
          <a:p>
            <a:pPr algn="ctr"/>
            <a:r>
              <a:rPr lang="ru-RU" sz="1000">
                <a:latin typeface="Calibri" pitchFamily="34" charset="0"/>
              </a:rPr>
              <a:t>повышение в должности</a:t>
            </a:r>
          </a:p>
          <a:p>
            <a:pPr algn="ctr"/>
            <a:r>
              <a:rPr lang="ru-RU" sz="1000">
                <a:latin typeface="Calibri" pitchFamily="34" charset="0"/>
              </a:rPr>
              <a:t>присвоение 3 класса</a:t>
            </a:r>
          </a:p>
          <a:p>
            <a:pPr algn="ctr"/>
            <a:r>
              <a:rPr lang="ru-RU" sz="1000">
                <a:latin typeface="Calibri" pitchFamily="34" charset="0"/>
              </a:rPr>
              <a:t>надбавка за выслугу 10%</a:t>
            </a:r>
          </a:p>
        </p:txBody>
      </p:sp>
      <p:sp>
        <p:nvSpPr>
          <p:cNvPr id="5192" name="Скругленная прямоугольная выноска 372"/>
          <p:cNvSpPr>
            <a:spLocks noChangeArrowheads="1"/>
          </p:cNvSpPr>
          <p:nvPr/>
        </p:nvSpPr>
        <p:spPr bwMode="auto">
          <a:xfrm>
            <a:off x="2483988" y="2659569"/>
            <a:ext cx="1693122" cy="675613"/>
          </a:xfrm>
          <a:prstGeom prst="wedgeRoundRectCallout">
            <a:avLst>
              <a:gd name="adj1" fmla="val -24213"/>
              <a:gd name="adj2" fmla="val 110598"/>
              <a:gd name="adj3" fmla="val 16667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sz="1000" dirty="0">
                <a:latin typeface="Calibri" pitchFamily="34" charset="0"/>
              </a:rPr>
              <a:t>очередное звание</a:t>
            </a:r>
          </a:p>
          <a:p>
            <a:pPr algn="ctr"/>
            <a:r>
              <a:rPr lang="ru-RU" sz="1000" dirty="0">
                <a:latin typeface="Calibri" pitchFamily="34" charset="0"/>
              </a:rPr>
              <a:t>повышение в  должности</a:t>
            </a:r>
          </a:p>
          <a:p>
            <a:pPr algn="ctr"/>
            <a:r>
              <a:rPr lang="ru-RU" sz="1000" dirty="0">
                <a:latin typeface="Calibri" pitchFamily="34" charset="0"/>
              </a:rPr>
              <a:t>присвоение 2 класса</a:t>
            </a:r>
          </a:p>
          <a:p>
            <a:pPr algn="ctr"/>
            <a:r>
              <a:rPr lang="ru-RU" sz="1000" dirty="0">
                <a:latin typeface="Calibri" pitchFamily="34" charset="0"/>
              </a:rPr>
              <a:t>надбавка за выслугу 15% </a:t>
            </a:r>
          </a:p>
        </p:txBody>
      </p:sp>
      <p:sp>
        <p:nvSpPr>
          <p:cNvPr id="5193" name="Скругленная прямоугольная выноска 373"/>
          <p:cNvSpPr>
            <a:spLocks noChangeArrowheads="1"/>
          </p:cNvSpPr>
          <p:nvPr/>
        </p:nvSpPr>
        <p:spPr bwMode="auto">
          <a:xfrm>
            <a:off x="3091062" y="1562137"/>
            <a:ext cx="2003155" cy="750875"/>
          </a:xfrm>
          <a:prstGeom prst="wedgeRoundRectCallout">
            <a:avLst>
              <a:gd name="adj1" fmla="val 11487"/>
              <a:gd name="adj2" fmla="val 99462"/>
              <a:gd name="adj3" fmla="val 16667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sz="1100">
                <a:latin typeface="Calibri" pitchFamily="34" charset="0"/>
              </a:rPr>
              <a:t>очередное звание</a:t>
            </a:r>
          </a:p>
          <a:p>
            <a:pPr algn="ctr"/>
            <a:r>
              <a:rPr lang="ru-RU" sz="1100">
                <a:latin typeface="Calibri" pitchFamily="34" charset="0"/>
              </a:rPr>
              <a:t>повышение в должности</a:t>
            </a:r>
          </a:p>
          <a:p>
            <a:pPr algn="ctr"/>
            <a:r>
              <a:rPr lang="ru-RU" sz="1100">
                <a:latin typeface="Calibri" pitchFamily="34" charset="0"/>
              </a:rPr>
              <a:t>присвоение 1 класса</a:t>
            </a:r>
          </a:p>
          <a:p>
            <a:pPr algn="ctr"/>
            <a:r>
              <a:rPr lang="ru-RU" sz="1100">
                <a:latin typeface="Calibri" pitchFamily="34" charset="0"/>
              </a:rPr>
              <a:t>надбавка за выслугу 20%</a:t>
            </a:r>
          </a:p>
        </p:txBody>
      </p:sp>
      <p:sp>
        <p:nvSpPr>
          <p:cNvPr id="5194" name="Скругленная прямоугольная выноска 374"/>
          <p:cNvSpPr>
            <a:spLocks noChangeArrowheads="1"/>
          </p:cNvSpPr>
          <p:nvPr/>
        </p:nvSpPr>
        <p:spPr bwMode="auto">
          <a:xfrm>
            <a:off x="5446400" y="965561"/>
            <a:ext cx="2173953" cy="750875"/>
          </a:xfrm>
          <a:prstGeom prst="wedgeRoundRectCallout">
            <a:avLst>
              <a:gd name="adj1" fmla="val -37008"/>
              <a:gd name="adj2" fmla="val 83427"/>
              <a:gd name="adj3" fmla="val 16667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sz="1100" dirty="0">
                <a:latin typeface="Calibri" pitchFamily="34" charset="0"/>
              </a:rPr>
              <a:t>очередное звание</a:t>
            </a:r>
          </a:p>
          <a:p>
            <a:pPr algn="ctr"/>
            <a:r>
              <a:rPr lang="ru-RU" sz="1100" dirty="0">
                <a:latin typeface="Calibri" pitchFamily="34" charset="0"/>
              </a:rPr>
              <a:t>повышение в должности</a:t>
            </a:r>
          </a:p>
          <a:p>
            <a:pPr algn="ctr"/>
            <a:r>
              <a:rPr lang="ru-RU" sz="1100" dirty="0">
                <a:latin typeface="Calibri" pitchFamily="34" charset="0"/>
              </a:rPr>
              <a:t>присвоение  класса «мастер»</a:t>
            </a:r>
          </a:p>
          <a:p>
            <a:pPr algn="ctr"/>
            <a:r>
              <a:rPr lang="ru-RU" sz="1100" dirty="0">
                <a:latin typeface="Calibri" pitchFamily="34" charset="0"/>
              </a:rPr>
              <a:t>надбавка за выслугу 25%</a:t>
            </a:r>
          </a:p>
        </p:txBody>
      </p:sp>
      <p:sp>
        <p:nvSpPr>
          <p:cNvPr id="5195" name="Скругленная прямоугольная выноска 375"/>
          <p:cNvSpPr>
            <a:spLocks noChangeArrowheads="1"/>
          </p:cNvSpPr>
          <p:nvPr/>
        </p:nvSpPr>
        <p:spPr bwMode="auto">
          <a:xfrm>
            <a:off x="7438141" y="1723153"/>
            <a:ext cx="1347814" cy="374571"/>
          </a:xfrm>
          <a:prstGeom prst="wedgeRoundRectCallout">
            <a:avLst>
              <a:gd name="adj1" fmla="val -56028"/>
              <a:gd name="adj2" fmla="val -99500"/>
              <a:gd name="adj3" fmla="val 16667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sz="1100" dirty="0">
                <a:latin typeface="Calibri" pitchFamily="34" charset="0"/>
              </a:rPr>
              <a:t>надбавка за выслугу</a:t>
            </a:r>
          </a:p>
          <a:p>
            <a:pPr algn="ctr"/>
            <a:r>
              <a:rPr lang="ru-RU" sz="1100" dirty="0">
                <a:latin typeface="Calibri" pitchFamily="34" charset="0"/>
              </a:rPr>
              <a:t> 30 % </a:t>
            </a:r>
          </a:p>
        </p:txBody>
      </p:sp>
      <p:sp>
        <p:nvSpPr>
          <p:cNvPr id="5196" name="Скругленная прямоугольная выноска 376"/>
          <p:cNvSpPr>
            <a:spLocks noChangeArrowheads="1"/>
          </p:cNvSpPr>
          <p:nvPr/>
        </p:nvSpPr>
        <p:spPr bwMode="auto">
          <a:xfrm>
            <a:off x="9015012" y="1723153"/>
            <a:ext cx="1514898" cy="374563"/>
          </a:xfrm>
          <a:prstGeom prst="wedgeRoundRectCallout">
            <a:avLst>
              <a:gd name="adj1" fmla="val -48407"/>
              <a:gd name="adj2" fmla="val -146236"/>
              <a:gd name="adj3" fmla="val 16667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sz="1100" dirty="0">
                <a:latin typeface="Calibri" pitchFamily="34" charset="0"/>
              </a:rPr>
              <a:t>надбавка за выслугу</a:t>
            </a:r>
          </a:p>
          <a:p>
            <a:pPr algn="ctr"/>
            <a:r>
              <a:rPr lang="ru-RU" sz="1100" dirty="0">
                <a:latin typeface="Calibri" pitchFamily="34" charset="0"/>
              </a:rPr>
              <a:t> 40% </a:t>
            </a:r>
          </a:p>
        </p:txBody>
      </p:sp>
      <p:sp>
        <p:nvSpPr>
          <p:cNvPr id="5197" name="TextBox 235"/>
          <p:cNvSpPr txBox="1">
            <a:spLocks noChangeArrowheads="1"/>
          </p:cNvSpPr>
          <p:nvPr/>
        </p:nvSpPr>
        <p:spPr bwMode="auto">
          <a:xfrm>
            <a:off x="3577463" y="5167739"/>
            <a:ext cx="3538476" cy="93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r"/>
            <a:r>
              <a:rPr lang="ru-RU" sz="1800" dirty="0">
                <a:latin typeface="Calibri" pitchFamily="34" charset="0"/>
              </a:rPr>
              <a:t>Приобретение </a:t>
            </a:r>
          </a:p>
          <a:p>
            <a:pPr algn="r"/>
            <a:r>
              <a:rPr lang="ru-RU" sz="1800" dirty="0">
                <a:latin typeface="Calibri" pitchFamily="34" charset="0"/>
              </a:rPr>
              <a:t>постоянного жилья по целевому жилищному займу</a:t>
            </a:r>
          </a:p>
        </p:txBody>
      </p:sp>
      <p:grpSp>
        <p:nvGrpSpPr>
          <p:cNvPr id="2" name="Группа 84"/>
          <p:cNvGrpSpPr>
            <a:grpSpLocks/>
          </p:cNvGrpSpPr>
          <p:nvPr/>
        </p:nvGrpSpPr>
        <p:grpSpPr bwMode="auto">
          <a:xfrm>
            <a:off x="7916086" y="4336348"/>
            <a:ext cx="2777314" cy="1741504"/>
            <a:chOff x="6905153" y="4293094"/>
            <a:chExt cx="2411760" cy="1715939"/>
          </a:xfrm>
        </p:grpSpPr>
        <p:sp>
          <p:nvSpPr>
            <p:cNvPr id="369" name="Прямоугольник 368"/>
            <p:cNvSpPr/>
            <p:nvPr/>
          </p:nvSpPr>
          <p:spPr>
            <a:xfrm flipV="1">
              <a:off x="6905153" y="4869089"/>
              <a:ext cx="288573" cy="28879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201" name="TextBox 369"/>
            <p:cNvSpPr txBox="1">
              <a:spLocks noChangeArrowheads="1"/>
            </p:cNvSpPr>
            <p:nvPr/>
          </p:nvSpPr>
          <p:spPr bwMode="auto">
            <a:xfrm>
              <a:off x="7156673" y="4293096"/>
              <a:ext cx="2160240" cy="171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1369"/>
                </a:spcBef>
                <a:buFontTx/>
                <a:buChar char="-"/>
              </a:pPr>
              <a:r>
                <a:rPr lang="ru-RU" sz="1100" b="1">
                  <a:solidFill>
                    <a:srgbClr val="000000"/>
                  </a:solidFill>
                  <a:latin typeface="Calibri" pitchFamily="34" charset="0"/>
                </a:rPr>
                <a:t>Рост профессионального уровня,  наличие классной квалификации не ниже</a:t>
              </a:r>
              <a:endParaRPr lang="en-US" sz="1100" b="1">
                <a:solidFill>
                  <a:srgbClr val="000000"/>
                </a:solidFill>
                <a:latin typeface="Calibri" pitchFamily="34" charset="0"/>
              </a:endParaRPr>
            </a:p>
            <a:p>
              <a:pPr>
                <a:spcBef>
                  <a:spcPts val="913"/>
                </a:spcBef>
                <a:buFontTx/>
                <a:buChar char="-"/>
              </a:pPr>
              <a:r>
                <a:rPr lang="ru-RU" sz="1100" b="1">
                  <a:solidFill>
                    <a:srgbClr val="000000"/>
                  </a:solidFill>
                  <a:latin typeface="Calibri" pitchFamily="34" charset="0"/>
                </a:rPr>
                <a:t>Рост денежного </a:t>
              </a:r>
            </a:p>
            <a:p>
              <a:r>
                <a:rPr lang="ru-RU" sz="1100" b="1">
                  <a:solidFill>
                    <a:srgbClr val="000000"/>
                  </a:solidFill>
                  <a:latin typeface="Calibri" pitchFamily="34" charset="0"/>
                </a:rPr>
                <a:t>довольствия</a:t>
              </a:r>
            </a:p>
            <a:p>
              <a:pPr>
                <a:spcBef>
                  <a:spcPts val="1369"/>
                </a:spcBef>
                <a:buFontTx/>
                <a:buChar char="-"/>
              </a:pPr>
              <a:r>
                <a:rPr lang="ru-RU" sz="1100" b="1">
                  <a:solidFill>
                    <a:srgbClr val="000000"/>
                  </a:solidFill>
                  <a:latin typeface="Calibri" pitchFamily="34" charset="0"/>
                </a:rPr>
                <a:t>  Погашение целевого жилищного займа за приобретенное жилье за счет Министерства обороны</a:t>
              </a:r>
            </a:p>
          </p:txBody>
        </p:sp>
        <p:sp>
          <p:nvSpPr>
            <p:cNvPr id="83" name="Прямоугольник 82"/>
            <p:cNvSpPr/>
            <p:nvPr/>
          </p:nvSpPr>
          <p:spPr>
            <a:xfrm flipV="1">
              <a:off x="6905153" y="4293094"/>
              <a:ext cx="288573" cy="28879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4" name="Прямоугольник 83"/>
            <p:cNvSpPr/>
            <p:nvPr/>
          </p:nvSpPr>
          <p:spPr>
            <a:xfrm flipV="1">
              <a:off x="6905153" y="5332423"/>
              <a:ext cx="288573" cy="28720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87" name="Стрелка вниз 86"/>
          <p:cNvSpPr/>
          <p:nvPr/>
        </p:nvSpPr>
        <p:spPr>
          <a:xfrm rot="5400000" flipH="1" flipV="1">
            <a:off x="5536833" y="2515779"/>
            <a:ext cx="629668" cy="9263900"/>
          </a:xfrm>
          <a:prstGeom prst="downArrow">
            <a:avLst>
              <a:gd name="adj1" fmla="val 67649"/>
              <a:gd name="adj2" fmla="val 128159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lin ang="5400000" scaled="0"/>
            <a:tileRect/>
          </a:gradFill>
          <a:ln>
            <a:solidFill>
              <a:prstClr val="black"/>
            </a:solidFill>
          </a:ln>
          <a:effectLst/>
        </p:spPr>
        <p:txBody>
          <a:bodyPr vert="vert" lIns="104306" tIns="52153" rIns="104306" bIns="52153" anchor="ctr"/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Tahoma" pitchFamily="34" charset="0"/>
              </a:rPr>
              <a:t>Прохождение военной службы контрактниками,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Tahoma" pitchFamily="34" charset="0"/>
              </a:rPr>
              <a:t>соответствующими установленным требованиям</a:t>
            </a:r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88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alt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2" name="Прямая соединительная линия 121"/>
          <p:cNvCxnSpPr/>
          <p:nvPr/>
        </p:nvCxnSpPr>
        <p:spPr>
          <a:xfrm>
            <a:off x="5181123" y="3356356"/>
            <a:ext cx="2186370" cy="0"/>
          </a:xfrm>
          <a:prstGeom prst="line">
            <a:avLst/>
          </a:prstGeom>
          <a:ln w="19050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 animBg="1"/>
      <p:bldP spid="8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25720" y="0"/>
            <a:ext cx="10567680" cy="763729"/>
          </a:xfrm>
          <a:prstGeom prst="roundRect">
            <a:avLst/>
          </a:prstGeom>
          <a:noFill/>
          <a:ln>
            <a:noFill/>
          </a:ln>
          <a:effectLst>
            <a:outerShdw blurRad="40000" dist="25400" sx="1000" sy="1000" rotWithShape="0">
              <a:srgbClr val="000000"/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306" tIns="52153" rIns="104306" bIns="52153" anchor="ctr"/>
          <a:lstStyle/>
          <a:p>
            <a:pPr algn="ctr" defTabSz="1062976">
              <a:defRPr/>
            </a:pPr>
            <a:r>
              <a:rPr lang="ru-RU" sz="1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ДЕНЕЖНОГО ДОВОЛЬСТВИЯ ВОЕННОСЛУЖАЩЕГО</a:t>
            </a:r>
          </a:p>
          <a:p>
            <a:pPr algn="ctr" defTabSz="1062976">
              <a:defRPr/>
            </a:pPr>
            <a:r>
              <a:rPr lang="ru-RU" sz="1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ВЫСЛУГИ ЛЕТ И ДОПОЛНИТЕЛЬНЫХ ВЫПЛАТ</a:t>
            </a: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097470"/>
              </p:ext>
            </p:extLst>
          </p:nvPr>
        </p:nvGraphicFramePr>
        <p:xfrm>
          <a:off x="-1" y="1260352"/>
          <a:ext cx="10693399" cy="6389439"/>
        </p:xfrm>
        <a:graphic>
          <a:graphicData uri="http://schemas.openxmlformats.org/drawingml/2006/table">
            <a:tbl>
              <a:tblPr/>
              <a:tblGrid>
                <a:gridCol w="1470640"/>
                <a:gridCol w="742683"/>
                <a:gridCol w="720075"/>
                <a:gridCol w="620800"/>
                <a:gridCol w="928407"/>
                <a:gridCol w="720080"/>
                <a:gridCol w="896794"/>
                <a:gridCol w="931200"/>
                <a:gridCol w="931200"/>
                <a:gridCol w="931200"/>
                <a:gridCol w="869120"/>
                <a:gridCol w="931200"/>
              </a:tblGrid>
              <a:tr h="2033192">
                <a:tc>
                  <a:txBody>
                    <a:bodyPr/>
                    <a:lstStyle/>
                    <a:p>
                      <a:pPr marL="0" marR="71755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Категория </a:t>
                      </a:r>
                      <a:r>
                        <a:rPr lang="ru-RU" sz="1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военнослужащих</a:t>
                      </a:r>
                    </a:p>
                    <a:p>
                      <a:pPr marL="0" marR="71755" indent="0"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</a:t>
                      </a: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в/звание, тарифный разряд)</a:t>
                      </a: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Размер оклада по воинской должности</a:t>
                      </a: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Размер оклада по </a:t>
                      </a:r>
                      <a:b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воинскому званию</a:t>
                      </a: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Надбавка за выслугу </a:t>
                      </a: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лет</a:t>
                      </a: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Надбавка за классную квалификацию</a:t>
                      </a: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Материальная помощь,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 месяц</a:t>
                      </a: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Премия за добросовестное исполнение служебных обязанностей</a:t>
                      </a: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Надбавка за особые условия военной службы до 100% оклада по должности</a:t>
                      </a: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Надбавка</a:t>
                      </a:r>
                      <a:r>
                        <a:rPr lang="ru-RU" sz="10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за безаварийный стаж вождения 30% от оклада по воинской должности</a:t>
                      </a:r>
                      <a:endParaRPr lang="ru-RU" sz="1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Надбавка за особые достижения</a:t>
                      </a:r>
                      <a:r>
                        <a:rPr lang="ru-RU" sz="10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(сдача уровня физической подготовки, высший уровень) 70% от оклада по воинской должности</a:t>
                      </a:r>
                      <a:endParaRPr lang="ru-RU" sz="10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endParaRPr lang="ru-RU" sz="1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Надбавка за особые достижения</a:t>
                      </a:r>
                      <a:r>
                        <a:rPr lang="ru-RU" sz="10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(за прохождения военной службы на воинских должностях с 1-4 </a:t>
                      </a:r>
                      <a:r>
                        <a:rPr lang="ru-RU" sz="1000" baseline="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т.р</a:t>
                      </a:r>
                      <a:r>
                        <a:rPr lang="ru-RU" sz="10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.) 50% от оклада по воинской должности</a:t>
                      </a:r>
                      <a:endParaRPr lang="ru-RU" sz="1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ИТОГО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</a:t>
                      </a:r>
                      <a:r>
                        <a:rPr lang="ru-RU" sz="1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а руки с вычетом подоходного налога 13%</a:t>
                      </a:r>
                      <a:endParaRPr lang="ru-RU" sz="1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775119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Стрелок (рядовой,  выслуга до 2 лет)</a:t>
                      </a: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  <a:r>
                        <a:rPr lang="ru-RU" sz="15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174</a:t>
                      </a:r>
                      <a:endParaRPr lang="ru-RU" sz="1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5 </a:t>
                      </a:r>
                      <a:r>
                        <a:rPr lang="ru-RU" sz="1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587</a:t>
                      </a:r>
                      <a:endParaRPr lang="ru-RU" sz="1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ru-RU" sz="15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490</a:t>
                      </a:r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4 470</a:t>
                      </a:r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5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7 821</a:t>
                      </a:r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5 587</a:t>
                      </a:r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</a:t>
                      </a:r>
                      <a:r>
                        <a:rPr lang="ru-RU" sz="15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434</a:t>
                      </a:r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Водитель кат. «С» (ефрейтор, 3 класс, выслуга </a:t>
                      </a:r>
                      <a:b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2 до 5 лет)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12 290</a:t>
                      </a:r>
                      <a:endParaRPr lang="ru-RU" sz="1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6 145</a:t>
                      </a:r>
                      <a:endParaRPr lang="ru-RU" sz="1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5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1 229</a:t>
                      </a:r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5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615</a:t>
                      </a:r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lang="ru-RU" sz="15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588</a:t>
                      </a:r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3 073</a:t>
                      </a:r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5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3 687</a:t>
                      </a:r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15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8 603</a:t>
                      </a:r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r>
                        <a:rPr lang="ru-RU" sz="15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145</a:t>
                      </a:r>
                      <a:endParaRPr lang="ru-RU" sz="1500" dirty="0" smtClean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37 737</a:t>
                      </a:r>
                      <a:endParaRPr lang="ru-RU" sz="1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Командир отделения (младший сержант</a:t>
                      </a: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</a:t>
                      </a: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класс, </a:t>
                      </a: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выслуга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 </a:t>
                      </a: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до 5 лет)</a:t>
                      </a: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16 760</a:t>
                      </a:r>
                      <a:endParaRPr lang="ru-RU" sz="15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r>
                        <a:rPr lang="ru-RU" sz="1500" b="1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705</a:t>
                      </a:r>
                      <a:endParaRPr lang="ru-RU" sz="15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2 350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838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ru-RU" sz="1500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820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5 866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16 760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11 732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54</a:t>
                      </a:r>
                      <a:r>
                        <a:rPr lang="ru-RU" sz="1500" b="1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663</a:t>
                      </a:r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62409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Командир </a:t>
                      </a: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отделения (</a:t>
                      </a: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сержант, </a:t>
                      </a:r>
                      <a:r>
                        <a:rPr lang="ru-RU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</a:t>
                      </a: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класс, выслуга от 5 до 10 лет)</a:t>
                      </a: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16 760</a:t>
                      </a:r>
                      <a:endParaRPr lang="ru-RU" sz="15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7 263</a:t>
                      </a:r>
                      <a:endParaRPr lang="ru-RU" sz="15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3 603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ru-RU" sz="1500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676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2 002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6 005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16 760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11 732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57 247</a:t>
                      </a:r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34417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Заместитель командира взвода (старший сержант, 1 класс, выслуга от 10 до 15 лет)</a:t>
                      </a: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18 995</a:t>
                      </a:r>
                      <a:endParaRPr lang="ru-RU" sz="15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7 822</a:t>
                      </a:r>
                      <a:endParaRPr lang="ru-RU" sz="1500" b="1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5 363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3 799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ru-RU" sz="1500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234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6 704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18 995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13 297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67 172</a:t>
                      </a:r>
                      <a:endParaRPr lang="ru-RU" sz="15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58" marR="6158" marT="58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8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alt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7582" y="-139384"/>
            <a:ext cx="7999629" cy="1081681"/>
          </a:xfrm>
          <a:prstGeom prst="rect">
            <a:avLst/>
          </a:prstGeom>
          <a:noFill/>
          <a:ln>
            <a:noFill/>
          </a:ln>
          <a:effectLst/>
        </p:spPr>
        <p:txBody>
          <a:bodyPr lIns="104306" tIns="52153" rIns="104306" bIns="52153" anchor="ctr"/>
          <a:lstStyle/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ПОСТУПЛЕНИЯ НА ВОЕННУЮ СЛУЖБУ </a:t>
            </a:r>
            <a:b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КОНТРАКТУ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24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alt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283449" y="2272181"/>
            <a:ext cx="10105123" cy="3483828"/>
          </a:xfrm>
          <a:prstGeom prst="flowChartAlternateProcess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104306" tIns="52153" rIns="104306" bIns="52153" anchor="ctr">
            <a:noAutofit/>
          </a:bodyPr>
          <a:lstStyle/>
          <a:p>
            <a:pPr algn="ctr"/>
            <a:r>
              <a:rPr lang="ru-RU" sz="2300" b="1" dirty="0">
                <a:latin typeface="Arial" pitchFamily="34" charset="0"/>
              </a:rPr>
              <a:t>Порядок поступления на военную службу по контракту</a:t>
            </a:r>
          </a:p>
          <a:p>
            <a:pPr algn="ctr"/>
            <a:r>
              <a:rPr lang="ru-RU" sz="2300" b="1" dirty="0">
                <a:latin typeface="Arial" pitchFamily="34" charset="0"/>
              </a:rPr>
              <a:t>граждан мужского пола, не пребывающих в запасе, окончивших государственные, муниципальные или имеющие государственную аккредитацию негосударственные образовательные организации высшего профессионального образования и получивших в указанных образовательных учреждениях высшее профессиональное 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237421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7582" y="-139384"/>
            <a:ext cx="7999629" cy="1081681"/>
          </a:xfrm>
          <a:prstGeom prst="rect">
            <a:avLst/>
          </a:prstGeom>
          <a:noFill/>
          <a:ln>
            <a:noFill/>
          </a:ln>
          <a:effectLst/>
        </p:spPr>
        <p:txBody>
          <a:bodyPr lIns="104306" tIns="52153" rIns="104306" bIns="52153" anchor="ctr"/>
          <a:lstStyle/>
          <a:p>
            <a:pPr algn="ctr">
              <a:spcBef>
                <a:spcPct val="0"/>
              </a:spcBef>
            </a:pPr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СЕТЬ ПУНКТОВ ОТБОРА НА ВОЕННУЮ СЛУЖБУ </a:t>
            </a:r>
            <a:b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КОНТРАКТУ</a:t>
            </a:r>
            <a:endParaRPr lang="ru-RU" alt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24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alt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2" name="TextBox 176"/>
          <p:cNvSpPr txBox="1">
            <a:spLocks noChangeArrowheads="1"/>
          </p:cNvSpPr>
          <p:nvPr/>
        </p:nvSpPr>
        <p:spPr bwMode="auto">
          <a:xfrm>
            <a:off x="214666" y="1111224"/>
            <a:ext cx="5495940" cy="128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800" b="1" u="sng" dirty="0" smtClean="0">
                <a:solidFill>
                  <a:srgbClr val="FF0000"/>
                </a:solidFill>
                <a:latin typeface="Calibri" pitchFamily="34" charset="0"/>
              </a:rPr>
              <a:t>В Центральном военном округе 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1600" b="1" u="sng" dirty="0">
              <a:solidFill>
                <a:srgbClr val="FF0000"/>
              </a:solidFill>
              <a:latin typeface="Calibri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00FF"/>
                </a:solidFill>
                <a:latin typeface="Calibri" pitchFamily="34" charset="0"/>
              </a:rPr>
              <a:t>28 </a:t>
            </a:r>
            <a:r>
              <a:rPr lang="ru-RU" altLang="ru-RU" sz="2400" b="1" dirty="0" smtClean="0">
                <a:solidFill>
                  <a:srgbClr val="0000FF"/>
                </a:solidFill>
                <a:latin typeface="Calibri" pitchFamily="34" charset="0"/>
              </a:rPr>
              <a:t>пунктов отбора на военную службу по контракту</a:t>
            </a:r>
            <a:endParaRPr lang="ru-RU" altLang="ru-RU" sz="2800" b="1" u="sng" dirty="0">
              <a:solidFill>
                <a:srgbClr val="0000FF"/>
              </a:solidFill>
              <a:latin typeface="Calibri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560834" y="1311720"/>
            <a:ext cx="9310159" cy="5602469"/>
            <a:chOff x="1141600" y="1881638"/>
            <a:chExt cx="4555903" cy="2865587"/>
          </a:xfrm>
        </p:grpSpPr>
        <p:sp>
          <p:nvSpPr>
            <p:cNvPr id="10" name="Freeform 59"/>
            <p:cNvSpPr>
              <a:spLocks/>
            </p:cNvSpPr>
            <p:nvPr/>
          </p:nvSpPr>
          <p:spPr bwMode="auto">
            <a:xfrm>
              <a:off x="3810437" y="1881638"/>
              <a:ext cx="1175919" cy="1055089"/>
            </a:xfrm>
            <a:custGeom>
              <a:avLst/>
              <a:gdLst>
                <a:gd name="T0" fmla="*/ 0 w 2612"/>
                <a:gd name="T1" fmla="*/ 0 h 2370"/>
                <a:gd name="T2" fmla="*/ 0 w 2612"/>
                <a:gd name="T3" fmla="*/ 0 h 2370"/>
                <a:gd name="T4" fmla="*/ 0 w 2612"/>
                <a:gd name="T5" fmla="*/ 0 h 2370"/>
                <a:gd name="T6" fmla="*/ 0 w 2612"/>
                <a:gd name="T7" fmla="*/ 0 h 2370"/>
                <a:gd name="T8" fmla="*/ 0 w 2612"/>
                <a:gd name="T9" fmla="*/ 0 h 2370"/>
                <a:gd name="T10" fmla="*/ 0 w 2612"/>
                <a:gd name="T11" fmla="*/ 0 h 2370"/>
                <a:gd name="T12" fmla="*/ 0 w 2612"/>
                <a:gd name="T13" fmla="*/ 0 h 2370"/>
                <a:gd name="T14" fmla="*/ 0 w 2612"/>
                <a:gd name="T15" fmla="*/ 0 h 2370"/>
                <a:gd name="T16" fmla="*/ 0 w 2612"/>
                <a:gd name="T17" fmla="*/ 0 h 2370"/>
                <a:gd name="T18" fmla="*/ 0 w 2612"/>
                <a:gd name="T19" fmla="*/ 0 h 2370"/>
                <a:gd name="T20" fmla="*/ 0 w 2612"/>
                <a:gd name="T21" fmla="*/ 0 h 2370"/>
                <a:gd name="T22" fmla="*/ 0 w 2612"/>
                <a:gd name="T23" fmla="*/ 0 h 2370"/>
                <a:gd name="T24" fmla="*/ 0 w 2612"/>
                <a:gd name="T25" fmla="*/ 0 h 2370"/>
                <a:gd name="T26" fmla="*/ 0 w 2612"/>
                <a:gd name="T27" fmla="*/ 0 h 2370"/>
                <a:gd name="T28" fmla="*/ 0 w 2612"/>
                <a:gd name="T29" fmla="*/ 0 h 2370"/>
                <a:gd name="T30" fmla="*/ 0 w 2612"/>
                <a:gd name="T31" fmla="*/ 0 h 2370"/>
                <a:gd name="T32" fmla="*/ 0 w 2612"/>
                <a:gd name="T33" fmla="*/ 0 h 2370"/>
                <a:gd name="T34" fmla="*/ 0 w 2612"/>
                <a:gd name="T35" fmla="*/ 0 h 2370"/>
                <a:gd name="T36" fmla="*/ 0 w 2612"/>
                <a:gd name="T37" fmla="*/ 0 h 2370"/>
                <a:gd name="T38" fmla="*/ 0 w 2612"/>
                <a:gd name="T39" fmla="*/ 0 h 2370"/>
                <a:gd name="T40" fmla="*/ 0 w 2612"/>
                <a:gd name="T41" fmla="*/ 0 h 2370"/>
                <a:gd name="T42" fmla="*/ 0 w 2612"/>
                <a:gd name="T43" fmla="*/ 0 h 2370"/>
                <a:gd name="T44" fmla="*/ 0 w 2612"/>
                <a:gd name="T45" fmla="*/ 0 h 2370"/>
                <a:gd name="T46" fmla="*/ 0 w 2612"/>
                <a:gd name="T47" fmla="*/ 0 h 2370"/>
                <a:gd name="T48" fmla="*/ 0 w 2612"/>
                <a:gd name="T49" fmla="*/ 0 h 2370"/>
                <a:gd name="T50" fmla="*/ 0 w 2612"/>
                <a:gd name="T51" fmla="*/ 0 h 2370"/>
                <a:gd name="T52" fmla="*/ 0 w 2612"/>
                <a:gd name="T53" fmla="*/ 0 h 2370"/>
                <a:gd name="T54" fmla="*/ 0 w 2612"/>
                <a:gd name="T55" fmla="*/ 0 h 2370"/>
                <a:gd name="T56" fmla="*/ 0 w 2612"/>
                <a:gd name="T57" fmla="*/ 0 h 2370"/>
                <a:gd name="T58" fmla="*/ 0 w 2612"/>
                <a:gd name="T59" fmla="*/ 0 h 2370"/>
                <a:gd name="T60" fmla="*/ 0 w 2612"/>
                <a:gd name="T61" fmla="*/ 0 h 2370"/>
                <a:gd name="T62" fmla="*/ 0 w 2612"/>
                <a:gd name="T63" fmla="*/ 0 h 2370"/>
                <a:gd name="T64" fmla="*/ 0 w 2612"/>
                <a:gd name="T65" fmla="*/ 0 h 2370"/>
                <a:gd name="T66" fmla="*/ 0 w 2612"/>
                <a:gd name="T67" fmla="*/ 0 h 2370"/>
                <a:gd name="T68" fmla="*/ 0 w 2612"/>
                <a:gd name="T69" fmla="*/ 0 h 2370"/>
                <a:gd name="T70" fmla="*/ 0 w 2612"/>
                <a:gd name="T71" fmla="*/ 0 h 2370"/>
                <a:gd name="T72" fmla="*/ 0 w 2612"/>
                <a:gd name="T73" fmla="*/ 0 h 2370"/>
                <a:gd name="T74" fmla="*/ 0 w 2612"/>
                <a:gd name="T75" fmla="*/ 0 h 2370"/>
                <a:gd name="T76" fmla="*/ 0 w 2612"/>
                <a:gd name="T77" fmla="*/ 0 h 2370"/>
                <a:gd name="T78" fmla="*/ 0 w 2612"/>
                <a:gd name="T79" fmla="*/ 0 h 2370"/>
                <a:gd name="T80" fmla="*/ 0 w 2612"/>
                <a:gd name="T81" fmla="*/ 0 h 2370"/>
                <a:gd name="T82" fmla="*/ 0 w 2612"/>
                <a:gd name="T83" fmla="*/ 0 h 2370"/>
                <a:gd name="T84" fmla="*/ 0 w 2612"/>
                <a:gd name="T85" fmla="*/ 0 h 2370"/>
                <a:gd name="T86" fmla="*/ 0 w 2612"/>
                <a:gd name="T87" fmla="*/ 0 h 2370"/>
                <a:gd name="T88" fmla="*/ 0 w 2612"/>
                <a:gd name="T89" fmla="*/ 0 h 2370"/>
                <a:gd name="T90" fmla="*/ 0 w 2612"/>
                <a:gd name="T91" fmla="*/ 0 h 2370"/>
                <a:gd name="T92" fmla="*/ 0 w 2612"/>
                <a:gd name="T93" fmla="*/ 0 h 2370"/>
                <a:gd name="T94" fmla="*/ 0 w 2612"/>
                <a:gd name="T95" fmla="*/ 0 h 2370"/>
                <a:gd name="T96" fmla="*/ 0 w 2612"/>
                <a:gd name="T97" fmla="*/ 0 h 2370"/>
                <a:gd name="T98" fmla="*/ 0 w 2612"/>
                <a:gd name="T99" fmla="*/ 0 h 2370"/>
                <a:gd name="T100" fmla="*/ 0 w 2612"/>
                <a:gd name="T101" fmla="*/ 0 h 2370"/>
                <a:gd name="T102" fmla="*/ 0 w 2612"/>
                <a:gd name="T103" fmla="*/ 0 h 2370"/>
                <a:gd name="T104" fmla="*/ 0 w 2612"/>
                <a:gd name="T105" fmla="*/ 0 h 2370"/>
                <a:gd name="T106" fmla="*/ 0 w 2612"/>
                <a:gd name="T107" fmla="*/ 0 h 2370"/>
                <a:gd name="T108" fmla="*/ 0 w 2612"/>
                <a:gd name="T109" fmla="*/ 0 h 2370"/>
                <a:gd name="T110" fmla="*/ 0 w 2612"/>
                <a:gd name="T111" fmla="*/ 0 h 2370"/>
                <a:gd name="T112" fmla="*/ 0 w 2612"/>
                <a:gd name="T113" fmla="*/ 0 h 23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612" h="2370">
                  <a:moveTo>
                    <a:pt x="2153" y="1909"/>
                  </a:moveTo>
                  <a:lnTo>
                    <a:pt x="2112" y="1926"/>
                  </a:lnTo>
                  <a:lnTo>
                    <a:pt x="2123" y="1947"/>
                  </a:lnTo>
                  <a:lnTo>
                    <a:pt x="2072" y="1968"/>
                  </a:lnTo>
                  <a:lnTo>
                    <a:pt x="2076" y="1930"/>
                  </a:lnTo>
                  <a:lnTo>
                    <a:pt x="2021" y="1936"/>
                  </a:lnTo>
                  <a:lnTo>
                    <a:pt x="2010" y="1962"/>
                  </a:lnTo>
                  <a:lnTo>
                    <a:pt x="1974" y="1983"/>
                  </a:lnTo>
                  <a:lnTo>
                    <a:pt x="1937" y="1930"/>
                  </a:lnTo>
                  <a:lnTo>
                    <a:pt x="1928" y="1951"/>
                  </a:lnTo>
                  <a:lnTo>
                    <a:pt x="1872" y="1968"/>
                  </a:lnTo>
                  <a:lnTo>
                    <a:pt x="1830" y="1947"/>
                  </a:lnTo>
                  <a:lnTo>
                    <a:pt x="1836" y="1932"/>
                  </a:lnTo>
                  <a:lnTo>
                    <a:pt x="1779" y="1921"/>
                  </a:lnTo>
                  <a:lnTo>
                    <a:pt x="1709" y="1890"/>
                  </a:lnTo>
                  <a:lnTo>
                    <a:pt x="1692" y="1911"/>
                  </a:lnTo>
                  <a:lnTo>
                    <a:pt x="1688" y="1864"/>
                  </a:lnTo>
                  <a:lnTo>
                    <a:pt x="1616" y="1858"/>
                  </a:lnTo>
                  <a:lnTo>
                    <a:pt x="1607" y="1896"/>
                  </a:lnTo>
                  <a:lnTo>
                    <a:pt x="1505" y="1881"/>
                  </a:lnTo>
                  <a:lnTo>
                    <a:pt x="1469" y="1917"/>
                  </a:lnTo>
                  <a:lnTo>
                    <a:pt x="1421" y="1906"/>
                  </a:lnTo>
                  <a:lnTo>
                    <a:pt x="1421" y="1927"/>
                  </a:lnTo>
                  <a:lnTo>
                    <a:pt x="1382" y="1927"/>
                  </a:lnTo>
                  <a:lnTo>
                    <a:pt x="1370" y="1953"/>
                  </a:lnTo>
                  <a:lnTo>
                    <a:pt x="1280" y="1974"/>
                  </a:lnTo>
                  <a:lnTo>
                    <a:pt x="1202" y="2029"/>
                  </a:lnTo>
                  <a:lnTo>
                    <a:pt x="1224" y="2062"/>
                  </a:lnTo>
                  <a:lnTo>
                    <a:pt x="1140" y="2134"/>
                  </a:lnTo>
                  <a:lnTo>
                    <a:pt x="1124" y="2191"/>
                  </a:lnTo>
                  <a:lnTo>
                    <a:pt x="1095" y="2157"/>
                  </a:lnTo>
                  <a:lnTo>
                    <a:pt x="1058" y="2151"/>
                  </a:lnTo>
                  <a:lnTo>
                    <a:pt x="1001" y="2223"/>
                  </a:lnTo>
                  <a:lnTo>
                    <a:pt x="926" y="2286"/>
                  </a:lnTo>
                  <a:lnTo>
                    <a:pt x="882" y="2355"/>
                  </a:lnTo>
                  <a:lnTo>
                    <a:pt x="842" y="2349"/>
                  </a:lnTo>
                  <a:lnTo>
                    <a:pt x="788" y="2370"/>
                  </a:lnTo>
                  <a:lnTo>
                    <a:pt x="758" y="2343"/>
                  </a:lnTo>
                  <a:lnTo>
                    <a:pt x="731" y="2364"/>
                  </a:lnTo>
                  <a:lnTo>
                    <a:pt x="690" y="2322"/>
                  </a:lnTo>
                  <a:lnTo>
                    <a:pt x="675" y="2364"/>
                  </a:lnTo>
                  <a:lnTo>
                    <a:pt x="654" y="2368"/>
                  </a:lnTo>
                  <a:lnTo>
                    <a:pt x="633" y="2337"/>
                  </a:lnTo>
                  <a:lnTo>
                    <a:pt x="618" y="2347"/>
                  </a:lnTo>
                  <a:lnTo>
                    <a:pt x="572" y="2322"/>
                  </a:lnTo>
                  <a:lnTo>
                    <a:pt x="536" y="2326"/>
                  </a:lnTo>
                  <a:lnTo>
                    <a:pt x="491" y="2238"/>
                  </a:lnTo>
                  <a:lnTo>
                    <a:pt x="482" y="2149"/>
                  </a:lnTo>
                  <a:lnTo>
                    <a:pt x="399" y="2143"/>
                  </a:lnTo>
                  <a:lnTo>
                    <a:pt x="393" y="2181"/>
                  </a:lnTo>
                  <a:lnTo>
                    <a:pt x="357" y="2236"/>
                  </a:lnTo>
                  <a:lnTo>
                    <a:pt x="312" y="2263"/>
                  </a:lnTo>
                  <a:lnTo>
                    <a:pt x="338" y="2274"/>
                  </a:lnTo>
                  <a:lnTo>
                    <a:pt x="296" y="2295"/>
                  </a:lnTo>
                  <a:lnTo>
                    <a:pt x="251" y="2191"/>
                  </a:lnTo>
                  <a:lnTo>
                    <a:pt x="231" y="2109"/>
                  </a:lnTo>
                  <a:lnTo>
                    <a:pt x="212" y="2086"/>
                  </a:lnTo>
                  <a:lnTo>
                    <a:pt x="234" y="2056"/>
                  </a:lnTo>
                  <a:lnTo>
                    <a:pt x="207" y="1995"/>
                  </a:lnTo>
                  <a:lnTo>
                    <a:pt x="198" y="1989"/>
                  </a:lnTo>
                  <a:lnTo>
                    <a:pt x="203" y="1947"/>
                  </a:lnTo>
                  <a:lnTo>
                    <a:pt x="224" y="1947"/>
                  </a:lnTo>
                  <a:lnTo>
                    <a:pt x="230" y="1917"/>
                  </a:lnTo>
                  <a:lnTo>
                    <a:pt x="204" y="1854"/>
                  </a:lnTo>
                  <a:lnTo>
                    <a:pt x="225" y="1818"/>
                  </a:lnTo>
                  <a:lnTo>
                    <a:pt x="185" y="1807"/>
                  </a:lnTo>
                  <a:lnTo>
                    <a:pt x="195" y="1755"/>
                  </a:lnTo>
                  <a:lnTo>
                    <a:pt x="176" y="1738"/>
                  </a:lnTo>
                  <a:lnTo>
                    <a:pt x="176" y="1759"/>
                  </a:lnTo>
                  <a:lnTo>
                    <a:pt x="159" y="1780"/>
                  </a:lnTo>
                  <a:lnTo>
                    <a:pt x="108" y="1776"/>
                  </a:lnTo>
                  <a:lnTo>
                    <a:pt x="98" y="1750"/>
                  </a:lnTo>
                  <a:lnTo>
                    <a:pt x="36" y="1725"/>
                  </a:lnTo>
                  <a:lnTo>
                    <a:pt x="23" y="1645"/>
                  </a:lnTo>
                  <a:lnTo>
                    <a:pt x="0" y="1620"/>
                  </a:lnTo>
                  <a:lnTo>
                    <a:pt x="5" y="1579"/>
                  </a:lnTo>
                  <a:lnTo>
                    <a:pt x="93" y="1512"/>
                  </a:lnTo>
                  <a:lnTo>
                    <a:pt x="155" y="1485"/>
                  </a:lnTo>
                  <a:lnTo>
                    <a:pt x="167" y="1495"/>
                  </a:lnTo>
                  <a:lnTo>
                    <a:pt x="191" y="1431"/>
                  </a:lnTo>
                  <a:lnTo>
                    <a:pt x="207" y="1362"/>
                  </a:lnTo>
                  <a:lnTo>
                    <a:pt x="173" y="1341"/>
                  </a:lnTo>
                  <a:lnTo>
                    <a:pt x="134" y="1252"/>
                  </a:lnTo>
                  <a:lnTo>
                    <a:pt x="159" y="1227"/>
                  </a:lnTo>
                  <a:lnTo>
                    <a:pt x="161" y="1209"/>
                  </a:lnTo>
                  <a:lnTo>
                    <a:pt x="192" y="1222"/>
                  </a:lnTo>
                  <a:lnTo>
                    <a:pt x="248" y="1173"/>
                  </a:lnTo>
                  <a:lnTo>
                    <a:pt x="218" y="1119"/>
                  </a:lnTo>
                  <a:lnTo>
                    <a:pt x="207" y="1123"/>
                  </a:lnTo>
                  <a:lnTo>
                    <a:pt x="143" y="1060"/>
                  </a:lnTo>
                  <a:lnTo>
                    <a:pt x="159" y="1024"/>
                  </a:lnTo>
                  <a:lnTo>
                    <a:pt x="170" y="1015"/>
                  </a:lnTo>
                  <a:lnTo>
                    <a:pt x="231" y="1045"/>
                  </a:lnTo>
                  <a:lnTo>
                    <a:pt x="275" y="1116"/>
                  </a:lnTo>
                  <a:lnTo>
                    <a:pt x="297" y="1134"/>
                  </a:lnTo>
                  <a:lnTo>
                    <a:pt x="282" y="1141"/>
                  </a:lnTo>
                  <a:lnTo>
                    <a:pt x="324" y="1240"/>
                  </a:lnTo>
                  <a:lnTo>
                    <a:pt x="414" y="1245"/>
                  </a:lnTo>
                  <a:lnTo>
                    <a:pt x="435" y="1272"/>
                  </a:lnTo>
                  <a:lnTo>
                    <a:pt x="390" y="1333"/>
                  </a:lnTo>
                  <a:lnTo>
                    <a:pt x="332" y="1356"/>
                  </a:lnTo>
                  <a:lnTo>
                    <a:pt x="312" y="1495"/>
                  </a:lnTo>
                  <a:lnTo>
                    <a:pt x="365" y="1432"/>
                  </a:lnTo>
                  <a:lnTo>
                    <a:pt x="375" y="1453"/>
                  </a:lnTo>
                  <a:lnTo>
                    <a:pt x="347" y="1536"/>
                  </a:lnTo>
                  <a:lnTo>
                    <a:pt x="303" y="1602"/>
                  </a:lnTo>
                  <a:lnTo>
                    <a:pt x="339" y="1645"/>
                  </a:lnTo>
                  <a:lnTo>
                    <a:pt x="341" y="1716"/>
                  </a:lnTo>
                  <a:lnTo>
                    <a:pt x="378" y="1732"/>
                  </a:lnTo>
                  <a:lnTo>
                    <a:pt x="384" y="1762"/>
                  </a:lnTo>
                  <a:lnTo>
                    <a:pt x="404" y="1767"/>
                  </a:lnTo>
                  <a:lnTo>
                    <a:pt x="404" y="1737"/>
                  </a:lnTo>
                  <a:lnTo>
                    <a:pt x="344" y="1621"/>
                  </a:lnTo>
                  <a:lnTo>
                    <a:pt x="339" y="1567"/>
                  </a:lnTo>
                  <a:lnTo>
                    <a:pt x="381" y="1579"/>
                  </a:lnTo>
                  <a:lnTo>
                    <a:pt x="407" y="1540"/>
                  </a:lnTo>
                  <a:lnTo>
                    <a:pt x="410" y="1443"/>
                  </a:lnTo>
                  <a:lnTo>
                    <a:pt x="392" y="1396"/>
                  </a:lnTo>
                  <a:lnTo>
                    <a:pt x="465" y="1281"/>
                  </a:lnTo>
                  <a:lnTo>
                    <a:pt x="453" y="1228"/>
                  </a:lnTo>
                  <a:lnTo>
                    <a:pt x="410" y="1216"/>
                  </a:lnTo>
                  <a:lnTo>
                    <a:pt x="392" y="1153"/>
                  </a:lnTo>
                  <a:lnTo>
                    <a:pt x="407" y="1119"/>
                  </a:lnTo>
                  <a:lnTo>
                    <a:pt x="368" y="1083"/>
                  </a:lnTo>
                  <a:lnTo>
                    <a:pt x="318" y="1056"/>
                  </a:lnTo>
                  <a:lnTo>
                    <a:pt x="327" y="979"/>
                  </a:lnTo>
                  <a:lnTo>
                    <a:pt x="353" y="943"/>
                  </a:lnTo>
                  <a:lnTo>
                    <a:pt x="353" y="909"/>
                  </a:lnTo>
                  <a:lnTo>
                    <a:pt x="338" y="898"/>
                  </a:lnTo>
                  <a:lnTo>
                    <a:pt x="359" y="894"/>
                  </a:lnTo>
                  <a:lnTo>
                    <a:pt x="339" y="876"/>
                  </a:lnTo>
                  <a:lnTo>
                    <a:pt x="356" y="876"/>
                  </a:lnTo>
                  <a:lnTo>
                    <a:pt x="353" y="840"/>
                  </a:lnTo>
                  <a:lnTo>
                    <a:pt x="375" y="816"/>
                  </a:lnTo>
                  <a:lnTo>
                    <a:pt x="380" y="784"/>
                  </a:lnTo>
                  <a:lnTo>
                    <a:pt x="528" y="819"/>
                  </a:lnTo>
                  <a:lnTo>
                    <a:pt x="666" y="829"/>
                  </a:lnTo>
                  <a:lnTo>
                    <a:pt x="692" y="847"/>
                  </a:lnTo>
                  <a:lnTo>
                    <a:pt x="711" y="828"/>
                  </a:lnTo>
                  <a:lnTo>
                    <a:pt x="798" y="829"/>
                  </a:lnTo>
                  <a:lnTo>
                    <a:pt x="803" y="849"/>
                  </a:lnTo>
                  <a:lnTo>
                    <a:pt x="723" y="897"/>
                  </a:lnTo>
                  <a:lnTo>
                    <a:pt x="797" y="897"/>
                  </a:lnTo>
                  <a:lnTo>
                    <a:pt x="824" y="862"/>
                  </a:lnTo>
                  <a:lnTo>
                    <a:pt x="813" y="831"/>
                  </a:lnTo>
                  <a:lnTo>
                    <a:pt x="815" y="792"/>
                  </a:lnTo>
                  <a:lnTo>
                    <a:pt x="839" y="808"/>
                  </a:lnTo>
                  <a:lnTo>
                    <a:pt x="837" y="793"/>
                  </a:lnTo>
                  <a:lnTo>
                    <a:pt x="803" y="778"/>
                  </a:lnTo>
                  <a:lnTo>
                    <a:pt x="800" y="741"/>
                  </a:lnTo>
                  <a:lnTo>
                    <a:pt x="774" y="727"/>
                  </a:lnTo>
                  <a:lnTo>
                    <a:pt x="762" y="711"/>
                  </a:lnTo>
                  <a:lnTo>
                    <a:pt x="765" y="700"/>
                  </a:lnTo>
                  <a:lnTo>
                    <a:pt x="782" y="709"/>
                  </a:lnTo>
                  <a:lnTo>
                    <a:pt x="780" y="693"/>
                  </a:lnTo>
                  <a:lnTo>
                    <a:pt x="795" y="691"/>
                  </a:lnTo>
                  <a:lnTo>
                    <a:pt x="824" y="709"/>
                  </a:lnTo>
                  <a:lnTo>
                    <a:pt x="818" y="721"/>
                  </a:lnTo>
                  <a:lnTo>
                    <a:pt x="827" y="736"/>
                  </a:lnTo>
                  <a:lnTo>
                    <a:pt x="846" y="721"/>
                  </a:lnTo>
                  <a:lnTo>
                    <a:pt x="843" y="696"/>
                  </a:lnTo>
                  <a:lnTo>
                    <a:pt x="827" y="696"/>
                  </a:lnTo>
                  <a:lnTo>
                    <a:pt x="818" y="684"/>
                  </a:lnTo>
                  <a:lnTo>
                    <a:pt x="824" y="672"/>
                  </a:lnTo>
                  <a:lnTo>
                    <a:pt x="795" y="648"/>
                  </a:lnTo>
                  <a:lnTo>
                    <a:pt x="773" y="640"/>
                  </a:lnTo>
                  <a:lnTo>
                    <a:pt x="768" y="627"/>
                  </a:lnTo>
                  <a:lnTo>
                    <a:pt x="788" y="619"/>
                  </a:lnTo>
                  <a:lnTo>
                    <a:pt x="795" y="595"/>
                  </a:lnTo>
                  <a:lnTo>
                    <a:pt x="815" y="615"/>
                  </a:lnTo>
                  <a:lnTo>
                    <a:pt x="830" y="660"/>
                  </a:lnTo>
                  <a:lnTo>
                    <a:pt x="849" y="631"/>
                  </a:lnTo>
                  <a:lnTo>
                    <a:pt x="855" y="607"/>
                  </a:lnTo>
                  <a:lnTo>
                    <a:pt x="884" y="571"/>
                  </a:lnTo>
                  <a:lnTo>
                    <a:pt x="893" y="588"/>
                  </a:lnTo>
                  <a:lnTo>
                    <a:pt x="909" y="573"/>
                  </a:lnTo>
                  <a:lnTo>
                    <a:pt x="879" y="556"/>
                  </a:lnTo>
                  <a:lnTo>
                    <a:pt x="866" y="556"/>
                  </a:lnTo>
                  <a:lnTo>
                    <a:pt x="860" y="544"/>
                  </a:lnTo>
                  <a:lnTo>
                    <a:pt x="873" y="535"/>
                  </a:lnTo>
                  <a:lnTo>
                    <a:pt x="899" y="540"/>
                  </a:lnTo>
                  <a:lnTo>
                    <a:pt x="927" y="558"/>
                  </a:lnTo>
                  <a:lnTo>
                    <a:pt x="1011" y="481"/>
                  </a:lnTo>
                  <a:lnTo>
                    <a:pt x="1026" y="483"/>
                  </a:lnTo>
                  <a:lnTo>
                    <a:pt x="1025" y="495"/>
                  </a:lnTo>
                  <a:lnTo>
                    <a:pt x="1044" y="498"/>
                  </a:lnTo>
                  <a:lnTo>
                    <a:pt x="1038" y="492"/>
                  </a:lnTo>
                  <a:lnTo>
                    <a:pt x="1050" y="481"/>
                  </a:lnTo>
                  <a:lnTo>
                    <a:pt x="1065" y="487"/>
                  </a:lnTo>
                  <a:lnTo>
                    <a:pt x="1059" y="472"/>
                  </a:lnTo>
                  <a:lnTo>
                    <a:pt x="1071" y="462"/>
                  </a:lnTo>
                  <a:lnTo>
                    <a:pt x="1088" y="468"/>
                  </a:lnTo>
                  <a:lnTo>
                    <a:pt x="1130" y="457"/>
                  </a:lnTo>
                  <a:lnTo>
                    <a:pt x="1128" y="466"/>
                  </a:lnTo>
                  <a:lnTo>
                    <a:pt x="1155" y="468"/>
                  </a:lnTo>
                  <a:lnTo>
                    <a:pt x="1166" y="442"/>
                  </a:lnTo>
                  <a:lnTo>
                    <a:pt x="1208" y="441"/>
                  </a:lnTo>
                  <a:lnTo>
                    <a:pt x="1301" y="424"/>
                  </a:lnTo>
                  <a:lnTo>
                    <a:pt x="1316" y="411"/>
                  </a:lnTo>
                  <a:lnTo>
                    <a:pt x="1292" y="418"/>
                  </a:lnTo>
                  <a:lnTo>
                    <a:pt x="1274" y="408"/>
                  </a:lnTo>
                  <a:lnTo>
                    <a:pt x="1268" y="423"/>
                  </a:lnTo>
                  <a:lnTo>
                    <a:pt x="1263" y="402"/>
                  </a:lnTo>
                  <a:lnTo>
                    <a:pt x="1250" y="396"/>
                  </a:lnTo>
                  <a:lnTo>
                    <a:pt x="1248" y="408"/>
                  </a:lnTo>
                  <a:lnTo>
                    <a:pt x="1236" y="418"/>
                  </a:lnTo>
                  <a:lnTo>
                    <a:pt x="1244" y="375"/>
                  </a:lnTo>
                  <a:lnTo>
                    <a:pt x="1250" y="372"/>
                  </a:lnTo>
                  <a:lnTo>
                    <a:pt x="1256" y="387"/>
                  </a:lnTo>
                  <a:lnTo>
                    <a:pt x="1262" y="369"/>
                  </a:lnTo>
                  <a:lnTo>
                    <a:pt x="1274" y="369"/>
                  </a:lnTo>
                  <a:lnTo>
                    <a:pt x="1271" y="385"/>
                  </a:lnTo>
                  <a:lnTo>
                    <a:pt x="1293" y="384"/>
                  </a:lnTo>
                  <a:lnTo>
                    <a:pt x="1292" y="366"/>
                  </a:lnTo>
                  <a:lnTo>
                    <a:pt x="1325" y="370"/>
                  </a:lnTo>
                  <a:lnTo>
                    <a:pt x="1334" y="384"/>
                  </a:lnTo>
                  <a:lnTo>
                    <a:pt x="1347" y="372"/>
                  </a:lnTo>
                  <a:lnTo>
                    <a:pt x="1343" y="366"/>
                  </a:lnTo>
                  <a:lnTo>
                    <a:pt x="1362" y="375"/>
                  </a:lnTo>
                  <a:lnTo>
                    <a:pt x="1380" y="367"/>
                  </a:lnTo>
                  <a:lnTo>
                    <a:pt x="1424" y="406"/>
                  </a:lnTo>
                  <a:lnTo>
                    <a:pt x="1436" y="405"/>
                  </a:lnTo>
                  <a:lnTo>
                    <a:pt x="1427" y="445"/>
                  </a:lnTo>
                  <a:lnTo>
                    <a:pt x="1445" y="444"/>
                  </a:lnTo>
                  <a:lnTo>
                    <a:pt x="1457" y="424"/>
                  </a:lnTo>
                  <a:lnTo>
                    <a:pt x="1466" y="436"/>
                  </a:lnTo>
                  <a:lnTo>
                    <a:pt x="1457" y="459"/>
                  </a:lnTo>
                  <a:lnTo>
                    <a:pt x="1479" y="456"/>
                  </a:lnTo>
                  <a:lnTo>
                    <a:pt x="1503" y="421"/>
                  </a:lnTo>
                  <a:lnTo>
                    <a:pt x="1500" y="444"/>
                  </a:lnTo>
                  <a:lnTo>
                    <a:pt x="1512" y="432"/>
                  </a:lnTo>
                  <a:lnTo>
                    <a:pt x="1532" y="432"/>
                  </a:lnTo>
                  <a:lnTo>
                    <a:pt x="1535" y="420"/>
                  </a:lnTo>
                  <a:lnTo>
                    <a:pt x="1523" y="415"/>
                  </a:lnTo>
                  <a:lnTo>
                    <a:pt x="1535" y="408"/>
                  </a:lnTo>
                  <a:lnTo>
                    <a:pt x="1551" y="411"/>
                  </a:lnTo>
                  <a:lnTo>
                    <a:pt x="1554" y="403"/>
                  </a:lnTo>
                  <a:lnTo>
                    <a:pt x="1545" y="402"/>
                  </a:lnTo>
                  <a:lnTo>
                    <a:pt x="1592" y="370"/>
                  </a:lnTo>
                  <a:lnTo>
                    <a:pt x="1622" y="384"/>
                  </a:lnTo>
                  <a:lnTo>
                    <a:pt x="1616" y="394"/>
                  </a:lnTo>
                  <a:lnTo>
                    <a:pt x="1637" y="405"/>
                  </a:lnTo>
                  <a:lnTo>
                    <a:pt x="1649" y="421"/>
                  </a:lnTo>
                  <a:lnTo>
                    <a:pt x="1656" y="405"/>
                  </a:lnTo>
                  <a:lnTo>
                    <a:pt x="1644" y="375"/>
                  </a:lnTo>
                  <a:lnTo>
                    <a:pt x="1608" y="345"/>
                  </a:lnTo>
                  <a:lnTo>
                    <a:pt x="1599" y="310"/>
                  </a:lnTo>
                  <a:lnTo>
                    <a:pt x="1688" y="318"/>
                  </a:lnTo>
                  <a:lnTo>
                    <a:pt x="1715" y="309"/>
                  </a:lnTo>
                  <a:lnTo>
                    <a:pt x="1730" y="325"/>
                  </a:lnTo>
                  <a:lnTo>
                    <a:pt x="1785" y="334"/>
                  </a:lnTo>
                  <a:lnTo>
                    <a:pt x="1724" y="297"/>
                  </a:lnTo>
                  <a:lnTo>
                    <a:pt x="1728" y="247"/>
                  </a:lnTo>
                  <a:lnTo>
                    <a:pt x="1710" y="217"/>
                  </a:lnTo>
                  <a:lnTo>
                    <a:pt x="1739" y="154"/>
                  </a:lnTo>
                  <a:lnTo>
                    <a:pt x="1778" y="94"/>
                  </a:lnTo>
                  <a:lnTo>
                    <a:pt x="1785" y="100"/>
                  </a:lnTo>
                  <a:lnTo>
                    <a:pt x="1802" y="55"/>
                  </a:lnTo>
                  <a:lnTo>
                    <a:pt x="1835" y="19"/>
                  </a:lnTo>
                  <a:lnTo>
                    <a:pt x="1845" y="28"/>
                  </a:lnTo>
                  <a:lnTo>
                    <a:pt x="1887" y="0"/>
                  </a:lnTo>
                  <a:lnTo>
                    <a:pt x="1892" y="18"/>
                  </a:lnTo>
                  <a:lnTo>
                    <a:pt x="1911" y="10"/>
                  </a:lnTo>
                  <a:lnTo>
                    <a:pt x="1917" y="34"/>
                  </a:lnTo>
                  <a:lnTo>
                    <a:pt x="1943" y="43"/>
                  </a:lnTo>
                  <a:lnTo>
                    <a:pt x="1965" y="37"/>
                  </a:lnTo>
                  <a:lnTo>
                    <a:pt x="1989" y="78"/>
                  </a:lnTo>
                  <a:lnTo>
                    <a:pt x="1962" y="96"/>
                  </a:lnTo>
                  <a:lnTo>
                    <a:pt x="1937" y="135"/>
                  </a:lnTo>
                  <a:lnTo>
                    <a:pt x="1913" y="136"/>
                  </a:lnTo>
                  <a:lnTo>
                    <a:pt x="1889" y="156"/>
                  </a:lnTo>
                  <a:lnTo>
                    <a:pt x="1949" y="157"/>
                  </a:lnTo>
                  <a:lnTo>
                    <a:pt x="1982" y="141"/>
                  </a:lnTo>
                  <a:lnTo>
                    <a:pt x="1970" y="181"/>
                  </a:lnTo>
                  <a:lnTo>
                    <a:pt x="1994" y="159"/>
                  </a:lnTo>
                  <a:lnTo>
                    <a:pt x="2019" y="171"/>
                  </a:lnTo>
                  <a:lnTo>
                    <a:pt x="2030" y="160"/>
                  </a:lnTo>
                  <a:lnTo>
                    <a:pt x="2063" y="175"/>
                  </a:lnTo>
                  <a:lnTo>
                    <a:pt x="2066" y="189"/>
                  </a:lnTo>
                  <a:lnTo>
                    <a:pt x="2049" y="232"/>
                  </a:lnTo>
                  <a:lnTo>
                    <a:pt x="2040" y="231"/>
                  </a:lnTo>
                  <a:lnTo>
                    <a:pt x="2039" y="253"/>
                  </a:lnTo>
                  <a:lnTo>
                    <a:pt x="2025" y="286"/>
                  </a:lnTo>
                  <a:lnTo>
                    <a:pt x="2091" y="277"/>
                  </a:lnTo>
                  <a:lnTo>
                    <a:pt x="2109" y="247"/>
                  </a:lnTo>
                  <a:lnTo>
                    <a:pt x="2097" y="225"/>
                  </a:lnTo>
                  <a:lnTo>
                    <a:pt x="2138" y="225"/>
                  </a:lnTo>
                  <a:lnTo>
                    <a:pt x="2180" y="208"/>
                  </a:lnTo>
                  <a:lnTo>
                    <a:pt x="2198" y="217"/>
                  </a:lnTo>
                  <a:lnTo>
                    <a:pt x="2204" y="232"/>
                  </a:lnTo>
                  <a:lnTo>
                    <a:pt x="2243" y="202"/>
                  </a:lnTo>
                  <a:lnTo>
                    <a:pt x="2274" y="199"/>
                  </a:lnTo>
                  <a:lnTo>
                    <a:pt x="2277" y="214"/>
                  </a:lnTo>
                  <a:lnTo>
                    <a:pt x="2300" y="207"/>
                  </a:lnTo>
                  <a:lnTo>
                    <a:pt x="2342" y="243"/>
                  </a:lnTo>
                  <a:lnTo>
                    <a:pt x="2334" y="265"/>
                  </a:lnTo>
                  <a:lnTo>
                    <a:pt x="2336" y="286"/>
                  </a:lnTo>
                  <a:lnTo>
                    <a:pt x="2349" y="253"/>
                  </a:lnTo>
                  <a:lnTo>
                    <a:pt x="2382" y="279"/>
                  </a:lnTo>
                  <a:lnTo>
                    <a:pt x="2387" y="298"/>
                  </a:lnTo>
                  <a:lnTo>
                    <a:pt x="2379" y="309"/>
                  </a:lnTo>
                  <a:lnTo>
                    <a:pt x="2391" y="315"/>
                  </a:lnTo>
                  <a:lnTo>
                    <a:pt x="2400" y="343"/>
                  </a:lnTo>
                  <a:lnTo>
                    <a:pt x="2405" y="325"/>
                  </a:lnTo>
                  <a:lnTo>
                    <a:pt x="2420" y="319"/>
                  </a:lnTo>
                  <a:lnTo>
                    <a:pt x="2397" y="303"/>
                  </a:lnTo>
                  <a:lnTo>
                    <a:pt x="2402" y="295"/>
                  </a:lnTo>
                  <a:lnTo>
                    <a:pt x="2426" y="304"/>
                  </a:lnTo>
                  <a:lnTo>
                    <a:pt x="2445" y="352"/>
                  </a:lnTo>
                  <a:lnTo>
                    <a:pt x="2439" y="358"/>
                  </a:lnTo>
                  <a:lnTo>
                    <a:pt x="2453" y="382"/>
                  </a:lnTo>
                  <a:lnTo>
                    <a:pt x="2453" y="364"/>
                  </a:lnTo>
                  <a:lnTo>
                    <a:pt x="2463" y="364"/>
                  </a:lnTo>
                  <a:lnTo>
                    <a:pt x="2472" y="381"/>
                  </a:lnTo>
                  <a:lnTo>
                    <a:pt x="2472" y="432"/>
                  </a:lnTo>
                  <a:lnTo>
                    <a:pt x="2465" y="453"/>
                  </a:lnTo>
                  <a:lnTo>
                    <a:pt x="2459" y="427"/>
                  </a:lnTo>
                  <a:lnTo>
                    <a:pt x="2388" y="399"/>
                  </a:lnTo>
                  <a:lnTo>
                    <a:pt x="2412" y="420"/>
                  </a:lnTo>
                  <a:lnTo>
                    <a:pt x="2427" y="465"/>
                  </a:lnTo>
                  <a:lnTo>
                    <a:pt x="2435" y="438"/>
                  </a:lnTo>
                  <a:lnTo>
                    <a:pt x="2459" y="468"/>
                  </a:lnTo>
                  <a:lnTo>
                    <a:pt x="2478" y="460"/>
                  </a:lnTo>
                  <a:lnTo>
                    <a:pt x="2484" y="478"/>
                  </a:lnTo>
                  <a:lnTo>
                    <a:pt x="2474" y="493"/>
                  </a:lnTo>
                  <a:lnTo>
                    <a:pt x="2490" y="496"/>
                  </a:lnTo>
                  <a:lnTo>
                    <a:pt x="2457" y="589"/>
                  </a:lnTo>
                  <a:lnTo>
                    <a:pt x="2406" y="654"/>
                  </a:lnTo>
                  <a:lnTo>
                    <a:pt x="2405" y="684"/>
                  </a:lnTo>
                  <a:lnTo>
                    <a:pt x="2376" y="682"/>
                  </a:lnTo>
                  <a:lnTo>
                    <a:pt x="2355" y="715"/>
                  </a:lnTo>
                  <a:lnTo>
                    <a:pt x="2277" y="792"/>
                  </a:lnTo>
                  <a:lnTo>
                    <a:pt x="2300" y="793"/>
                  </a:lnTo>
                  <a:lnTo>
                    <a:pt x="2270" y="852"/>
                  </a:lnTo>
                  <a:lnTo>
                    <a:pt x="2241" y="873"/>
                  </a:lnTo>
                  <a:lnTo>
                    <a:pt x="2192" y="961"/>
                  </a:lnTo>
                  <a:lnTo>
                    <a:pt x="2132" y="972"/>
                  </a:lnTo>
                  <a:lnTo>
                    <a:pt x="2141" y="979"/>
                  </a:lnTo>
                  <a:lnTo>
                    <a:pt x="2127" y="1030"/>
                  </a:lnTo>
                  <a:lnTo>
                    <a:pt x="2075" y="1066"/>
                  </a:lnTo>
                  <a:lnTo>
                    <a:pt x="2049" y="1155"/>
                  </a:lnTo>
                  <a:lnTo>
                    <a:pt x="2028" y="1173"/>
                  </a:lnTo>
                  <a:lnTo>
                    <a:pt x="2051" y="1176"/>
                  </a:lnTo>
                  <a:lnTo>
                    <a:pt x="2094" y="1120"/>
                  </a:lnTo>
                  <a:lnTo>
                    <a:pt x="2082" y="1098"/>
                  </a:lnTo>
                  <a:lnTo>
                    <a:pt x="2099" y="1074"/>
                  </a:lnTo>
                  <a:lnTo>
                    <a:pt x="2150" y="1080"/>
                  </a:lnTo>
                  <a:lnTo>
                    <a:pt x="2211" y="1051"/>
                  </a:lnTo>
                  <a:lnTo>
                    <a:pt x="2219" y="1027"/>
                  </a:lnTo>
                  <a:lnTo>
                    <a:pt x="2262" y="1023"/>
                  </a:lnTo>
                  <a:lnTo>
                    <a:pt x="2291" y="991"/>
                  </a:lnTo>
                  <a:lnTo>
                    <a:pt x="2274" y="975"/>
                  </a:lnTo>
                  <a:lnTo>
                    <a:pt x="2282" y="967"/>
                  </a:lnTo>
                  <a:lnTo>
                    <a:pt x="2306" y="985"/>
                  </a:lnTo>
                  <a:lnTo>
                    <a:pt x="2379" y="928"/>
                  </a:lnTo>
                  <a:lnTo>
                    <a:pt x="2379" y="904"/>
                  </a:lnTo>
                  <a:lnTo>
                    <a:pt x="2366" y="901"/>
                  </a:lnTo>
                  <a:lnTo>
                    <a:pt x="2325" y="928"/>
                  </a:lnTo>
                  <a:lnTo>
                    <a:pt x="2306" y="925"/>
                  </a:lnTo>
                  <a:lnTo>
                    <a:pt x="2307" y="940"/>
                  </a:lnTo>
                  <a:lnTo>
                    <a:pt x="2285" y="918"/>
                  </a:lnTo>
                  <a:lnTo>
                    <a:pt x="2310" y="853"/>
                  </a:lnTo>
                  <a:lnTo>
                    <a:pt x="2333" y="847"/>
                  </a:lnTo>
                  <a:lnTo>
                    <a:pt x="2370" y="862"/>
                  </a:lnTo>
                  <a:lnTo>
                    <a:pt x="2390" y="831"/>
                  </a:lnTo>
                  <a:lnTo>
                    <a:pt x="2406" y="826"/>
                  </a:lnTo>
                  <a:lnTo>
                    <a:pt x="2412" y="837"/>
                  </a:lnTo>
                  <a:lnTo>
                    <a:pt x="2399" y="844"/>
                  </a:lnTo>
                  <a:lnTo>
                    <a:pt x="2403" y="876"/>
                  </a:lnTo>
                  <a:lnTo>
                    <a:pt x="2384" y="891"/>
                  </a:lnTo>
                  <a:lnTo>
                    <a:pt x="2405" y="933"/>
                  </a:lnTo>
                  <a:lnTo>
                    <a:pt x="2379" y="964"/>
                  </a:lnTo>
                  <a:lnTo>
                    <a:pt x="2381" y="987"/>
                  </a:lnTo>
                  <a:lnTo>
                    <a:pt x="2340" y="997"/>
                  </a:lnTo>
                  <a:lnTo>
                    <a:pt x="2376" y="1008"/>
                  </a:lnTo>
                  <a:lnTo>
                    <a:pt x="2370" y="1039"/>
                  </a:lnTo>
                  <a:lnTo>
                    <a:pt x="2396" y="1033"/>
                  </a:lnTo>
                  <a:lnTo>
                    <a:pt x="2402" y="1054"/>
                  </a:lnTo>
                  <a:lnTo>
                    <a:pt x="2403" y="1150"/>
                  </a:lnTo>
                  <a:lnTo>
                    <a:pt x="2450" y="1182"/>
                  </a:lnTo>
                  <a:lnTo>
                    <a:pt x="2447" y="1221"/>
                  </a:lnTo>
                  <a:lnTo>
                    <a:pt x="2517" y="1255"/>
                  </a:lnTo>
                  <a:lnTo>
                    <a:pt x="2540" y="1345"/>
                  </a:lnTo>
                  <a:lnTo>
                    <a:pt x="2550" y="1419"/>
                  </a:lnTo>
                  <a:lnTo>
                    <a:pt x="2586" y="1444"/>
                  </a:lnTo>
                  <a:lnTo>
                    <a:pt x="2607" y="1444"/>
                  </a:lnTo>
                  <a:lnTo>
                    <a:pt x="2612" y="1461"/>
                  </a:lnTo>
                  <a:lnTo>
                    <a:pt x="2607" y="1486"/>
                  </a:lnTo>
                  <a:lnTo>
                    <a:pt x="2447" y="1618"/>
                  </a:lnTo>
                  <a:lnTo>
                    <a:pt x="2447" y="1645"/>
                  </a:lnTo>
                  <a:lnTo>
                    <a:pt x="2468" y="1665"/>
                  </a:lnTo>
                  <a:lnTo>
                    <a:pt x="2462" y="1675"/>
                  </a:lnTo>
                  <a:lnTo>
                    <a:pt x="2417" y="1692"/>
                  </a:lnTo>
                  <a:lnTo>
                    <a:pt x="2417" y="1719"/>
                  </a:lnTo>
                  <a:lnTo>
                    <a:pt x="2402" y="1729"/>
                  </a:lnTo>
                  <a:lnTo>
                    <a:pt x="2423" y="1771"/>
                  </a:lnTo>
                  <a:lnTo>
                    <a:pt x="2418" y="1822"/>
                  </a:lnTo>
                  <a:lnTo>
                    <a:pt x="2403" y="1843"/>
                  </a:lnTo>
                  <a:lnTo>
                    <a:pt x="2382" y="1839"/>
                  </a:lnTo>
                  <a:lnTo>
                    <a:pt x="2378" y="1818"/>
                  </a:lnTo>
                  <a:lnTo>
                    <a:pt x="2336" y="1828"/>
                  </a:lnTo>
                  <a:lnTo>
                    <a:pt x="2316" y="1870"/>
                  </a:lnTo>
                  <a:lnTo>
                    <a:pt x="2181" y="1918"/>
                  </a:lnTo>
                  <a:lnTo>
                    <a:pt x="2153" y="190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    </a:t>
              </a:r>
            </a:p>
          </p:txBody>
        </p:sp>
        <p:sp>
          <p:nvSpPr>
            <p:cNvPr id="29" name="Freeform 120"/>
            <p:cNvSpPr>
              <a:spLocks/>
            </p:cNvSpPr>
            <p:nvPr/>
          </p:nvSpPr>
          <p:spPr bwMode="auto">
            <a:xfrm>
              <a:off x="4061824" y="2703831"/>
              <a:ext cx="873502" cy="1137894"/>
            </a:xfrm>
            <a:custGeom>
              <a:avLst/>
              <a:gdLst>
                <a:gd name="T0" fmla="*/ 0 w 1942"/>
                <a:gd name="T1" fmla="*/ 0 h 2555"/>
                <a:gd name="T2" fmla="*/ 0 w 1942"/>
                <a:gd name="T3" fmla="*/ 0 h 2555"/>
                <a:gd name="T4" fmla="*/ 0 w 1942"/>
                <a:gd name="T5" fmla="*/ 0 h 2555"/>
                <a:gd name="T6" fmla="*/ 0 w 1942"/>
                <a:gd name="T7" fmla="*/ 0 h 2555"/>
                <a:gd name="T8" fmla="*/ 0 w 1942"/>
                <a:gd name="T9" fmla="*/ 0 h 2555"/>
                <a:gd name="T10" fmla="*/ 0 w 1942"/>
                <a:gd name="T11" fmla="*/ 0 h 2555"/>
                <a:gd name="T12" fmla="*/ 0 w 1942"/>
                <a:gd name="T13" fmla="*/ 0 h 2555"/>
                <a:gd name="T14" fmla="*/ 0 w 1942"/>
                <a:gd name="T15" fmla="*/ 0 h 2555"/>
                <a:gd name="T16" fmla="*/ 0 w 1942"/>
                <a:gd name="T17" fmla="*/ 0 h 2555"/>
                <a:gd name="T18" fmla="*/ 0 w 1942"/>
                <a:gd name="T19" fmla="*/ 0 h 2555"/>
                <a:gd name="T20" fmla="*/ 0 w 1942"/>
                <a:gd name="T21" fmla="*/ 0 h 2555"/>
                <a:gd name="T22" fmla="*/ 0 w 1942"/>
                <a:gd name="T23" fmla="*/ 0 h 2555"/>
                <a:gd name="T24" fmla="*/ 0 w 1942"/>
                <a:gd name="T25" fmla="*/ 0 h 2555"/>
                <a:gd name="T26" fmla="*/ 0 w 1942"/>
                <a:gd name="T27" fmla="*/ 0 h 2555"/>
                <a:gd name="T28" fmla="*/ 0 w 1942"/>
                <a:gd name="T29" fmla="*/ 0 h 2555"/>
                <a:gd name="T30" fmla="*/ 0 w 1942"/>
                <a:gd name="T31" fmla="*/ 0 h 2555"/>
                <a:gd name="T32" fmla="*/ 0 w 1942"/>
                <a:gd name="T33" fmla="*/ 0 h 2555"/>
                <a:gd name="T34" fmla="*/ 0 w 1942"/>
                <a:gd name="T35" fmla="*/ 0 h 2555"/>
                <a:gd name="T36" fmla="*/ 0 w 1942"/>
                <a:gd name="T37" fmla="*/ 0 h 2555"/>
                <a:gd name="T38" fmla="*/ 0 w 1942"/>
                <a:gd name="T39" fmla="*/ 0 h 2555"/>
                <a:gd name="T40" fmla="*/ 0 w 1942"/>
                <a:gd name="T41" fmla="*/ 0 h 2555"/>
                <a:gd name="T42" fmla="*/ 0 w 1942"/>
                <a:gd name="T43" fmla="*/ 0 h 2555"/>
                <a:gd name="T44" fmla="*/ 0 w 1942"/>
                <a:gd name="T45" fmla="*/ 0 h 2555"/>
                <a:gd name="T46" fmla="*/ 0 w 1942"/>
                <a:gd name="T47" fmla="*/ 0 h 2555"/>
                <a:gd name="T48" fmla="*/ 0 w 1942"/>
                <a:gd name="T49" fmla="*/ 0 h 2555"/>
                <a:gd name="T50" fmla="*/ 0 w 1942"/>
                <a:gd name="T51" fmla="*/ 0 h 2555"/>
                <a:gd name="T52" fmla="*/ 0 w 1942"/>
                <a:gd name="T53" fmla="*/ 0 h 2555"/>
                <a:gd name="T54" fmla="*/ 0 w 1942"/>
                <a:gd name="T55" fmla="*/ 0 h 2555"/>
                <a:gd name="T56" fmla="*/ 0 w 1942"/>
                <a:gd name="T57" fmla="*/ 0 h 2555"/>
                <a:gd name="T58" fmla="*/ 0 w 1942"/>
                <a:gd name="T59" fmla="*/ 0 h 2555"/>
                <a:gd name="T60" fmla="*/ 0 w 1942"/>
                <a:gd name="T61" fmla="*/ 0 h 2555"/>
                <a:gd name="T62" fmla="*/ 0 w 1942"/>
                <a:gd name="T63" fmla="*/ 0 h 2555"/>
                <a:gd name="T64" fmla="*/ 0 w 1942"/>
                <a:gd name="T65" fmla="*/ 0 h 2555"/>
                <a:gd name="T66" fmla="*/ 0 w 1942"/>
                <a:gd name="T67" fmla="*/ 0 h 2555"/>
                <a:gd name="T68" fmla="*/ 0 w 1942"/>
                <a:gd name="T69" fmla="*/ 0 h 2555"/>
                <a:gd name="T70" fmla="*/ 0 w 1942"/>
                <a:gd name="T71" fmla="*/ 0 h 2555"/>
                <a:gd name="T72" fmla="*/ 0 w 1942"/>
                <a:gd name="T73" fmla="*/ 0 h 2555"/>
                <a:gd name="T74" fmla="*/ 0 w 1942"/>
                <a:gd name="T75" fmla="*/ 0 h 2555"/>
                <a:gd name="T76" fmla="*/ 0 w 1942"/>
                <a:gd name="T77" fmla="*/ 0 h 2555"/>
                <a:gd name="T78" fmla="*/ 0 w 1942"/>
                <a:gd name="T79" fmla="*/ 0 h 2555"/>
                <a:gd name="T80" fmla="*/ 0 w 1942"/>
                <a:gd name="T81" fmla="*/ 0 h 2555"/>
                <a:gd name="T82" fmla="*/ 0 w 1942"/>
                <a:gd name="T83" fmla="*/ 0 h 2555"/>
                <a:gd name="T84" fmla="*/ 0 w 1942"/>
                <a:gd name="T85" fmla="*/ 0 h 2555"/>
                <a:gd name="T86" fmla="*/ 0 w 1942"/>
                <a:gd name="T87" fmla="*/ 0 h 2555"/>
                <a:gd name="T88" fmla="*/ 0 w 1942"/>
                <a:gd name="T89" fmla="*/ 0 h 2555"/>
                <a:gd name="T90" fmla="*/ 0 w 1942"/>
                <a:gd name="T91" fmla="*/ 0 h 2555"/>
                <a:gd name="T92" fmla="*/ 0 w 1942"/>
                <a:gd name="T93" fmla="*/ 0 h 2555"/>
                <a:gd name="T94" fmla="*/ 0 w 1942"/>
                <a:gd name="T95" fmla="*/ 0 h 2555"/>
                <a:gd name="T96" fmla="*/ 0 w 1942"/>
                <a:gd name="T97" fmla="*/ 0 h 2555"/>
                <a:gd name="T98" fmla="*/ 0 w 1942"/>
                <a:gd name="T99" fmla="*/ 0 h 2555"/>
                <a:gd name="T100" fmla="*/ 0 w 1942"/>
                <a:gd name="T101" fmla="*/ 0 h 2555"/>
                <a:gd name="T102" fmla="*/ 0 w 1942"/>
                <a:gd name="T103" fmla="*/ 0 h 2555"/>
                <a:gd name="T104" fmla="*/ 0 w 1942"/>
                <a:gd name="T105" fmla="*/ 0 h 2555"/>
                <a:gd name="T106" fmla="*/ 0 w 1942"/>
                <a:gd name="T107" fmla="*/ 0 h 2555"/>
                <a:gd name="T108" fmla="*/ 0 w 1942"/>
                <a:gd name="T109" fmla="*/ 0 h 2555"/>
                <a:gd name="T110" fmla="*/ 0 w 1942"/>
                <a:gd name="T111" fmla="*/ 0 h 25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42" h="2555">
                  <a:moveTo>
                    <a:pt x="1942" y="1292"/>
                  </a:moveTo>
                  <a:lnTo>
                    <a:pt x="1885" y="1302"/>
                  </a:lnTo>
                  <a:lnTo>
                    <a:pt x="1852" y="1337"/>
                  </a:lnTo>
                  <a:lnTo>
                    <a:pt x="1803" y="1314"/>
                  </a:lnTo>
                  <a:lnTo>
                    <a:pt x="1767" y="1320"/>
                  </a:lnTo>
                  <a:lnTo>
                    <a:pt x="1794" y="1347"/>
                  </a:lnTo>
                  <a:lnTo>
                    <a:pt x="1779" y="1430"/>
                  </a:lnTo>
                  <a:lnTo>
                    <a:pt x="1794" y="1476"/>
                  </a:lnTo>
                  <a:lnTo>
                    <a:pt x="1773" y="1476"/>
                  </a:lnTo>
                  <a:lnTo>
                    <a:pt x="1764" y="1491"/>
                  </a:lnTo>
                  <a:lnTo>
                    <a:pt x="1774" y="1517"/>
                  </a:lnTo>
                  <a:lnTo>
                    <a:pt x="1749" y="1538"/>
                  </a:lnTo>
                  <a:lnTo>
                    <a:pt x="1749" y="1559"/>
                  </a:lnTo>
                  <a:lnTo>
                    <a:pt x="1816" y="1635"/>
                  </a:lnTo>
                  <a:lnTo>
                    <a:pt x="1816" y="1677"/>
                  </a:lnTo>
                  <a:lnTo>
                    <a:pt x="1785" y="1707"/>
                  </a:lnTo>
                  <a:lnTo>
                    <a:pt x="1797" y="1775"/>
                  </a:lnTo>
                  <a:lnTo>
                    <a:pt x="1755" y="1806"/>
                  </a:lnTo>
                  <a:lnTo>
                    <a:pt x="1755" y="1842"/>
                  </a:lnTo>
                  <a:lnTo>
                    <a:pt x="1689" y="1899"/>
                  </a:lnTo>
                  <a:lnTo>
                    <a:pt x="1689" y="1920"/>
                  </a:lnTo>
                  <a:lnTo>
                    <a:pt x="1642" y="1935"/>
                  </a:lnTo>
                  <a:lnTo>
                    <a:pt x="1654" y="1973"/>
                  </a:lnTo>
                  <a:lnTo>
                    <a:pt x="1611" y="2009"/>
                  </a:lnTo>
                  <a:lnTo>
                    <a:pt x="1602" y="2066"/>
                  </a:lnTo>
                  <a:lnTo>
                    <a:pt x="1623" y="2070"/>
                  </a:lnTo>
                  <a:lnTo>
                    <a:pt x="1612" y="2091"/>
                  </a:lnTo>
                  <a:lnTo>
                    <a:pt x="1651" y="2166"/>
                  </a:lnTo>
                  <a:lnTo>
                    <a:pt x="1740" y="2189"/>
                  </a:lnTo>
                  <a:lnTo>
                    <a:pt x="1755" y="2273"/>
                  </a:lnTo>
                  <a:lnTo>
                    <a:pt x="1737" y="2280"/>
                  </a:lnTo>
                  <a:lnTo>
                    <a:pt x="1702" y="2265"/>
                  </a:lnTo>
                  <a:lnTo>
                    <a:pt x="1674" y="2307"/>
                  </a:lnTo>
                  <a:lnTo>
                    <a:pt x="1695" y="2364"/>
                  </a:lnTo>
                  <a:lnTo>
                    <a:pt x="1716" y="2354"/>
                  </a:lnTo>
                  <a:lnTo>
                    <a:pt x="1747" y="2430"/>
                  </a:lnTo>
                  <a:lnTo>
                    <a:pt x="1680" y="2502"/>
                  </a:lnTo>
                  <a:lnTo>
                    <a:pt x="1696" y="2534"/>
                  </a:lnTo>
                  <a:lnTo>
                    <a:pt x="1650" y="2555"/>
                  </a:lnTo>
                  <a:lnTo>
                    <a:pt x="1630" y="2537"/>
                  </a:lnTo>
                  <a:lnTo>
                    <a:pt x="1590" y="2540"/>
                  </a:lnTo>
                  <a:lnTo>
                    <a:pt x="1590" y="2525"/>
                  </a:lnTo>
                  <a:lnTo>
                    <a:pt x="1564" y="2493"/>
                  </a:lnTo>
                  <a:lnTo>
                    <a:pt x="1542" y="2504"/>
                  </a:lnTo>
                  <a:lnTo>
                    <a:pt x="1513" y="2483"/>
                  </a:lnTo>
                  <a:lnTo>
                    <a:pt x="1491" y="2435"/>
                  </a:lnTo>
                  <a:lnTo>
                    <a:pt x="1491" y="2439"/>
                  </a:lnTo>
                  <a:lnTo>
                    <a:pt x="1491" y="2435"/>
                  </a:lnTo>
                  <a:lnTo>
                    <a:pt x="1501" y="2424"/>
                  </a:lnTo>
                  <a:lnTo>
                    <a:pt x="1497" y="2414"/>
                  </a:lnTo>
                  <a:lnTo>
                    <a:pt x="1455" y="2414"/>
                  </a:lnTo>
                  <a:lnTo>
                    <a:pt x="1444" y="2435"/>
                  </a:lnTo>
                  <a:lnTo>
                    <a:pt x="1387" y="2468"/>
                  </a:lnTo>
                  <a:lnTo>
                    <a:pt x="1392" y="2397"/>
                  </a:lnTo>
                  <a:lnTo>
                    <a:pt x="1408" y="2382"/>
                  </a:lnTo>
                  <a:lnTo>
                    <a:pt x="1386" y="2339"/>
                  </a:lnTo>
                  <a:lnTo>
                    <a:pt x="1348" y="2355"/>
                  </a:lnTo>
                  <a:lnTo>
                    <a:pt x="1276" y="2318"/>
                  </a:lnTo>
                  <a:lnTo>
                    <a:pt x="1260" y="2340"/>
                  </a:lnTo>
                  <a:lnTo>
                    <a:pt x="1194" y="2313"/>
                  </a:lnTo>
                  <a:lnTo>
                    <a:pt x="1159" y="2313"/>
                  </a:lnTo>
                  <a:lnTo>
                    <a:pt x="1099" y="2292"/>
                  </a:lnTo>
                  <a:lnTo>
                    <a:pt x="1099" y="2259"/>
                  </a:lnTo>
                  <a:lnTo>
                    <a:pt x="1050" y="2234"/>
                  </a:lnTo>
                  <a:lnTo>
                    <a:pt x="1021" y="2244"/>
                  </a:lnTo>
                  <a:lnTo>
                    <a:pt x="996" y="2316"/>
                  </a:lnTo>
                  <a:lnTo>
                    <a:pt x="939" y="2307"/>
                  </a:lnTo>
                  <a:lnTo>
                    <a:pt x="823" y="2328"/>
                  </a:lnTo>
                  <a:lnTo>
                    <a:pt x="802" y="2316"/>
                  </a:lnTo>
                  <a:lnTo>
                    <a:pt x="778" y="2336"/>
                  </a:lnTo>
                  <a:lnTo>
                    <a:pt x="751" y="2339"/>
                  </a:lnTo>
                  <a:lnTo>
                    <a:pt x="751" y="2360"/>
                  </a:lnTo>
                  <a:lnTo>
                    <a:pt x="729" y="2370"/>
                  </a:lnTo>
                  <a:lnTo>
                    <a:pt x="718" y="2355"/>
                  </a:lnTo>
                  <a:lnTo>
                    <a:pt x="657" y="2354"/>
                  </a:lnTo>
                  <a:lnTo>
                    <a:pt x="652" y="2381"/>
                  </a:lnTo>
                  <a:lnTo>
                    <a:pt x="619" y="2333"/>
                  </a:lnTo>
                  <a:lnTo>
                    <a:pt x="603" y="2360"/>
                  </a:lnTo>
                  <a:lnTo>
                    <a:pt x="580" y="2337"/>
                  </a:lnTo>
                  <a:lnTo>
                    <a:pt x="535" y="2337"/>
                  </a:lnTo>
                  <a:lnTo>
                    <a:pt x="499" y="2313"/>
                  </a:lnTo>
                  <a:lnTo>
                    <a:pt x="499" y="2243"/>
                  </a:lnTo>
                  <a:lnTo>
                    <a:pt x="508" y="2228"/>
                  </a:lnTo>
                  <a:lnTo>
                    <a:pt x="493" y="2213"/>
                  </a:lnTo>
                  <a:lnTo>
                    <a:pt x="508" y="2202"/>
                  </a:lnTo>
                  <a:lnTo>
                    <a:pt x="487" y="2162"/>
                  </a:lnTo>
                  <a:lnTo>
                    <a:pt x="504" y="2115"/>
                  </a:lnTo>
                  <a:lnTo>
                    <a:pt x="529" y="2109"/>
                  </a:lnTo>
                  <a:lnTo>
                    <a:pt x="535" y="2069"/>
                  </a:lnTo>
                  <a:lnTo>
                    <a:pt x="561" y="2043"/>
                  </a:lnTo>
                  <a:lnTo>
                    <a:pt x="544" y="2037"/>
                  </a:lnTo>
                  <a:lnTo>
                    <a:pt x="546" y="2001"/>
                  </a:lnTo>
                  <a:lnTo>
                    <a:pt x="510" y="1955"/>
                  </a:lnTo>
                  <a:lnTo>
                    <a:pt x="474" y="1935"/>
                  </a:lnTo>
                  <a:lnTo>
                    <a:pt x="406" y="1976"/>
                  </a:lnTo>
                  <a:lnTo>
                    <a:pt x="396" y="1950"/>
                  </a:lnTo>
                  <a:lnTo>
                    <a:pt x="370" y="1965"/>
                  </a:lnTo>
                  <a:lnTo>
                    <a:pt x="325" y="1929"/>
                  </a:lnTo>
                  <a:lnTo>
                    <a:pt x="325" y="1887"/>
                  </a:lnTo>
                  <a:lnTo>
                    <a:pt x="262" y="1892"/>
                  </a:lnTo>
                  <a:lnTo>
                    <a:pt x="279" y="1934"/>
                  </a:lnTo>
                  <a:lnTo>
                    <a:pt x="273" y="1949"/>
                  </a:lnTo>
                  <a:lnTo>
                    <a:pt x="238" y="1923"/>
                  </a:lnTo>
                  <a:lnTo>
                    <a:pt x="228" y="1965"/>
                  </a:lnTo>
                  <a:lnTo>
                    <a:pt x="196" y="1974"/>
                  </a:lnTo>
                  <a:lnTo>
                    <a:pt x="166" y="2013"/>
                  </a:lnTo>
                  <a:lnTo>
                    <a:pt x="108" y="2007"/>
                  </a:lnTo>
                  <a:lnTo>
                    <a:pt x="82" y="1905"/>
                  </a:lnTo>
                  <a:lnTo>
                    <a:pt x="42" y="1848"/>
                  </a:lnTo>
                  <a:lnTo>
                    <a:pt x="63" y="1802"/>
                  </a:lnTo>
                  <a:lnTo>
                    <a:pt x="99" y="1776"/>
                  </a:lnTo>
                  <a:lnTo>
                    <a:pt x="99" y="1734"/>
                  </a:lnTo>
                  <a:lnTo>
                    <a:pt x="69" y="1734"/>
                  </a:lnTo>
                  <a:lnTo>
                    <a:pt x="33" y="1694"/>
                  </a:lnTo>
                  <a:lnTo>
                    <a:pt x="22" y="1637"/>
                  </a:lnTo>
                  <a:lnTo>
                    <a:pt x="54" y="1637"/>
                  </a:lnTo>
                  <a:lnTo>
                    <a:pt x="75" y="1601"/>
                  </a:lnTo>
                  <a:lnTo>
                    <a:pt x="105" y="1596"/>
                  </a:lnTo>
                  <a:lnTo>
                    <a:pt x="132" y="1560"/>
                  </a:lnTo>
                  <a:lnTo>
                    <a:pt x="225" y="1503"/>
                  </a:lnTo>
                  <a:lnTo>
                    <a:pt x="210" y="1467"/>
                  </a:lnTo>
                  <a:lnTo>
                    <a:pt x="258" y="1353"/>
                  </a:lnTo>
                  <a:lnTo>
                    <a:pt x="294" y="1343"/>
                  </a:lnTo>
                  <a:lnTo>
                    <a:pt x="294" y="1337"/>
                  </a:lnTo>
                  <a:lnTo>
                    <a:pt x="289" y="1296"/>
                  </a:lnTo>
                  <a:lnTo>
                    <a:pt x="264" y="1286"/>
                  </a:lnTo>
                  <a:lnTo>
                    <a:pt x="295" y="1245"/>
                  </a:lnTo>
                  <a:lnTo>
                    <a:pt x="255" y="1214"/>
                  </a:lnTo>
                  <a:lnTo>
                    <a:pt x="274" y="1188"/>
                  </a:lnTo>
                  <a:lnTo>
                    <a:pt x="204" y="1182"/>
                  </a:lnTo>
                  <a:lnTo>
                    <a:pt x="204" y="1161"/>
                  </a:lnTo>
                  <a:lnTo>
                    <a:pt x="162" y="1161"/>
                  </a:lnTo>
                  <a:lnTo>
                    <a:pt x="168" y="1125"/>
                  </a:lnTo>
                  <a:lnTo>
                    <a:pt x="153" y="1115"/>
                  </a:lnTo>
                  <a:lnTo>
                    <a:pt x="136" y="1140"/>
                  </a:lnTo>
                  <a:lnTo>
                    <a:pt x="121" y="1079"/>
                  </a:lnTo>
                  <a:lnTo>
                    <a:pt x="102" y="1100"/>
                  </a:lnTo>
                  <a:lnTo>
                    <a:pt x="81" y="1083"/>
                  </a:lnTo>
                  <a:lnTo>
                    <a:pt x="91" y="1058"/>
                  </a:lnTo>
                  <a:lnTo>
                    <a:pt x="24" y="1062"/>
                  </a:lnTo>
                  <a:lnTo>
                    <a:pt x="34" y="1026"/>
                  </a:lnTo>
                  <a:lnTo>
                    <a:pt x="72" y="996"/>
                  </a:lnTo>
                  <a:lnTo>
                    <a:pt x="61" y="969"/>
                  </a:lnTo>
                  <a:lnTo>
                    <a:pt x="82" y="950"/>
                  </a:lnTo>
                  <a:lnTo>
                    <a:pt x="51" y="903"/>
                  </a:lnTo>
                  <a:lnTo>
                    <a:pt x="0" y="882"/>
                  </a:lnTo>
                  <a:lnTo>
                    <a:pt x="52" y="794"/>
                  </a:lnTo>
                  <a:lnTo>
                    <a:pt x="48" y="768"/>
                  </a:lnTo>
                  <a:lnTo>
                    <a:pt x="81" y="699"/>
                  </a:lnTo>
                  <a:lnTo>
                    <a:pt x="141" y="710"/>
                  </a:lnTo>
                  <a:lnTo>
                    <a:pt x="153" y="653"/>
                  </a:lnTo>
                  <a:lnTo>
                    <a:pt x="172" y="653"/>
                  </a:lnTo>
                  <a:lnTo>
                    <a:pt x="246" y="581"/>
                  </a:lnTo>
                  <a:lnTo>
                    <a:pt x="250" y="560"/>
                  </a:lnTo>
                  <a:lnTo>
                    <a:pt x="282" y="513"/>
                  </a:lnTo>
                  <a:lnTo>
                    <a:pt x="313" y="521"/>
                  </a:lnTo>
                  <a:lnTo>
                    <a:pt x="325" y="497"/>
                  </a:lnTo>
                  <a:lnTo>
                    <a:pt x="369" y="428"/>
                  </a:lnTo>
                  <a:lnTo>
                    <a:pt x="444" y="365"/>
                  </a:lnTo>
                  <a:lnTo>
                    <a:pt x="501" y="293"/>
                  </a:lnTo>
                  <a:lnTo>
                    <a:pt x="538" y="299"/>
                  </a:lnTo>
                  <a:lnTo>
                    <a:pt x="567" y="333"/>
                  </a:lnTo>
                  <a:lnTo>
                    <a:pt x="583" y="276"/>
                  </a:lnTo>
                  <a:lnTo>
                    <a:pt x="667" y="204"/>
                  </a:lnTo>
                  <a:lnTo>
                    <a:pt x="645" y="171"/>
                  </a:lnTo>
                  <a:lnTo>
                    <a:pt x="723" y="116"/>
                  </a:lnTo>
                  <a:lnTo>
                    <a:pt x="813" y="95"/>
                  </a:lnTo>
                  <a:lnTo>
                    <a:pt x="825" y="69"/>
                  </a:lnTo>
                  <a:lnTo>
                    <a:pt x="864" y="69"/>
                  </a:lnTo>
                  <a:lnTo>
                    <a:pt x="864" y="48"/>
                  </a:lnTo>
                  <a:lnTo>
                    <a:pt x="912" y="59"/>
                  </a:lnTo>
                  <a:lnTo>
                    <a:pt x="948" y="23"/>
                  </a:lnTo>
                  <a:lnTo>
                    <a:pt x="1050" y="38"/>
                  </a:lnTo>
                  <a:lnTo>
                    <a:pt x="1059" y="0"/>
                  </a:lnTo>
                  <a:lnTo>
                    <a:pt x="1131" y="6"/>
                  </a:lnTo>
                  <a:lnTo>
                    <a:pt x="1135" y="53"/>
                  </a:lnTo>
                  <a:lnTo>
                    <a:pt x="1152" y="32"/>
                  </a:lnTo>
                  <a:lnTo>
                    <a:pt x="1222" y="63"/>
                  </a:lnTo>
                  <a:lnTo>
                    <a:pt x="1279" y="74"/>
                  </a:lnTo>
                  <a:lnTo>
                    <a:pt x="1273" y="89"/>
                  </a:lnTo>
                  <a:lnTo>
                    <a:pt x="1315" y="110"/>
                  </a:lnTo>
                  <a:lnTo>
                    <a:pt x="1371" y="93"/>
                  </a:lnTo>
                  <a:lnTo>
                    <a:pt x="1380" y="72"/>
                  </a:lnTo>
                  <a:lnTo>
                    <a:pt x="1417" y="125"/>
                  </a:lnTo>
                  <a:lnTo>
                    <a:pt x="1453" y="104"/>
                  </a:lnTo>
                  <a:lnTo>
                    <a:pt x="1464" y="78"/>
                  </a:lnTo>
                  <a:lnTo>
                    <a:pt x="1519" y="72"/>
                  </a:lnTo>
                  <a:lnTo>
                    <a:pt x="1515" y="110"/>
                  </a:lnTo>
                  <a:lnTo>
                    <a:pt x="1566" y="89"/>
                  </a:lnTo>
                  <a:lnTo>
                    <a:pt x="1555" y="68"/>
                  </a:lnTo>
                  <a:lnTo>
                    <a:pt x="1596" y="51"/>
                  </a:lnTo>
                  <a:lnTo>
                    <a:pt x="1624" y="60"/>
                  </a:lnTo>
                  <a:lnTo>
                    <a:pt x="1608" y="90"/>
                  </a:lnTo>
                  <a:lnTo>
                    <a:pt x="1680" y="174"/>
                  </a:lnTo>
                  <a:lnTo>
                    <a:pt x="1695" y="212"/>
                  </a:lnTo>
                  <a:lnTo>
                    <a:pt x="1707" y="311"/>
                  </a:lnTo>
                  <a:lnTo>
                    <a:pt x="1702" y="396"/>
                  </a:lnTo>
                  <a:lnTo>
                    <a:pt x="1720" y="570"/>
                  </a:lnTo>
                  <a:lnTo>
                    <a:pt x="1663" y="585"/>
                  </a:lnTo>
                  <a:lnTo>
                    <a:pt x="1654" y="617"/>
                  </a:lnTo>
                  <a:lnTo>
                    <a:pt x="1612" y="644"/>
                  </a:lnTo>
                  <a:lnTo>
                    <a:pt x="1665" y="653"/>
                  </a:lnTo>
                  <a:lnTo>
                    <a:pt x="1669" y="684"/>
                  </a:lnTo>
                  <a:lnTo>
                    <a:pt x="1686" y="680"/>
                  </a:lnTo>
                  <a:lnTo>
                    <a:pt x="1696" y="720"/>
                  </a:lnTo>
                  <a:lnTo>
                    <a:pt x="1675" y="735"/>
                  </a:lnTo>
                  <a:lnTo>
                    <a:pt x="1675" y="819"/>
                  </a:lnTo>
                  <a:lnTo>
                    <a:pt x="1716" y="869"/>
                  </a:lnTo>
                  <a:lnTo>
                    <a:pt x="1722" y="941"/>
                  </a:lnTo>
                  <a:lnTo>
                    <a:pt x="1771" y="986"/>
                  </a:lnTo>
                  <a:lnTo>
                    <a:pt x="1761" y="1017"/>
                  </a:lnTo>
                  <a:lnTo>
                    <a:pt x="1746" y="1011"/>
                  </a:lnTo>
                  <a:lnTo>
                    <a:pt x="1731" y="1032"/>
                  </a:lnTo>
                  <a:lnTo>
                    <a:pt x="1735" y="1047"/>
                  </a:lnTo>
                  <a:lnTo>
                    <a:pt x="1689" y="1095"/>
                  </a:lnTo>
                  <a:lnTo>
                    <a:pt x="1716" y="1125"/>
                  </a:lnTo>
                  <a:lnTo>
                    <a:pt x="1690" y="1178"/>
                  </a:lnTo>
                  <a:lnTo>
                    <a:pt x="1669" y="1182"/>
                  </a:lnTo>
                  <a:lnTo>
                    <a:pt x="1690" y="1223"/>
                  </a:lnTo>
                  <a:lnTo>
                    <a:pt x="1716" y="1212"/>
                  </a:lnTo>
                  <a:lnTo>
                    <a:pt x="1711" y="1233"/>
                  </a:lnTo>
                  <a:lnTo>
                    <a:pt x="1767" y="1208"/>
                  </a:lnTo>
                  <a:lnTo>
                    <a:pt x="1834" y="1253"/>
                  </a:lnTo>
                  <a:lnTo>
                    <a:pt x="1908" y="1263"/>
                  </a:lnTo>
                  <a:lnTo>
                    <a:pt x="1923" y="1242"/>
                  </a:lnTo>
                  <a:lnTo>
                    <a:pt x="1942" y="129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        </a:t>
              </a:r>
            </a:p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</a:p>
          </p:txBody>
        </p:sp>
        <p:sp>
          <p:nvSpPr>
            <p:cNvPr id="31" name="Freeform 155"/>
            <p:cNvSpPr>
              <a:spLocks/>
            </p:cNvSpPr>
            <p:nvPr/>
          </p:nvSpPr>
          <p:spPr bwMode="auto">
            <a:xfrm>
              <a:off x="4303508" y="3252744"/>
              <a:ext cx="1252873" cy="1342234"/>
            </a:xfrm>
            <a:custGeom>
              <a:avLst/>
              <a:gdLst>
                <a:gd name="T0" fmla="*/ 0 w 2784"/>
                <a:gd name="T1" fmla="*/ 0 h 3015"/>
                <a:gd name="T2" fmla="*/ 0 w 2784"/>
                <a:gd name="T3" fmla="*/ 0 h 3015"/>
                <a:gd name="T4" fmla="*/ 0 w 2784"/>
                <a:gd name="T5" fmla="*/ 0 h 3015"/>
                <a:gd name="T6" fmla="*/ 0 w 2784"/>
                <a:gd name="T7" fmla="*/ 0 h 3015"/>
                <a:gd name="T8" fmla="*/ 0 w 2784"/>
                <a:gd name="T9" fmla="*/ 0 h 3015"/>
                <a:gd name="T10" fmla="*/ 0 w 2784"/>
                <a:gd name="T11" fmla="*/ 0 h 3015"/>
                <a:gd name="T12" fmla="*/ 0 w 2784"/>
                <a:gd name="T13" fmla="*/ 0 h 3015"/>
                <a:gd name="T14" fmla="*/ 0 w 2784"/>
                <a:gd name="T15" fmla="*/ 0 h 3015"/>
                <a:gd name="T16" fmla="*/ 0 w 2784"/>
                <a:gd name="T17" fmla="*/ 0 h 3015"/>
                <a:gd name="T18" fmla="*/ 0 w 2784"/>
                <a:gd name="T19" fmla="*/ 0 h 3015"/>
                <a:gd name="T20" fmla="*/ 0 w 2784"/>
                <a:gd name="T21" fmla="*/ 0 h 3015"/>
                <a:gd name="T22" fmla="*/ 0 w 2784"/>
                <a:gd name="T23" fmla="*/ 0 h 3015"/>
                <a:gd name="T24" fmla="*/ 0 w 2784"/>
                <a:gd name="T25" fmla="*/ 0 h 3015"/>
                <a:gd name="T26" fmla="*/ 0 w 2784"/>
                <a:gd name="T27" fmla="*/ 0 h 3015"/>
                <a:gd name="T28" fmla="*/ 0 w 2784"/>
                <a:gd name="T29" fmla="*/ 0 h 3015"/>
                <a:gd name="T30" fmla="*/ 0 w 2784"/>
                <a:gd name="T31" fmla="*/ 0 h 3015"/>
                <a:gd name="T32" fmla="*/ 0 w 2784"/>
                <a:gd name="T33" fmla="*/ 0 h 3015"/>
                <a:gd name="T34" fmla="*/ 0 w 2784"/>
                <a:gd name="T35" fmla="*/ 0 h 3015"/>
                <a:gd name="T36" fmla="*/ 0 w 2784"/>
                <a:gd name="T37" fmla="*/ 0 h 3015"/>
                <a:gd name="T38" fmla="*/ 0 w 2784"/>
                <a:gd name="T39" fmla="*/ 0 h 3015"/>
                <a:gd name="T40" fmla="*/ 0 w 2784"/>
                <a:gd name="T41" fmla="*/ 0 h 3015"/>
                <a:gd name="T42" fmla="*/ 0 w 2784"/>
                <a:gd name="T43" fmla="*/ 0 h 3015"/>
                <a:gd name="T44" fmla="*/ 0 w 2784"/>
                <a:gd name="T45" fmla="*/ 0 h 3015"/>
                <a:gd name="T46" fmla="*/ 0 w 2784"/>
                <a:gd name="T47" fmla="*/ 0 h 3015"/>
                <a:gd name="T48" fmla="*/ 0 w 2784"/>
                <a:gd name="T49" fmla="*/ 0 h 3015"/>
                <a:gd name="T50" fmla="*/ 0 w 2784"/>
                <a:gd name="T51" fmla="*/ 0 h 3015"/>
                <a:gd name="T52" fmla="*/ 0 w 2784"/>
                <a:gd name="T53" fmla="*/ 0 h 3015"/>
                <a:gd name="T54" fmla="*/ 0 w 2784"/>
                <a:gd name="T55" fmla="*/ 0 h 3015"/>
                <a:gd name="T56" fmla="*/ 0 w 2784"/>
                <a:gd name="T57" fmla="*/ 0 h 3015"/>
                <a:gd name="T58" fmla="*/ 0 w 2784"/>
                <a:gd name="T59" fmla="*/ 0 h 3015"/>
                <a:gd name="T60" fmla="*/ 0 w 2784"/>
                <a:gd name="T61" fmla="*/ 0 h 3015"/>
                <a:gd name="T62" fmla="*/ 0 w 2784"/>
                <a:gd name="T63" fmla="*/ 0 h 3015"/>
                <a:gd name="T64" fmla="*/ 0 w 2784"/>
                <a:gd name="T65" fmla="*/ 0 h 3015"/>
                <a:gd name="T66" fmla="*/ 0 w 2784"/>
                <a:gd name="T67" fmla="*/ 0 h 3015"/>
                <a:gd name="T68" fmla="*/ 0 w 2784"/>
                <a:gd name="T69" fmla="*/ 0 h 3015"/>
                <a:gd name="T70" fmla="*/ 0 w 2784"/>
                <a:gd name="T71" fmla="*/ 0 h 3015"/>
                <a:gd name="T72" fmla="*/ 0 w 2784"/>
                <a:gd name="T73" fmla="*/ 0 h 3015"/>
                <a:gd name="T74" fmla="*/ 0 w 2784"/>
                <a:gd name="T75" fmla="*/ 0 h 3015"/>
                <a:gd name="T76" fmla="*/ 0 w 2784"/>
                <a:gd name="T77" fmla="*/ 0 h 3015"/>
                <a:gd name="T78" fmla="*/ 0 w 2784"/>
                <a:gd name="T79" fmla="*/ 0 h 3015"/>
                <a:gd name="T80" fmla="*/ 0 w 2784"/>
                <a:gd name="T81" fmla="*/ 0 h 3015"/>
                <a:gd name="T82" fmla="*/ 0 w 2784"/>
                <a:gd name="T83" fmla="*/ 0 h 3015"/>
                <a:gd name="T84" fmla="*/ 0 w 2784"/>
                <a:gd name="T85" fmla="*/ 0 h 3015"/>
                <a:gd name="T86" fmla="*/ 0 w 2784"/>
                <a:gd name="T87" fmla="*/ 0 h 3015"/>
                <a:gd name="T88" fmla="*/ 0 w 2784"/>
                <a:gd name="T89" fmla="*/ 0 h 3015"/>
                <a:gd name="T90" fmla="*/ 0 w 2784"/>
                <a:gd name="T91" fmla="*/ 0 h 3015"/>
                <a:gd name="T92" fmla="*/ 0 w 2784"/>
                <a:gd name="T93" fmla="*/ 0 h 3015"/>
                <a:gd name="T94" fmla="*/ 0 w 2784"/>
                <a:gd name="T95" fmla="*/ 0 h 3015"/>
                <a:gd name="T96" fmla="*/ 0 w 2784"/>
                <a:gd name="T97" fmla="*/ 0 h 3015"/>
                <a:gd name="T98" fmla="*/ 0 w 2784"/>
                <a:gd name="T99" fmla="*/ 0 h 3015"/>
                <a:gd name="T100" fmla="*/ 0 w 2784"/>
                <a:gd name="T101" fmla="*/ 0 h 3015"/>
                <a:gd name="T102" fmla="*/ 0 w 2784"/>
                <a:gd name="T103" fmla="*/ 0 h 3015"/>
                <a:gd name="T104" fmla="*/ 0 w 2784"/>
                <a:gd name="T105" fmla="*/ 0 h 3015"/>
                <a:gd name="T106" fmla="*/ 0 w 2784"/>
                <a:gd name="T107" fmla="*/ 0 h 3015"/>
                <a:gd name="T108" fmla="*/ 0 w 2784"/>
                <a:gd name="T109" fmla="*/ 0 h 3015"/>
                <a:gd name="T110" fmla="*/ 0 w 2784"/>
                <a:gd name="T111" fmla="*/ 0 h 3015"/>
                <a:gd name="T112" fmla="*/ 0 w 2784"/>
                <a:gd name="T113" fmla="*/ 0 h 3015"/>
                <a:gd name="T114" fmla="*/ 0 w 2784"/>
                <a:gd name="T115" fmla="*/ 0 h 3015"/>
                <a:gd name="T116" fmla="*/ 0 w 2784"/>
                <a:gd name="T117" fmla="*/ 0 h 3015"/>
                <a:gd name="T118" fmla="*/ 0 w 2784"/>
                <a:gd name="T119" fmla="*/ 0 h 3015"/>
                <a:gd name="T120" fmla="*/ 0 w 2784"/>
                <a:gd name="T121" fmla="*/ 0 h 3015"/>
                <a:gd name="T122" fmla="*/ 0 w 2784"/>
                <a:gd name="T123" fmla="*/ 0 h 3015"/>
                <a:gd name="T124" fmla="*/ 0 w 2784"/>
                <a:gd name="T125" fmla="*/ 0 h 30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784" h="3015">
                  <a:moveTo>
                    <a:pt x="2733" y="970"/>
                  </a:moveTo>
                  <a:lnTo>
                    <a:pt x="2697" y="903"/>
                  </a:lnTo>
                  <a:lnTo>
                    <a:pt x="2712" y="877"/>
                  </a:lnTo>
                  <a:lnTo>
                    <a:pt x="2701" y="846"/>
                  </a:lnTo>
                  <a:lnTo>
                    <a:pt x="2650" y="852"/>
                  </a:lnTo>
                  <a:lnTo>
                    <a:pt x="2635" y="831"/>
                  </a:lnTo>
                  <a:lnTo>
                    <a:pt x="2610" y="837"/>
                  </a:lnTo>
                  <a:lnTo>
                    <a:pt x="2599" y="873"/>
                  </a:lnTo>
                  <a:lnTo>
                    <a:pt x="2568" y="862"/>
                  </a:lnTo>
                  <a:lnTo>
                    <a:pt x="2569" y="883"/>
                  </a:lnTo>
                  <a:lnTo>
                    <a:pt x="2518" y="877"/>
                  </a:lnTo>
                  <a:lnTo>
                    <a:pt x="2506" y="822"/>
                  </a:lnTo>
                  <a:lnTo>
                    <a:pt x="2490" y="795"/>
                  </a:lnTo>
                  <a:lnTo>
                    <a:pt x="2506" y="789"/>
                  </a:lnTo>
                  <a:lnTo>
                    <a:pt x="2518" y="759"/>
                  </a:lnTo>
                  <a:lnTo>
                    <a:pt x="2478" y="778"/>
                  </a:lnTo>
                  <a:lnTo>
                    <a:pt x="2449" y="741"/>
                  </a:lnTo>
                  <a:lnTo>
                    <a:pt x="2409" y="718"/>
                  </a:lnTo>
                  <a:lnTo>
                    <a:pt x="2296" y="699"/>
                  </a:lnTo>
                  <a:lnTo>
                    <a:pt x="2256" y="714"/>
                  </a:lnTo>
                  <a:lnTo>
                    <a:pt x="2245" y="786"/>
                  </a:lnTo>
                  <a:lnTo>
                    <a:pt x="2211" y="792"/>
                  </a:lnTo>
                  <a:lnTo>
                    <a:pt x="2211" y="843"/>
                  </a:lnTo>
                  <a:lnTo>
                    <a:pt x="2181" y="870"/>
                  </a:lnTo>
                  <a:lnTo>
                    <a:pt x="2176" y="916"/>
                  </a:lnTo>
                  <a:lnTo>
                    <a:pt x="2125" y="963"/>
                  </a:lnTo>
                  <a:lnTo>
                    <a:pt x="2130" y="999"/>
                  </a:lnTo>
                  <a:lnTo>
                    <a:pt x="2095" y="1071"/>
                  </a:lnTo>
                  <a:lnTo>
                    <a:pt x="2055" y="1086"/>
                  </a:lnTo>
                  <a:lnTo>
                    <a:pt x="2050" y="1113"/>
                  </a:lnTo>
                  <a:lnTo>
                    <a:pt x="2040" y="1083"/>
                  </a:lnTo>
                  <a:lnTo>
                    <a:pt x="2029" y="1096"/>
                  </a:lnTo>
                  <a:lnTo>
                    <a:pt x="2040" y="1152"/>
                  </a:lnTo>
                  <a:lnTo>
                    <a:pt x="2014" y="1132"/>
                  </a:lnTo>
                  <a:lnTo>
                    <a:pt x="2014" y="1090"/>
                  </a:lnTo>
                  <a:lnTo>
                    <a:pt x="2029" y="1050"/>
                  </a:lnTo>
                  <a:lnTo>
                    <a:pt x="2019" y="1033"/>
                  </a:lnTo>
                  <a:lnTo>
                    <a:pt x="1999" y="1050"/>
                  </a:lnTo>
                  <a:lnTo>
                    <a:pt x="1983" y="1018"/>
                  </a:lnTo>
                  <a:lnTo>
                    <a:pt x="1917" y="1092"/>
                  </a:lnTo>
                  <a:lnTo>
                    <a:pt x="1881" y="1086"/>
                  </a:lnTo>
                  <a:lnTo>
                    <a:pt x="1809" y="1098"/>
                  </a:lnTo>
                  <a:lnTo>
                    <a:pt x="1813" y="1138"/>
                  </a:lnTo>
                  <a:lnTo>
                    <a:pt x="1726" y="1170"/>
                  </a:lnTo>
                  <a:lnTo>
                    <a:pt x="1669" y="1108"/>
                  </a:lnTo>
                  <a:lnTo>
                    <a:pt x="1648" y="1108"/>
                  </a:lnTo>
                  <a:lnTo>
                    <a:pt x="1644" y="1068"/>
                  </a:lnTo>
                  <a:lnTo>
                    <a:pt x="1674" y="981"/>
                  </a:lnTo>
                  <a:lnTo>
                    <a:pt x="1672" y="882"/>
                  </a:lnTo>
                  <a:lnTo>
                    <a:pt x="1687" y="784"/>
                  </a:lnTo>
                  <a:lnTo>
                    <a:pt x="1719" y="774"/>
                  </a:lnTo>
                  <a:lnTo>
                    <a:pt x="1708" y="733"/>
                  </a:lnTo>
                  <a:lnTo>
                    <a:pt x="1734" y="676"/>
                  </a:lnTo>
                  <a:lnTo>
                    <a:pt x="1698" y="682"/>
                  </a:lnTo>
                  <a:lnTo>
                    <a:pt x="1681" y="651"/>
                  </a:lnTo>
                  <a:lnTo>
                    <a:pt x="1645" y="651"/>
                  </a:lnTo>
                  <a:lnTo>
                    <a:pt x="1627" y="574"/>
                  </a:lnTo>
                  <a:lnTo>
                    <a:pt x="1599" y="525"/>
                  </a:lnTo>
                  <a:lnTo>
                    <a:pt x="1629" y="463"/>
                  </a:lnTo>
                  <a:lnTo>
                    <a:pt x="1608" y="402"/>
                  </a:lnTo>
                  <a:lnTo>
                    <a:pt x="1546" y="406"/>
                  </a:lnTo>
                  <a:lnTo>
                    <a:pt x="1536" y="381"/>
                  </a:lnTo>
                  <a:lnTo>
                    <a:pt x="1579" y="307"/>
                  </a:lnTo>
                  <a:lnTo>
                    <a:pt x="1554" y="289"/>
                  </a:lnTo>
                  <a:lnTo>
                    <a:pt x="1537" y="199"/>
                  </a:lnTo>
                  <a:lnTo>
                    <a:pt x="1516" y="195"/>
                  </a:lnTo>
                  <a:lnTo>
                    <a:pt x="1495" y="154"/>
                  </a:lnTo>
                  <a:lnTo>
                    <a:pt x="1428" y="160"/>
                  </a:lnTo>
                  <a:lnTo>
                    <a:pt x="1392" y="171"/>
                  </a:lnTo>
                  <a:lnTo>
                    <a:pt x="1417" y="108"/>
                  </a:lnTo>
                  <a:lnTo>
                    <a:pt x="1443" y="118"/>
                  </a:lnTo>
                  <a:lnTo>
                    <a:pt x="1458" y="97"/>
                  </a:lnTo>
                  <a:lnTo>
                    <a:pt x="1411" y="0"/>
                  </a:lnTo>
                  <a:lnTo>
                    <a:pt x="1386" y="10"/>
                  </a:lnTo>
                  <a:lnTo>
                    <a:pt x="1405" y="60"/>
                  </a:lnTo>
                  <a:lnTo>
                    <a:pt x="1348" y="70"/>
                  </a:lnTo>
                  <a:lnTo>
                    <a:pt x="1315" y="105"/>
                  </a:lnTo>
                  <a:lnTo>
                    <a:pt x="1266" y="82"/>
                  </a:lnTo>
                  <a:lnTo>
                    <a:pt x="1230" y="88"/>
                  </a:lnTo>
                  <a:lnTo>
                    <a:pt x="1257" y="115"/>
                  </a:lnTo>
                  <a:lnTo>
                    <a:pt x="1242" y="198"/>
                  </a:lnTo>
                  <a:lnTo>
                    <a:pt x="1257" y="244"/>
                  </a:lnTo>
                  <a:lnTo>
                    <a:pt x="1236" y="244"/>
                  </a:lnTo>
                  <a:lnTo>
                    <a:pt x="1227" y="259"/>
                  </a:lnTo>
                  <a:lnTo>
                    <a:pt x="1237" y="285"/>
                  </a:lnTo>
                  <a:lnTo>
                    <a:pt x="1212" y="306"/>
                  </a:lnTo>
                  <a:lnTo>
                    <a:pt x="1212" y="327"/>
                  </a:lnTo>
                  <a:lnTo>
                    <a:pt x="1279" y="403"/>
                  </a:lnTo>
                  <a:lnTo>
                    <a:pt x="1279" y="445"/>
                  </a:lnTo>
                  <a:lnTo>
                    <a:pt x="1248" y="475"/>
                  </a:lnTo>
                  <a:lnTo>
                    <a:pt x="1260" y="543"/>
                  </a:lnTo>
                  <a:lnTo>
                    <a:pt x="1218" y="574"/>
                  </a:lnTo>
                  <a:lnTo>
                    <a:pt x="1218" y="610"/>
                  </a:lnTo>
                  <a:lnTo>
                    <a:pt x="1152" y="667"/>
                  </a:lnTo>
                  <a:lnTo>
                    <a:pt x="1152" y="688"/>
                  </a:lnTo>
                  <a:lnTo>
                    <a:pt x="1105" y="703"/>
                  </a:lnTo>
                  <a:lnTo>
                    <a:pt x="1117" y="741"/>
                  </a:lnTo>
                  <a:lnTo>
                    <a:pt x="1074" y="777"/>
                  </a:lnTo>
                  <a:lnTo>
                    <a:pt x="1065" y="834"/>
                  </a:lnTo>
                  <a:lnTo>
                    <a:pt x="1086" y="838"/>
                  </a:lnTo>
                  <a:lnTo>
                    <a:pt x="1075" y="859"/>
                  </a:lnTo>
                  <a:lnTo>
                    <a:pt x="1114" y="934"/>
                  </a:lnTo>
                  <a:lnTo>
                    <a:pt x="1203" y="957"/>
                  </a:lnTo>
                  <a:lnTo>
                    <a:pt x="1218" y="1041"/>
                  </a:lnTo>
                  <a:lnTo>
                    <a:pt x="1200" y="1048"/>
                  </a:lnTo>
                  <a:lnTo>
                    <a:pt x="1165" y="1033"/>
                  </a:lnTo>
                  <a:lnTo>
                    <a:pt x="1137" y="1075"/>
                  </a:lnTo>
                  <a:lnTo>
                    <a:pt x="1158" y="1132"/>
                  </a:lnTo>
                  <a:lnTo>
                    <a:pt x="1179" y="1122"/>
                  </a:lnTo>
                  <a:lnTo>
                    <a:pt x="1210" y="1198"/>
                  </a:lnTo>
                  <a:lnTo>
                    <a:pt x="1143" y="1270"/>
                  </a:lnTo>
                  <a:lnTo>
                    <a:pt x="1159" y="1302"/>
                  </a:lnTo>
                  <a:lnTo>
                    <a:pt x="1113" y="1323"/>
                  </a:lnTo>
                  <a:lnTo>
                    <a:pt x="1093" y="1305"/>
                  </a:lnTo>
                  <a:lnTo>
                    <a:pt x="1053" y="1308"/>
                  </a:lnTo>
                  <a:lnTo>
                    <a:pt x="1053" y="1293"/>
                  </a:lnTo>
                  <a:lnTo>
                    <a:pt x="1027" y="1261"/>
                  </a:lnTo>
                  <a:lnTo>
                    <a:pt x="1005" y="1272"/>
                  </a:lnTo>
                  <a:lnTo>
                    <a:pt x="976" y="1251"/>
                  </a:lnTo>
                  <a:lnTo>
                    <a:pt x="954" y="1203"/>
                  </a:lnTo>
                  <a:lnTo>
                    <a:pt x="954" y="1207"/>
                  </a:lnTo>
                  <a:lnTo>
                    <a:pt x="954" y="1203"/>
                  </a:lnTo>
                  <a:lnTo>
                    <a:pt x="964" y="1192"/>
                  </a:lnTo>
                  <a:lnTo>
                    <a:pt x="960" y="1182"/>
                  </a:lnTo>
                  <a:lnTo>
                    <a:pt x="918" y="1182"/>
                  </a:lnTo>
                  <a:lnTo>
                    <a:pt x="907" y="1203"/>
                  </a:lnTo>
                  <a:lnTo>
                    <a:pt x="850" y="1236"/>
                  </a:lnTo>
                  <a:lnTo>
                    <a:pt x="877" y="1306"/>
                  </a:lnTo>
                  <a:lnTo>
                    <a:pt x="841" y="1338"/>
                  </a:lnTo>
                  <a:lnTo>
                    <a:pt x="831" y="1368"/>
                  </a:lnTo>
                  <a:lnTo>
                    <a:pt x="795" y="1384"/>
                  </a:lnTo>
                  <a:lnTo>
                    <a:pt x="765" y="1435"/>
                  </a:lnTo>
                  <a:lnTo>
                    <a:pt x="729" y="1435"/>
                  </a:lnTo>
                  <a:lnTo>
                    <a:pt x="708" y="1467"/>
                  </a:lnTo>
                  <a:lnTo>
                    <a:pt x="718" y="1482"/>
                  </a:lnTo>
                  <a:lnTo>
                    <a:pt x="697" y="1507"/>
                  </a:lnTo>
                  <a:lnTo>
                    <a:pt x="672" y="1515"/>
                  </a:lnTo>
                  <a:lnTo>
                    <a:pt x="682" y="1534"/>
                  </a:lnTo>
                  <a:lnTo>
                    <a:pt x="694" y="1585"/>
                  </a:lnTo>
                  <a:lnTo>
                    <a:pt x="684" y="1609"/>
                  </a:lnTo>
                  <a:lnTo>
                    <a:pt x="649" y="1620"/>
                  </a:lnTo>
                  <a:lnTo>
                    <a:pt x="577" y="1507"/>
                  </a:lnTo>
                  <a:lnTo>
                    <a:pt x="571" y="1471"/>
                  </a:lnTo>
                  <a:lnTo>
                    <a:pt x="531" y="1471"/>
                  </a:lnTo>
                  <a:lnTo>
                    <a:pt x="505" y="1533"/>
                  </a:lnTo>
                  <a:lnTo>
                    <a:pt x="442" y="1558"/>
                  </a:lnTo>
                  <a:lnTo>
                    <a:pt x="423" y="1533"/>
                  </a:lnTo>
                  <a:lnTo>
                    <a:pt x="337" y="1534"/>
                  </a:lnTo>
                  <a:lnTo>
                    <a:pt x="255" y="1701"/>
                  </a:lnTo>
                  <a:lnTo>
                    <a:pt x="288" y="1717"/>
                  </a:lnTo>
                  <a:lnTo>
                    <a:pt x="273" y="1737"/>
                  </a:lnTo>
                  <a:lnTo>
                    <a:pt x="283" y="1747"/>
                  </a:lnTo>
                  <a:lnTo>
                    <a:pt x="300" y="1743"/>
                  </a:lnTo>
                  <a:lnTo>
                    <a:pt x="300" y="1812"/>
                  </a:lnTo>
                  <a:lnTo>
                    <a:pt x="309" y="1815"/>
                  </a:lnTo>
                  <a:lnTo>
                    <a:pt x="313" y="1846"/>
                  </a:lnTo>
                  <a:lnTo>
                    <a:pt x="267" y="1857"/>
                  </a:lnTo>
                  <a:lnTo>
                    <a:pt x="256" y="1908"/>
                  </a:lnTo>
                  <a:lnTo>
                    <a:pt x="190" y="1929"/>
                  </a:lnTo>
                  <a:lnTo>
                    <a:pt x="159" y="1971"/>
                  </a:lnTo>
                  <a:lnTo>
                    <a:pt x="165" y="2047"/>
                  </a:lnTo>
                  <a:lnTo>
                    <a:pt x="175" y="2079"/>
                  </a:lnTo>
                  <a:lnTo>
                    <a:pt x="133" y="2104"/>
                  </a:lnTo>
                  <a:lnTo>
                    <a:pt x="144" y="2182"/>
                  </a:lnTo>
                  <a:lnTo>
                    <a:pt x="114" y="2269"/>
                  </a:lnTo>
                  <a:lnTo>
                    <a:pt x="51" y="2260"/>
                  </a:lnTo>
                  <a:lnTo>
                    <a:pt x="30" y="2286"/>
                  </a:lnTo>
                  <a:lnTo>
                    <a:pt x="15" y="2281"/>
                  </a:lnTo>
                  <a:lnTo>
                    <a:pt x="0" y="2322"/>
                  </a:lnTo>
                  <a:lnTo>
                    <a:pt x="51" y="2368"/>
                  </a:lnTo>
                  <a:lnTo>
                    <a:pt x="84" y="2418"/>
                  </a:lnTo>
                  <a:lnTo>
                    <a:pt x="100" y="2449"/>
                  </a:lnTo>
                  <a:lnTo>
                    <a:pt x="130" y="2470"/>
                  </a:lnTo>
                  <a:lnTo>
                    <a:pt x="130" y="2449"/>
                  </a:lnTo>
                  <a:lnTo>
                    <a:pt x="157" y="2449"/>
                  </a:lnTo>
                  <a:lnTo>
                    <a:pt x="172" y="2470"/>
                  </a:lnTo>
                  <a:lnTo>
                    <a:pt x="223" y="2485"/>
                  </a:lnTo>
                  <a:lnTo>
                    <a:pt x="225" y="2506"/>
                  </a:lnTo>
                  <a:lnTo>
                    <a:pt x="255" y="2536"/>
                  </a:lnTo>
                  <a:lnTo>
                    <a:pt x="291" y="2532"/>
                  </a:lnTo>
                  <a:lnTo>
                    <a:pt x="307" y="2562"/>
                  </a:lnTo>
                  <a:lnTo>
                    <a:pt x="343" y="2568"/>
                  </a:lnTo>
                  <a:lnTo>
                    <a:pt x="339" y="2599"/>
                  </a:lnTo>
                  <a:lnTo>
                    <a:pt x="369" y="2598"/>
                  </a:lnTo>
                  <a:lnTo>
                    <a:pt x="421" y="2583"/>
                  </a:lnTo>
                  <a:lnTo>
                    <a:pt x="442" y="2593"/>
                  </a:lnTo>
                  <a:lnTo>
                    <a:pt x="432" y="2608"/>
                  </a:lnTo>
                  <a:lnTo>
                    <a:pt x="471" y="2635"/>
                  </a:lnTo>
                  <a:lnTo>
                    <a:pt x="468" y="2619"/>
                  </a:lnTo>
                  <a:lnTo>
                    <a:pt x="489" y="2602"/>
                  </a:lnTo>
                  <a:lnTo>
                    <a:pt x="489" y="2587"/>
                  </a:lnTo>
                  <a:lnTo>
                    <a:pt x="535" y="2571"/>
                  </a:lnTo>
                  <a:lnTo>
                    <a:pt x="550" y="2556"/>
                  </a:lnTo>
                  <a:lnTo>
                    <a:pt x="555" y="2535"/>
                  </a:lnTo>
                  <a:lnTo>
                    <a:pt x="582" y="2535"/>
                  </a:lnTo>
                  <a:lnTo>
                    <a:pt x="601" y="2509"/>
                  </a:lnTo>
                  <a:lnTo>
                    <a:pt x="618" y="2520"/>
                  </a:lnTo>
                  <a:lnTo>
                    <a:pt x="633" y="2556"/>
                  </a:lnTo>
                  <a:lnTo>
                    <a:pt x="628" y="2571"/>
                  </a:lnTo>
                  <a:lnTo>
                    <a:pt x="658" y="2596"/>
                  </a:lnTo>
                  <a:lnTo>
                    <a:pt x="664" y="2613"/>
                  </a:lnTo>
                  <a:lnTo>
                    <a:pt x="690" y="2628"/>
                  </a:lnTo>
                  <a:lnTo>
                    <a:pt x="715" y="2659"/>
                  </a:lnTo>
                  <a:lnTo>
                    <a:pt x="757" y="2685"/>
                  </a:lnTo>
                  <a:lnTo>
                    <a:pt x="810" y="2746"/>
                  </a:lnTo>
                  <a:lnTo>
                    <a:pt x="825" y="2746"/>
                  </a:lnTo>
                  <a:lnTo>
                    <a:pt x="846" y="2778"/>
                  </a:lnTo>
                  <a:lnTo>
                    <a:pt x="867" y="2767"/>
                  </a:lnTo>
                  <a:lnTo>
                    <a:pt x="897" y="2778"/>
                  </a:lnTo>
                  <a:lnTo>
                    <a:pt x="913" y="2761"/>
                  </a:lnTo>
                  <a:lnTo>
                    <a:pt x="928" y="2767"/>
                  </a:lnTo>
                  <a:lnTo>
                    <a:pt x="933" y="2793"/>
                  </a:lnTo>
                  <a:lnTo>
                    <a:pt x="985" y="2844"/>
                  </a:lnTo>
                  <a:lnTo>
                    <a:pt x="1011" y="2850"/>
                  </a:lnTo>
                  <a:lnTo>
                    <a:pt x="1027" y="2871"/>
                  </a:lnTo>
                  <a:lnTo>
                    <a:pt x="1027" y="2922"/>
                  </a:lnTo>
                  <a:lnTo>
                    <a:pt x="1063" y="2953"/>
                  </a:lnTo>
                  <a:lnTo>
                    <a:pt x="1074" y="2938"/>
                  </a:lnTo>
                  <a:lnTo>
                    <a:pt x="1120" y="2953"/>
                  </a:lnTo>
                  <a:lnTo>
                    <a:pt x="1126" y="3015"/>
                  </a:lnTo>
                  <a:lnTo>
                    <a:pt x="1141" y="3015"/>
                  </a:lnTo>
                  <a:lnTo>
                    <a:pt x="1146" y="2995"/>
                  </a:lnTo>
                  <a:lnTo>
                    <a:pt x="1167" y="2994"/>
                  </a:lnTo>
                  <a:lnTo>
                    <a:pt x="1173" y="2979"/>
                  </a:lnTo>
                  <a:lnTo>
                    <a:pt x="1234" y="2973"/>
                  </a:lnTo>
                  <a:lnTo>
                    <a:pt x="1267" y="2928"/>
                  </a:lnTo>
                  <a:lnTo>
                    <a:pt x="1491" y="2697"/>
                  </a:lnTo>
                  <a:lnTo>
                    <a:pt x="1717" y="2487"/>
                  </a:lnTo>
                  <a:lnTo>
                    <a:pt x="1713" y="2353"/>
                  </a:lnTo>
                  <a:lnTo>
                    <a:pt x="1728" y="2271"/>
                  </a:lnTo>
                  <a:lnTo>
                    <a:pt x="1708" y="2206"/>
                  </a:lnTo>
                  <a:lnTo>
                    <a:pt x="1726" y="2152"/>
                  </a:lnTo>
                  <a:lnTo>
                    <a:pt x="1723" y="2115"/>
                  </a:lnTo>
                  <a:lnTo>
                    <a:pt x="1734" y="2103"/>
                  </a:lnTo>
                  <a:lnTo>
                    <a:pt x="1723" y="2086"/>
                  </a:lnTo>
                  <a:lnTo>
                    <a:pt x="1732" y="2071"/>
                  </a:lnTo>
                  <a:lnTo>
                    <a:pt x="1732" y="2046"/>
                  </a:lnTo>
                  <a:lnTo>
                    <a:pt x="1707" y="1993"/>
                  </a:lnTo>
                  <a:lnTo>
                    <a:pt x="1707" y="1957"/>
                  </a:lnTo>
                  <a:lnTo>
                    <a:pt x="1722" y="1953"/>
                  </a:lnTo>
                  <a:lnTo>
                    <a:pt x="1716" y="1902"/>
                  </a:lnTo>
                  <a:lnTo>
                    <a:pt x="1731" y="1881"/>
                  </a:lnTo>
                  <a:lnTo>
                    <a:pt x="1762" y="1875"/>
                  </a:lnTo>
                  <a:lnTo>
                    <a:pt x="1767" y="1860"/>
                  </a:lnTo>
                  <a:lnTo>
                    <a:pt x="1726" y="1855"/>
                  </a:lnTo>
                  <a:lnTo>
                    <a:pt x="1716" y="1834"/>
                  </a:lnTo>
                  <a:lnTo>
                    <a:pt x="1699" y="1813"/>
                  </a:lnTo>
                  <a:lnTo>
                    <a:pt x="1674" y="1809"/>
                  </a:lnTo>
                  <a:lnTo>
                    <a:pt x="1669" y="1783"/>
                  </a:lnTo>
                  <a:lnTo>
                    <a:pt x="1684" y="1767"/>
                  </a:lnTo>
                  <a:lnTo>
                    <a:pt x="1668" y="1741"/>
                  </a:lnTo>
                  <a:lnTo>
                    <a:pt x="1695" y="1737"/>
                  </a:lnTo>
                  <a:lnTo>
                    <a:pt x="1725" y="1710"/>
                  </a:lnTo>
                  <a:lnTo>
                    <a:pt x="1740" y="1710"/>
                  </a:lnTo>
                  <a:lnTo>
                    <a:pt x="1767" y="1689"/>
                  </a:lnTo>
                  <a:lnTo>
                    <a:pt x="1807" y="1689"/>
                  </a:lnTo>
                  <a:lnTo>
                    <a:pt x="1812" y="1653"/>
                  </a:lnTo>
                  <a:lnTo>
                    <a:pt x="1827" y="1627"/>
                  </a:lnTo>
                  <a:lnTo>
                    <a:pt x="1863" y="1621"/>
                  </a:lnTo>
                  <a:lnTo>
                    <a:pt x="1890" y="1653"/>
                  </a:lnTo>
                  <a:lnTo>
                    <a:pt x="1909" y="1632"/>
                  </a:lnTo>
                  <a:lnTo>
                    <a:pt x="1941" y="1632"/>
                  </a:lnTo>
                  <a:lnTo>
                    <a:pt x="1966" y="1636"/>
                  </a:lnTo>
                  <a:lnTo>
                    <a:pt x="1992" y="1611"/>
                  </a:lnTo>
                  <a:lnTo>
                    <a:pt x="1992" y="1569"/>
                  </a:lnTo>
                  <a:lnTo>
                    <a:pt x="2013" y="1558"/>
                  </a:lnTo>
                  <a:lnTo>
                    <a:pt x="2017" y="1579"/>
                  </a:lnTo>
                  <a:lnTo>
                    <a:pt x="2044" y="1599"/>
                  </a:lnTo>
                  <a:lnTo>
                    <a:pt x="2059" y="1584"/>
                  </a:lnTo>
                  <a:lnTo>
                    <a:pt x="2074" y="1584"/>
                  </a:lnTo>
                  <a:lnTo>
                    <a:pt x="2091" y="1609"/>
                  </a:lnTo>
                  <a:lnTo>
                    <a:pt x="2121" y="1603"/>
                  </a:lnTo>
                  <a:lnTo>
                    <a:pt x="2136" y="1573"/>
                  </a:lnTo>
                  <a:lnTo>
                    <a:pt x="2146" y="1578"/>
                  </a:lnTo>
                  <a:lnTo>
                    <a:pt x="2152" y="1609"/>
                  </a:lnTo>
                  <a:lnTo>
                    <a:pt x="2188" y="1629"/>
                  </a:lnTo>
                  <a:lnTo>
                    <a:pt x="2203" y="1624"/>
                  </a:lnTo>
                  <a:lnTo>
                    <a:pt x="2220" y="1633"/>
                  </a:lnTo>
                  <a:lnTo>
                    <a:pt x="2266" y="1612"/>
                  </a:lnTo>
                  <a:lnTo>
                    <a:pt x="2286" y="1612"/>
                  </a:lnTo>
                  <a:lnTo>
                    <a:pt x="2307" y="1644"/>
                  </a:lnTo>
                  <a:lnTo>
                    <a:pt x="2323" y="1633"/>
                  </a:lnTo>
                  <a:lnTo>
                    <a:pt x="2317" y="1618"/>
                  </a:lnTo>
                  <a:lnTo>
                    <a:pt x="2343" y="1591"/>
                  </a:lnTo>
                  <a:lnTo>
                    <a:pt x="2385" y="1596"/>
                  </a:lnTo>
                  <a:lnTo>
                    <a:pt x="2389" y="1581"/>
                  </a:lnTo>
                  <a:lnTo>
                    <a:pt x="2425" y="1560"/>
                  </a:lnTo>
                  <a:lnTo>
                    <a:pt x="2434" y="1503"/>
                  </a:lnTo>
                  <a:lnTo>
                    <a:pt x="2430" y="1473"/>
                  </a:lnTo>
                  <a:lnTo>
                    <a:pt x="2506" y="1446"/>
                  </a:lnTo>
                  <a:lnTo>
                    <a:pt x="2506" y="1425"/>
                  </a:lnTo>
                  <a:lnTo>
                    <a:pt x="2538" y="1410"/>
                  </a:lnTo>
                  <a:lnTo>
                    <a:pt x="2563" y="1434"/>
                  </a:lnTo>
                  <a:lnTo>
                    <a:pt x="2547" y="1443"/>
                  </a:lnTo>
                  <a:lnTo>
                    <a:pt x="2514" y="1482"/>
                  </a:lnTo>
                  <a:lnTo>
                    <a:pt x="2535" y="1492"/>
                  </a:lnTo>
                  <a:lnTo>
                    <a:pt x="2554" y="1471"/>
                  </a:lnTo>
                  <a:lnTo>
                    <a:pt x="2626" y="1486"/>
                  </a:lnTo>
                  <a:lnTo>
                    <a:pt x="2668" y="1429"/>
                  </a:lnTo>
                  <a:lnTo>
                    <a:pt x="2694" y="1449"/>
                  </a:lnTo>
                  <a:lnTo>
                    <a:pt x="2709" y="1336"/>
                  </a:lnTo>
                  <a:lnTo>
                    <a:pt x="2667" y="1351"/>
                  </a:lnTo>
                  <a:lnTo>
                    <a:pt x="2637" y="1306"/>
                  </a:lnTo>
                  <a:lnTo>
                    <a:pt x="2635" y="1285"/>
                  </a:lnTo>
                  <a:lnTo>
                    <a:pt x="2610" y="1275"/>
                  </a:lnTo>
                  <a:lnTo>
                    <a:pt x="2599" y="1249"/>
                  </a:lnTo>
                  <a:lnTo>
                    <a:pt x="2620" y="1228"/>
                  </a:lnTo>
                  <a:lnTo>
                    <a:pt x="2620" y="1156"/>
                  </a:lnTo>
                  <a:lnTo>
                    <a:pt x="2635" y="1146"/>
                  </a:lnTo>
                  <a:lnTo>
                    <a:pt x="2610" y="1126"/>
                  </a:lnTo>
                  <a:lnTo>
                    <a:pt x="2635" y="1095"/>
                  </a:lnTo>
                  <a:lnTo>
                    <a:pt x="2671" y="1095"/>
                  </a:lnTo>
                  <a:lnTo>
                    <a:pt x="2715" y="1059"/>
                  </a:lnTo>
                  <a:lnTo>
                    <a:pt x="2784" y="1021"/>
                  </a:lnTo>
                  <a:lnTo>
                    <a:pt x="2733" y="97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            </a:t>
              </a:r>
            </a:p>
          </p:txBody>
        </p:sp>
        <p:sp>
          <p:nvSpPr>
            <p:cNvPr id="32" name="Freeform 161"/>
            <p:cNvSpPr>
              <a:spLocks/>
            </p:cNvSpPr>
            <p:nvPr/>
          </p:nvSpPr>
          <p:spPr bwMode="auto">
            <a:xfrm>
              <a:off x="3813424" y="4329195"/>
              <a:ext cx="702042" cy="418030"/>
            </a:xfrm>
            <a:custGeom>
              <a:avLst/>
              <a:gdLst>
                <a:gd name="T0" fmla="*/ 0 w 1560"/>
                <a:gd name="T1" fmla="*/ 0 h 940"/>
                <a:gd name="T2" fmla="*/ 0 w 1560"/>
                <a:gd name="T3" fmla="*/ 0 h 940"/>
                <a:gd name="T4" fmla="*/ 0 w 1560"/>
                <a:gd name="T5" fmla="*/ 0 h 940"/>
                <a:gd name="T6" fmla="*/ 0 w 1560"/>
                <a:gd name="T7" fmla="*/ 0 h 940"/>
                <a:gd name="T8" fmla="*/ 0 w 1560"/>
                <a:gd name="T9" fmla="*/ 0 h 940"/>
                <a:gd name="T10" fmla="*/ 0 w 1560"/>
                <a:gd name="T11" fmla="*/ 0 h 940"/>
                <a:gd name="T12" fmla="*/ 0 w 1560"/>
                <a:gd name="T13" fmla="*/ 0 h 940"/>
                <a:gd name="T14" fmla="*/ 0 w 1560"/>
                <a:gd name="T15" fmla="*/ 0 h 940"/>
                <a:gd name="T16" fmla="*/ 0 w 1560"/>
                <a:gd name="T17" fmla="*/ 0 h 940"/>
                <a:gd name="T18" fmla="*/ 0 w 1560"/>
                <a:gd name="T19" fmla="*/ 0 h 940"/>
                <a:gd name="T20" fmla="*/ 0 w 1560"/>
                <a:gd name="T21" fmla="*/ 0 h 940"/>
                <a:gd name="T22" fmla="*/ 0 w 1560"/>
                <a:gd name="T23" fmla="*/ 0 h 940"/>
                <a:gd name="T24" fmla="*/ 0 w 1560"/>
                <a:gd name="T25" fmla="*/ 0 h 940"/>
                <a:gd name="T26" fmla="*/ 0 w 1560"/>
                <a:gd name="T27" fmla="*/ 0 h 940"/>
                <a:gd name="T28" fmla="*/ 0 w 1560"/>
                <a:gd name="T29" fmla="*/ 0 h 940"/>
                <a:gd name="T30" fmla="*/ 0 w 1560"/>
                <a:gd name="T31" fmla="*/ 0 h 940"/>
                <a:gd name="T32" fmla="*/ 0 w 1560"/>
                <a:gd name="T33" fmla="*/ 0 h 940"/>
                <a:gd name="T34" fmla="*/ 0 w 1560"/>
                <a:gd name="T35" fmla="*/ 0 h 940"/>
                <a:gd name="T36" fmla="*/ 0 w 1560"/>
                <a:gd name="T37" fmla="*/ 0 h 940"/>
                <a:gd name="T38" fmla="*/ 0 w 1560"/>
                <a:gd name="T39" fmla="*/ 0 h 940"/>
                <a:gd name="T40" fmla="*/ 0 w 1560"/>
                <a:gd name="T41" fmla="*/ 0 h 940"/>
                <a:gd name="T42" fmla="*/ 0 w 1560"/>
                <a:gd name="T43" fmla="*/ 0 h 940"/>
                <a:gd name="T44" fmla="*/ 0 w 1560"/>
                <a:gd name="T45" fmla="*/ 0 h 940"/>
                <a:gd name="T46" fmla="*/ 0 w 1560"/>
                <a:gd name="T47" fmla="*/ 0 h 940"/>
                <a:gd name="T48" fmla="*/ 0 w 1560"/>
                <a:gd name="T49" fmla="*/ 0 h 940"/>
                <a:gd name="T50" fmla="*/ 0 w 1560"/>
                <a:gd name="T51" fmla="*/ 0 h 940"/>
                <a:gd name="T52" fmla="*/ 0 w 1560"/>
                <a:gd name="T53" fmla="*/ 0 h 940"/>
                <a:gd name="T54" fmla="*/ 0 w 1560"/>
                <a:gd name="T55" fmla="*/ 0 h 940"/>
                <a:gd name="T56" fmla="*/ 0 w 1560"/>
                <a:gd name="T57" fmla="*/ 0 h 940"/>
                <a:gd name="T58" fmla="*/ 0 w 1560"/>
                <a:gd name="T59" fmla="*/ 0 h 940"/>
                <a:gd name="T60" fmla="*/ 0 w 1560"/>
                <a:gd name="T61" fmla="*/ 0 h 940"/>
                <a:gd name="T62" fmla="*/ 0 w 1560"/>
                <a:gd name="T63" fmla="*/ 0 h 940"/>
                <a:gd name="T64" fmla="*/ 0 w 1560"/>
                <a:gd name="T65" fmla="*/ 0 h 940"/>
                <a:gd name="T66" fmla="*/ 0 w 1560"/>
                <a:gd name="T67" fmla="*/ 0 h 940"/>
                <a:gd name="T68" fmla="*/ 0 w 1560"/>
                <a:gd name="T69" fmla="*/ 0 h 940"/>
                <a:gd name="T70" fmla="*/ 0 w 1560"/>
                <a:gd name="T71" fmla="*/ 0 h 940"/>
                <a:gd name="T72" fmla="*/ 0 w 1560"/>
                <a:gd name="T73" fmla="*/ 0 h 940"/>
                <a:gd name="T74" fmla="*/ 0 w 1560"/>
                <a:gd name="T75" fmla="*/ 0 h 940"/>
                <a:gd name="T76" fmla="*/ 0 w 1560"/>
                <a:gd name="T77" fmla="*/ 0 h 940"/>
                <a:gd name="T78" fmla="*/ 0 w 1560"/>
                <a:gd name="T79" fmla="*/ 0 h 940"/>
                <a:gd name="T80" fmla="*/ 0 w 1560"/>
                <a:gd name="T81" fmla="*/ 0 h 940"/>
                <a:gd name="T82" fmla="*/ 0 w 1560"/>
                <a:gd name="T83" fmla="*/ 0 h 940"/>
                <a:gd name="T84" fmla="*/ 0 w 1560"/>
                <a:gd name="T85" fmla="*/ 0 h 940"/>
                <a:gd name="T86" fmla="*/ 0 w 1560"/>
                <a:gd name="T87" fmla="*/ 0 h 940"/>
                <a:gd name="T88" fmla="*/ 0 w 1560"/>
                <a:gd name="T89" fmla="*/ 0 h 940"/>
                <a:gd name="T90" fmla="*/ 0 w 1560"/>
                <a:gd name="T91" fmla="*/ 0 h 940"/>
                <a:gd name="T92" fmla="*/ 0 w 1560"/>
                <a:gd name="T93" fmla="*/ 0 h 940"/>
                <a:gd name="T94" fmla="*/ 0 w 1560"/>
                <a:gd name="T95" fmla="*/ 0 h 940"/>
                <a:gd name="T96" fmla="*/ 0 w 1560"/>
                <a:gd name="T97" fmla="*/ 0 h 940"/>
                <a:gd name="T98" fmla="*/ 0 w 1560"/>
                <a:gd name="T99" fmla="*/ 0 h 940"/>
                <a:gd name="T100" fmla="*/ 0 w 1560"/>
                <a:gd name="T101" fmla="*/ 0 h 940"/>
                <a:gd name="T102" fmla="*/ 0 w 1560"/>
                <a:gd name="T103" fmla="*/ 0 h 940"/>
                <a:gd name="T104" fmla="*/ 0 w 1560"/>
                <a:gd name="T105" fmla="*/ 0 h 940"/>
                <a:gd name="T106" fmla="*/ 0 w 1560"/>
                <a:gd name="T107" fmla="*/ 0 h 940"/>
                <a:gd name="T108" fmla="*/ 0 w 1560"/>
                <a:gd name="T109" fmla="*/ 0 h 94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560" h="940">
                  <a:moveTo>
                    <a:pt x="1050" y="852"/>
                  </a:moveTo>
                  <a:lnTo>
                    <a:pt x="950" y="856"/>
                  </a:lnTo>
                  <a:lnTo>
                    <a:pt x="846" y="843"/>
                  </a:lnTo>
                  <a:lnTo>
                    <a:pt x="834" y="825"/>
                  </a:lnTo>
                  <a:lnTo>
                    <a:pt x="786" y="816"/>
                  </a:lnTo>
                  <a:lnTo>
                    <a:pt x="764" y="775"/>
                  </a:lnTo>
                  <a:lnTo>
                    <a:pt x="758" y="714"/>
                  </a:lnTo>
                  <a:lnTo>
                    <a:pt x="696" y="687"/>
                  </a:lnTo>
                  <a:lnTo>
                    <a:pt x="573" y="664"/>
                  </a:lnTo>
                  <a:lnTo>
                    <a:pt x="575" y="631"/>
                  </a:lnTo>
                  <a:lnTo>
                    <a:pt x="545" y="624"/>
                  </a:lnTo>
                  <a:lnTo>
                    <a:pt x="531" y="643"/>
                  </a:lnTo>
                  <a:lnTo>
                    <a:pt x="486" y="601"/>
                  </a:lnTo>
                  <a:lnTo>
                    <a:pt x="458" y="631"/>
                  </a:lnTo>
                  <a:lnTo>
                    <a:pt x="402" y="625"/>
                  </a:lnTo>
                  <a:lnTo>
                    <a:pt x="380" y="652"/>
                  </a:lnTo>
                  <a:lnTo>
                    <a:pt x="309" y="687"/>
                  </a:lnTo>
                  <a:lnTo>
                    <a:pt x="251" y="690"/>
                  </a:lnTo>
                  <a:lnTo>
                    <a:pt x="224" y="720"/>
                  </a:lnTo>
                  <a:lnTo>
                    <a:pt x="207" y="711"/>
                  </a:lnTo>
                  <a:lnTo>
                    <a:pt x="125" y="738"/>
                  </a:lnTo>
                  <a:lnTo>
                    <a:pt x="110" y="760"/>
                  </a:lnTo>
                  <a:lnTo>
                    <a:pt x="69" y="762"/>
                  </a:lnTo>
                  <a:lnTo>
                    <a:pt x="60" y="694"/>
                  </a:lnTo>
                  <a:lnTo>
                    <a:pt x="44" y="699"/>
                  </a:lnTo>
                  <a:lnTo>
                    <a:pt x="39" y="688"/>
                  </a:lnTo>
                  <a:lnTo>
                    <a:pt x="65" y="667"/>
                  </a:lnTo>
                  <a:lnTo>
                    <a:pt x="75" y="631"/>
                  </a:lnTo>
                  <a:lnTo>
                    <a:pt x="92" y="657"/>
                  </a:lnTo>
                  <a:lnTo>
                    <a:pt x="122" y="648"/>
                  </a:lnTo>
                  <a:lnTo>
                    <a:pt x="15" y="444"/>
                  </a:lnTo>
                  <a:lnTo>
                    <a:pt x="21" y="418"/>
                  </a:lnTo>
                  <a:lnTo>
                    <a:pt x="0" y="379"/>
                  </a:lnTo>
                  <a:lnTo>
                    <a:pt x="74" y="364"/>
                  </a:lnTo>
                  <a:lnTo>
                    <a:pt x="84" y="385"/>
                  </a:lnTo>
                  <a:lnTo>
                    <a:pt x="104" y="379"/>
                  </a:lnTo>
                  <a:lnTo>
                    <a:pt x="135" y="406"/>
                  </a:lnTo>
                  <a:lnTo>
                    <a:pt x="198" y="360"/>
                  </a:lnTo>
                  <a:lnTo>
                    <a:pt x="198" y="313"/>
                  </a:lnTo>
                  <a:lnTo>
                    <a:pt x="234" y="277"/>
                  </a:lnTo>
                  <a:lnTo>
                    <a:pt x="288" y="274"/>
                  </a:lnTo>
                  <a:lnTo>
                    <a:pt x="320" y="306"/>
                  </a:lnTo>
                  <a:lnTo>
                    <a:pt x="330" y="342"/>
                  </a:lnTo>
                  <a:lnTo>
                    <a:pt x="366" y="337"/>
                  </a:lnTo>
                  <a:lnTo>
                    <a:pt x="459" y="364"/>
                  </a:lnTo>
                  <a:lnTo>
                    <a:pt x="489" y="390"/>
                  </a:lnTo>
                  <a:lnTo>
                    <a:pt x="575" y="393"/>
                  </a:lnTo>
                  <a:lnTo>
                    <a:pt x="717" y="304"/>
                  </a:lnTo>
                  <a:lnTo>
                    <a:pt x="728" y="264"/>
                  </a:lnTo>
                  <a:lnTo>
                    <a:pt x="795" y="171"/>
                  </a:lnTo>
                  <a:lnTo>
                    <a:pt x="822" y="160"/>
                  </a:lnTo>
                  <a:lnTo>
                    <a:pt x="831" y="171"/>
                  </a:lnTo>
                  <a:lnTo>
                    <a:pt x="869" y="97"/>
                  </a:lnTo>
                  <a:lnTo>
                    <a:pt x="858" y="78"/>
                  </a:lnTo>
                  <a:lnTo>
                    <a:pt x="951" y="57"/>
                  </a:lnTo>
                  <a:lnTo>
                    <a:pt x="966" y="73"/>
                  </a:lnTo>
                  <a:lnTo>
                    <a:pt x="1013" y="42"/>
                  </a:lnTo>
                  <a:lnTo>
                    <a:pt x="1059" y="63"/>
                  </a:lnTo>
                  <a:lnTo>
                    <a:pt x="1080" y="37"/>
                  </a:lnTo>
                  <a:lnTo>
                    <a:pt x="1095" y="48"/>
                  </a:lnTo>
                  <a:lnTo>
                    <a:pt x="1142" y="37"/>
                  </a:lnTo>
                  <a:lnTo>
                    <a:pt x="1172" y="0"/>
                  </a:lnTo>
                  <a:lnTo>
                    <a:pt x="1188" y="31"/>
                  </a:lnTo>
                  <a:lnTo>
                    <a:pt x="1218" y="52"/>
                  </a:lnTo>
                  <a:lnTo>
                    <a:pt x="1218" y="31"/>
                  </a:lnTo>
                  <a:lnTo>
                    <a:pt x="1245" y="31"/>
                  </a:lnTo>
                  <a:lnTo>
                    <a:pt x="1260" y="52"/>
                  </a:lnTo>
                  <a:lnTo>
                    <a:pt x="1311" y="67"/>
                  </a:lnTo>
                  <a:lnTo>
                    <a:pt x="1313" y="88"/>
                  </a:lnTo>
                  <a:lnTo>
                    <a:pt x="1343" y="118"/>
                  </a:lnTo>
                  <a:lnTo>
                    <a:pt x="1379" y="114"/>
                  </a:lnTo>
                  <a:lnTo>
                    <a:pt x="1395" y="144"/>
                  </a:lnTo>
                  <a:lnTo>
                    <a:pt x="1431" y="150"/>
                  </a:lnTo>
                  <a:lnTo>
                    <a:pt x="1427" y="181"/>
                  </a:lnTo>
                  <a:lnTo>
                    <a:pt x="1457" y="180"/>
                  </a:lnTo>
                  <a:lnTo>
                    <a:pt x="1509" y="165"/>
                  </a:lnTo>
                  <a:lnTo>
                    <a:pt x="1530" y="175"/>
                  </a:lnTo>
                  <a:lnTo>
                    <a:pt x="1520" y="190"/>
                  </a:lnTo>
                  <a:lnTo>
                    <a:pt x="1559" y="217"/>
                  </a:lnTo>
                  <a:lnTo>
                    <a:pt x="1560" y="241"/>
                  </a:lnTo>
                  <a:lnTo>
                    <a:pt x="1536" y="229"/>
                  </a:lnTo>
                  <a:lnTo>
                    <a:pt x="1520" y="205"/>
                  </a:lnTo>
                  <a:lnTo>
                    <a:pt x="1509" y="237"/>
                  </a:lnTo>
                  <a:lnTo>
                    <a:pt x="1520" y="241"/>
                  </a:lnTo>
                  <a:lnTo>
                    <a:pt x="1494" y="279"/>
                  </a:lnTo>
                  <a:lnTo>
                    <a:pt x="1499" y="316"/>
                  </a:lnTo>
                  <a:lnTo>
                    <a:pt x="1469" y="355"/>
                  </a:lnTo>
                  <a:lnTo>
                    <a:pt x="1490" y="361"/>
                  </a:lnTo>
                  <a:lnTo>
                    <a:pt x="1508" y="417"/>
                  </a:lnTo>
                  <a:lnTo>
                    <a:pt x="1502" y="459"/>
                  </a:lnTo>
                  <a:lnTo>
                    <a:pt x="1419" y="519"/>
                  </a:lnTo>
                  <a:lnTo>
                    <a:pt x="1406" y="562"/>
                  </a:lnTo>
                  <a:lnTo>
                    <a:pt x="1385" y="573"/>
                  </a:lnTo>
                  <a:lnTo>
                    <a:pt x="1371" y="624"/>
                  </a:lnTo>
                  <a:lnTo>
                    <a:pt x="1358" y="652"/>
                  </a:lnTo>
                  <a:lnTo>
                    <a:pt x="1382" y="688"/>
                  </a:lnTo>
                  <a:lnTo>
                    <a:pt x="1376" y="723"/>
                  </a:lnTo>
                  <a:lnTo>
                    <a:pt x="1424" y="798"/>
                  </a:lnTo>
                  <a:lnTo>
                    <a:pt x="1421" y="837"/>
                  </a:lnTo>
                  <a:lnTo>
                    <a:pt x="1355" y="909"/>
                  </a:lnTo>
                  <a:lnTo>
                    <a:pt x="1314" y="903"/>
                  </a:lnTo>
                  <a:lnTo>
                    <a:pt x="1299" y="930"/>
                  </a:lnTo>
                  <a:lnTo>
                    <a:pt x="1250" y="940"/>
                  </a:lnTo>
                  <a:lnTo>
                    <a:pt x="1220" y="906"/>
                  </a:lnTo>
                  <a:lnTo>
                    <a:pt x="1181" y="909"/>
                  </a:lnTo>
                  <a:lnTo>
                    <a:pt x="1164" y="901"/>
                  </a:lnTo>
                  <a:lnTo>
                    <a:pt x="1139" y="918"/>
                  </a:lnTo>
                  <a:lnTo>
                    <a:pt x="1116" y="891"/>
                  </a:lnTo>
                  <a:lnTo>
                    <a:pt x="1082" y="885"/>
                  </a:lnTo>
                  <a:lnTo>
                    <a:pt x="1050" y="852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5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Freeform 162"/>
            <p:cNvSpPr>
              <a:spLocks/>
            </p:cNvSpPr>
            <p:nvPr/>
          </p:nvSpPr>
          <p:spPr bwMode="auto">
            <a:xfrm>
              <a:off x="3764811" y="2762595"/>
              <a:ext cx="932905" cy="1741566"/>
            </a:xfrm>
            <a:custGeom>
              <a:avLst/>
              <a:gdLst>
                <a:gd name="T0" fmla="*/ 0 w 2074"/>
                <a:gd name="T1" fmla="*/ 0 h 3912"/>
                <a:gd name="T2" fmla="*/ 0 w 2074"/>
                <a:gd name="T3" fmla="*/ 0 h 3912"/>
                <a:gd name="T4" fmla="*/ 0 w 2074"/>
                <a:gd name="T5" fmla="*/ 0 h 3912"/>
                <a:gd name="T6" fmla="*/ 0 w 2074"/>
                <a:gd name="T7" fmla="*/ 0 h 3912"/>
                <a:gd name="T8" fmla="*/ 0 w 2074"/>
                <a:gd name="T9" fmla="*/ 0 h 3912"/>
                <a:gd name="T10" fmla="*/ 0 w 2074"/>
                <a:gd name="T11" fmla="*/ 0 h 3912"/>
                <a:gd name="T12" fmla="*/ 0 w 2074"/>
                <a:gd name="T13" fmla="*/ 0 h 3912"/>
                <a:gd name="T14" fmla="*/ 0 w 2074"/>
                <a:gd name="T15" fmla="*/ 0 h 3912"/>
                <a:gd name="T16" fmla="*/ 0 w 2074"/>
                <a:gd name="T17" fmla="*/ 0 h 3912"/>
                <a:gd name="T18" fmla="*/ 0 w 2074"/>
                <a:gd name="T19" fmla="*/ 0 h 3912"/>
                <a:gd name="T20" fmla="*/ 0 w 2074"/>
                <a:gd name="T21" fmla="*/ 0 h 3912"/>
                <a:gd name="T22" fmla="*/ 0 w 2074"/>
                <a:gd name="T23" fmla="*/ 0 h 3912"/>
                <a:gd name="T24" fmla="*/ 0 w 2074"/>
                <a:gd name="T25" fmla="*/ 0 h 3912"/>
                <a:gd name="T26" fmla="*/ 0 w 2074"/>
                <a:gd name="T27" fmla="*/ 0 h 3912"/>
                <a:gd name="T28" fmla="*/ 0 w 2074"/>
                <a:gd name="T29" fmla="*/ 0 h 3912"/>
                <a:gd name="T30" fmla="*/ 0 w 2074"/>
                <a:gd name="T31" fmla="*/ 0 h 3912"/>
                <a:gd name="T32" fmla="*/ 0 w 2074"/>
                <a:gd name="T33" fmla="*/ 0 h 3912"/>
                <a:gd name="T34" fmla="*/ 0 w 2074"/>
                <a:gd name="T35" fmla="*/ 0 h 3912"/>
                <a:gd name="T36" fmla="*/ 0 w 2074"/>
                <a:gd name="T37" fmla="*/ 0 h 3912"/>
                <a:gd name="T38" fmla="*/ 0 w 2074"/>
                <a:gd name="T39" fmla="*/ 0 h 3912"/>
                <a:gd name="T40" fmla="*/ 0 w 2074"/>
                <a:gd name="T41" fmla="*/ 0 h 3912"/>
                <a:gd name="T42" fmla="*/ 0 w 2074"/>
                <a:gd name="T43" fmla="*/ 0 h 3912"/>
                <a:gd name="T44" fmla="*/ 0 w 2074"/>
                <a:gd name="T45" fmla="*/ 0 h 3912"/>
                <a:gd name="T46" fmla="*/ 0 w 2074"/>
                <a:gd name="T47" fmla="*/ 0 h 3912"/>
                <a:gd name="T48" fmla="*/ 0 w 2074"/>
                <a:gd name="T49" fmla="*/ 0 h 3912"/>
                <a:gd name="T50" fmla="*/ 0 w 2074"/>
                <a:gd name="T51" fmla="*/ 0 h 3912"/>
                <a:gd name="T52" fmla="*/ 0 w 2074"/>
                <a:gd name="T53" fmla="*/ 0 h 3912"/>
                <a:gd name="T54" fmla="*/ 0 w 2074"/>
                <a:gd name="T55" fmla="*/ 0 h 3912"/>
                <a:gd name="T56" fmla="*/ 0 w 2074"/>
                <a:gd name="T57" fmla="*/ 0 h 3912"/>
                <a:gd name="T58" fmla="*/ 0 w 2074"/>
                <a:gd name="T59" fmla="*/ 0 h 3912"/>
                <a:gd name="T60" fmla="*/ 0 w 2074"/>
                <a:gd name="T61" fmla="*/ 0 h 3912"/>
                <a:gd name="T62" fmla="*/ 0 w 2074"/>
                <a:gd name="T63" fmla="*/ 0 h 3912"/>
                <a:gd name="T64" fmla="*/ 0 w 2074"/>
                <a:gd name="T65" fmla="*/ 0 h 3912"/>
                <a:gd name="T66" fmla="*/ 0 w 2074"/>
                <a:gd name="T67" fmla="*/ 0 h 3912"/>
                <a:gd name="T68" fmla="*/ 0 w 2074"/>
                <a:gd name="T69" fmla="*/ 0 h 3912"/>
                <a:gd name="T70" fmla="*/ 0 w 2074"/>
                <a:gd name="T71" fmla="*/ 0 h 3912"/>
                <a:gd name="T72" fmla="*/ 0 w 2074"/>
                <a:gd name="T73" fmla="*/ 0 h 3912"/>
                <a:gd name="T74" fmla="*/ 0 w 2074"/>
                <a:gd name="T75" fmla="*/ 0 h 3912"/>
                <a:gd name="T76" fmla="*/ 0 w 2074"/>
                <a:gd name="T77" fmla="*/ 0 h 3912"/>
                <a:gd name="T78" fmla="*/ 0 w 2074"/>
                <a:gd name="T79" fmla="*/ 0 h 3912"/>
                <a:gd name="T80" fmla="*/ 0 w 2074"/>
                <a:gd name="T81" fmla="*/ 0 h 3912"/>
                <a:gd name="T82" fmla="*/ 0 w 2074"/>
                <a:gd name="T83" fmla="*/ 0 h 3912"/>
                <a:gd name="T84" fmla="*/ 0 w 2074"/>
                <a:gd name="T85" fmla="*/ 0 h 3912"/>
                <a:gd name="T86" fmla="*/ 0 w 2074"/>
                <a:gd name="T87" fmla="*/ 0 h 3912"/>
                <a:gd name="T88" fmla="*/ 0 w 2074"/>
                <a:gd name="T89" fmla="*/ 0 h 3912"/>
                <a:gd name="T90" fmla="*/ 0 w 2074"/>
                <a:gd name="T91" fmla="*/ 0 h 3912"/>
                <a:gd name="T92" fmla="*/ 0 w 2074"/>
                <a:gd name="T93" fmla="*/ 0 h 3912"/>
                <a:gd name="T94" fmla="*/ 0 w 2074"/>
                <a:gd name="T95" fmla="*/ 0 h 3912"/>
                <a:gd name="T96" fmla="*/ 0 w 2074"/>
                <a:gd name="T97" fmla="*/ 0 h 3912"/>
                <a:gd name="T98" fmla="*/ 0 w 2074"/>
                <a:gd name="T99" fmla="*/ 0 h 3912"/>
                <a:gd name="T100" fmla="*/ 0 w 2074"/>
                <a:gd name="T101" fmla="*/ 0 h 3912"/>
                <a:gd name="T102" fmla="*/ 0 w 2074"/>
                <a:gd name="T103" fmla="*/ 0 h 3912"/>
                <a:gd name="T104" fmla="*/ 0 w 2074"/>
                <a:gd name="T105" fmla="*/ 0 h 3912"/>
                <a:gd name="T106" fmla="*/ 0 w 2074"/>
                <a:gd name="T107" fmla="*/ 0 h 3912"/>
                <a:gd name="T108" fmla="*/ 0 w 2074"/>
                <a:gd name="T109" fmla="*/ 0 h 3912"/>
                <a:gd name="T110" fmla="*/ 0 w 2074"/>
                <a:gd name="T111" fmla="*/ 0 h 3912"/>
                <a:gd name="T112" fmla="*/ 0 w 2074"/>
                <a:gd name="T113" fmla="*/ 0 h 3912"/>
                <a:gd name="T114" fmla="*/ 0 w 2074"/>
                <a:gd name="T115" fmla="*/ 0 h 3912"/>
                <a:gd name="T116" fmla="*/ 0 w 2074"/>
                <a:gd name="T117" fmla="*/ 0 h 3912"/>
                <a:gd name="T118" fmla="*/ 0 w 2074"/>
                <a:gd name="T119" fmla="*/ 0 h 39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074" h="3912">
                  <a:moveTo>
                    <a:pt x="301" y="0"/>
                  </a:moveTo>
                  <a:lnTo>
                    <a:pt x="310" y="6"/>
                  </a:lnTo>
                  <a:lnTo>
                    <a:pt x="337" y="67"/>
                  </a:lnTo>
                  <a:lnTo>
                    <a:pt x="315" y="97"/>
                  </a:lnTo>
                  <a:lnTo>
                    <a:pt x="334" y="120"/>
                  </a:lnTo>
                  <a:lnTo>
                    <a:pt x="354" y="202"/>
                  </a:lnTo>
                  <a:lnTo>
                    <a:pt x="399" y="306"/>
                  </a:lnTo>
                  <a:lnTo>
                    <a:pt x="441" y="285"/>
                  </a:lnTo>
                  <a:lnTo>
                    <a:pt x="415" y="274"/>
                  </a:lnTo>
                  <a:lnTo>
                    <a:pt x="460" y="247"/>
                  </a:lnTo>
                  <a:lnTo>
                    <a:pt x="496" y="192"/>
                  </a:lnTo>
                  <a:lnTo>
                    <a:pt x="502" y="154"/>
                  </a:lnTo>
                  <a:lnTo>
                    <a:pt x="585" y="160"/>
                  </a:lnTo>
                  <a:lnTo>
                    <a:pt x="594" y="249"/>
                  </a:lnTo>
                  <a:lnTo>
                    <a:pt x="639" y="337"/>
                  </a:lnTo>
                  <a:lnTo>
                    <a:pt x="675" y="333"/>
                  </a:lnTo>
                  <a:lnTo>
                    <a:pt x="721" y="358"/>
                  </a:lnTo>
                  <a:lnTo>
                    <a:pt x="736" y="348"/>
                  </a:lnTo>
                  <a:lnTo>
                    <a:pt x="757" y="379"/>
                  </a:lnTo>
                  <a:lnTo>
                    <a:pt x="778" y="375"/>
                  </a:lnTo>
                  <a:lnTo>
                    <a:pt x="793" y="333"/>
                  </a:lnTo>
                  <a:lnTo>
                    <a:pt x="834" y="375"/>
                  </a:lnTo>
                  <a:lnTo>
                    <a:pt x="861" y="354"/>
                  </a:lnTo>
                  <a:lnTo>
                    <a:pt x="891" y="381"/>
                  </a:lnTo>
                  <a:lnTo>
                    <a:pt x="945" y="360"/>
                  </a:lnTo>
                  <a:lnTo>
                    <a:pt x="985" y="366"/>
                  </a:lnTo>
                  <a:lnTo>
                    <a:pt x="973" y="390"/>
                  </a:lnTo>
                  <a:lnTo>
                    <a:pt x="942" y="382"/>
                  </a:lnTo>
                  <a:lnTo>
                    <a:pt x="910" y="429"/>
                  </a:lnTo>
                  <a:lnTo>
                    <a:pt x="906" y="450"/>
                  </a:lnTo>
                  <a:lnTo>
                    <a:pt x="832" y="522"/>
                  </a:lnTo>
                  <a:lnTo>
                    <a:pt x="813" y="522"/>
                  </a:lnTo>
                  <a:lnTo>
                    <a:pt x="801" y="579"/>
                  </a:lnTo>
                  <a:lnTo>
                    <a:pt x="741" y="568"/>
                  </a:lnTo>
                  <a:lnTo>
                    <a:pt x="708" y="637"/>
                  </a:lnTo>
                  <a:lnTo>
                    <a:pt x="712" y="663"/>
                  </a:lnTo>
                  <a:lnTo>
                    <a:pt x="660" y="751"/>
                  </a:lnTo>
                  <a:lnTo>
                    <a:pt x="711" y="772"/>
                  </a:lnTo>
                  <a:lnTo>
                    <a:pt x="742" y="819"/>
                  </a:lnTo>
                  <a:lnTo>
                    <a:pt x="721" y="838"/>
                  </a:lnTo>
                  <a:lnTo>
                    <a:pt x="732" y="865"/>
                  </a:lnTo>
                  <a:lnTo>
                    <a:pt x="694" y="895"/>
                  </a:lnTo>
                  <a:lnTo>
                    <a:pt x="684" y="931"/>
                  </a:lnTo>
                  <a:lnTo>
                    <a:pt x="751" y="927"/>
                  </a:lnTo>
                  <a:lnTo>
                    <a:pt x="741" y="952"/>
                  </a:lnTo>
                  <a:lnTo>
                    <a:pt x="762" y="969"/>
                  </a:lnTo>
                  <a:lnTo>
                    <a:pt x="781" y="948"/>
                  </a:lnTo>
                  <a:lnTo>
                    <a:pt x="796" y="1009"/>
                  </a:lnTo>
                  <a:lnTo>
                    <a:pt x="813" y="984"/>
                  </a:lnTo>
                  <a:lnTo>
                    <a:pt x="828" y="994"/>
                  </a:lnTo>
                  <a:lnTo>
                    <a:pt x="822" y="1030"/>
                  </a:lnTo>
                  <a:lnTo>
                    <a:pt x="864" y="1030"/>
                  </a:lnTo>
                  <a:lnTo>
                    <a:pt x="864" y="1051"/>
                  </a:lnTo>
                  <a:lnTo>
                    <a:pt x="934" y="1057"/>
                  </a:lnTo>
                  <a:lnTo>
                    <a:pt x="915" y="1083"/>
                  </a:lnTo>
                  <a:lnTo>
                    <a:pt x="955" y="1114"/>
                  </a:lnTo>
                  <a:lnTo>
                    <a:pt x="924" y="1155"/>
                  </a:lnTo>
                  <a:lnTo>
                    <a:pt x="949" y="1165"/>
                  </a:lnTo>
                  <a:lnTo>
                    <a:pt x="954" y="1206"/>
                  </a:lnTo>
                  <a:lnTo>
                    <a:pt x="954" y="1212"/>
                  </a:lnTo>
                  <a:lnTo>
                    <a:pt x="918" y="1222"/>
                  </a:lnTo>
                  <a:lnTo>
                    <a:pt x="870" y="1336"/>
                  </a:lnTo>
                  <a:lnTo>
                    <a:pt x="885" y="1372"/>
                  </a:lnTo>
                  <a:lnTo>
                    <a:pt x="792" y="1429"/>
                  </a:lnTo>
                  <a:lnTo>
                    <a:pt x="765" y="1465"/>
                  </a:lnTo>
                  <a:lnTo>
                    <a:pt x="735" y="1470"/>
                  </a:lnTo>
                  <a:lnTo>
                    <a:pt x="714" y="1506"/>
                  </a:lnTo>
                  <a:lnTo>
                    <a:pt x="682" y="1506"/>
                  </a:lnTo>
                  <a:lnTo>
                    <a:pt x="693" y="1563"/>
                  </a:lnTo>
                  <a:lnTo>
                    <a:pt x="729" y="1603"/>
                  </a:lnTo>
                  <a:lnTo>
                    <a:pt x="759" y="1603"/>
                  </a:lnTo>
                  <a:lnTo>
                    <a:pt x="759" y="1645"/>
                  </a:lnTo>
                  <a:lnTo>
                    <a:pt x="723" y="1671"/>
                  </a:lnTo>
                  <a:lnTo>
                    <a:pt x="702" y="1717"/>
                  </a:lnTo>
                  <a:lnTo>
                    <a:pt x="742" y="1774"/>
                  </a:lnTo>
                  <a:lnTo>
                    <a:pt x="768" y="1876"/>
                  </a:lnTo>
                  <a:lnTo>
                    <a:pt x="826" y="1882"/>
                  </a:lnTo>
                  <a:lnTo>
                    <a:pt x="856" y="1843"/>
                  </a:lnTo>
                  <a:lnTo>
                    <a:pt x="888" y="1834"/>
                  </a:lnTo>
                  <a:lnTo>
                    <a:pt x="898" y="1792"/>
                  </a:lnTo>
                  <a:lnTo>
                    <a:pt x="933" y="1818"/>
                  </a:lnTo>
                  <a:lnTo>
                    <a:pt x="939" y="1803"/>
                  </a:lnTo>
                  <a:lnTo>
                    <a:pt x="922" y="1761"/>
                  </a:lnTo>
                  <a:lnTo>
                    <a:pt x="985" y="1756"/>
                  </a:lnTo>
                  <a:lnTo>
                    <a:pt x="985" y="1798"/>
                  </a:lnTo>
                  <a:lnTo>
                    <a:pt x="1030" y="1834"/>
                  </a:lnTo>
                  <a:lnTo>
                    <a:pt x="1056" y="1819"/>
                  </a:lnTo>
                  <a:lnTo>
                    <a:pt x="1066" y="1845"/>
                  </a:lnTo>
                  <a:lnTo>
                    <a:pt x="1134" y="1804"/>
                  </a:lnTo>
                  <a:lnTo>
                    <a:pt x="1170" y="1824"/>
                  </a:lnTo>
                  <a:lnTo>
                    <a:pt x="1206" y="1870"/>
                  </a:lnTo>
                  <a:lnTo>
                    <a:pt x="1204" y="1906"/>
                  </a:lnTo>
                  <a:lnTo>
                    <a:pt x="1221" y="1912"/>
                  </a:lnTo>
                  <a:lnTo>
                    <a:pt x="1195" y="1938"/>
                  </a:lnTo>
                  <a:lnTo>
                    <a:pt x="1189" y="1978"/>
                  </a:lnTo>
                  <a:lnTo>
                    <a:pt x="1164" y="1984"/>
                  </a:lnTo>
                  <a:lnTo>
                    <a:pt x="1147" y="2031"/>
                  </a:lnTo>
                  <a:lnTo>
                    <a:pt x="1168" y="2071"/>
                  </a:lnTo>
                  <a:lnTo>
                    <a:pt x="1153" y="2082"/>
                  </a:lnTo>
                  <a:lnTo>
                    <a:pt x="1168" y="2097"/>
                  </a:lnTo>
                  <a:lnTo>
                    <a:pt x="1159" y="2112"/>
                  </a:lnTo>
                  <a:lnTo>
                    <a:pt x="1159" y="2182"/>
                  </a:lnTo>
                  <a:lnTo>
                    <a:pt x="1195" y="2206"/>
                  </a:lnTo>
                  <a:lnTo>
                    <a:pt x="1240" y="2206"/>
                  </a:lnTo>
                  <a:lnTo>
                    <a:pt x="1263" y="2229"/>
                  </a:lnTo>
                  <a:lnTo>
                    <a:pt x="1279" y="2202"/>
                  </a:lnTo>
                  <a:lnTo>
                    <a:pt x="1312" y="2250"/>
                  </a:lnTo>
                  <a:lnTo>
                    <a:pt x="1317" y="2223"/>
                  </a:lnTo>
                  <a:lnTo>
                    <a:pt x="1378" y="2224"/>
                  </a:lnTo>
                  <a:lnTo>
                    <a:pt x="1389" y="2239"/>
                  </a:lnTo>
                  <a:lnTo>
                    <a:pt x="1411" y="2229"/>
                  </a:lnTo>
                  <a:lnTo>
                    <a:pt x="1411" y="2208"/>
                  </a:lnTo>
                  <a:lnTo>
                    <a:pt x="1438" y="2205"/>
                  </a:lnTo>
                  <a:lnTo>
                    <a:pt x="1462" y="2185"/>
                  </a:lnTo>
                  <a:lnTo>
                    <a:pt x="1483" y="2197"/>
                  </a:lnTo>
                  <a:lnTo>
                    <a:pt x="1599" y="2176"/>
                  </a:lnTo>
                  <a:lnTo>
                    <a:pt x="1656" y="2185"/>
                  </a:lnTo>
                  <a:lnTo>
                    <a:pt x="1681" y="2113"/>
                  </a:lnTo>
                  <a:lnTo>
                    <a:pt x="1710" y="2103"/>
                  </a:lnTo>
                  <a:lnTo>
                    <a:pt x="1759" y="2128"/>
                  </a:lnTo>
                  <a:lnTo>
                    <a:pt x="1759" y="2161"/>
                  </a:lnTo>
                  <a:lnTo>
                    <a:pt x="1819" y="2182"/>
                  </a:lnTo>
                  <a:lnTo>
                    <a:pt x="1854" y="2182"/>
                  </a:lnTo>
                  <a:lnTo>
                    <a:pt x="1920" y="2209"/>
                  </a:lnTo>
                  <a:lnTo>
                    <a:pt x="1936" y="2187"/>
                  </a:lnTo>
                  <a:lnTo>
                    <a:pt x="2008" y="2224"/>
                  </a:lnTo>
                  <a:lnTo>
                    <a:pt x="2046" y="2208"/>
                  </a:lnTo>
                  <a:lnTo>
                    <a:pt x="2068" y="2251"/>
                  </a:lnTo>
                  <a:lnTo>
                    <a:pt x="2052" y="2266"/>
                  </a:lnTo>
                  <a:lnTo>
                    <a:pt x="2047" y="2337"/>
                  </a:lnTo>
                  <a:lnTo>
                    <a:pt x="2074" y="2407"/>
                  </a:lnTo>
                  <a:lnTo>
                    <a:pt x="2038" y="2439"/>
                  </a:lnTo>
                  <a:lnTo>
                    <a:pt x="2028" y="2469"/>
                  </a:lnTo>
                  <a:lnTo>
                    <a:pt x="1992" y="2485"/>
                  </a:lnTo>
                  <a:lnTo>
                    <a:pt x="1962" y="2536"/>
                  </a:lnTo>
                  <a:lnTo>
                    <a:pt x="1926" y="2536"/>
                  </a:lnTo>
                  <a:lnTo>
                    <a:pt x="1905" y="2568"/>
                  </a:lnTo>
                  <a:lnTo>
                    <a:pt x="1915" y="2583"/>
                  </a:lnTo>
                  <a:lnTo>
                    <a:pt x="1894" y="2608"/>
                  </a:lnTo>
                  <a:lnTo>
                    <a:pt x="1869" y="2616"/>
                  </a:lnTo>
                  <a:lnTo>
                    <a:pt x="1879" y="2635"/>
                  </a:lnTo>
                  <a:lnTo>
                    <a:pt x="1891" y="2686"/>
                  </a:lnTo>
                  <a:lnTo>
                    <a:pt x="1881" y="2710"/>
                  </a:lnTo>
                  <a:lnTo>
                    <a:pt x="1846" y="2721"/>
                  </a:lnTo>
                  <a:lnTo>
                    <a:pt x="1774" y="2608"/>
                  </a:lnTo>
                  <a:lnTo>
                    <a:pt x="1768" y="2572"/>
                  </a:lnTo>
                  <a:lnTo>
                    <a:pt x="1728" y="2572"/>
                  </a:lnTo>
                  <a:lnTo>
                    <a:pt x="1702" y="2634"/>
                  </a:lnTo>
                  <a:lnTo>
                    <a:pt x="1639" y="2659"/>
                  </a:lnTo>
                  <a:lnTo>
                    <a:pt x="1620" y="2634"/>
                  </a:lnTo>
                  <a:lnTo>
                    <a:pt x="1534" y="2635"/>
                  </a:lnTo>
                  <a:lnTo>
                    <a:pt x="1452" y="2802"/>
                  </a:lnTo>
                  <a:lnTo>
                    <a:pt x="1485" y="2818"/>
                  </a:lnTo>
                  <a:lnTo>
                    <a:pt x="1470" y="2838"/>
                  </a:lnTo>
                  <a:lnTo>
                    <a:pt x="1480" y="2848"/>
                  </a:lnTo>
                  <a:lnTo>
                    <a:pt x="1497" y="2844"/>
                  </a:lnTo>
                  <a:lnTo>
                    <a:pt x="1497" y="2913"/>
                  </a:lnTo>
                  <a:lnTo>
                    <a:pt x="1506" y="2916"/>
                  </a:lnTo>
                  <a:lnTo>
                    <a:pt x="1510" y="2947"/>
                  </a:lnTo>
                  <a:lnTo>
                    <a:pt x="1464" y="2958"/>
                  </a:lnTo>
                  <a:lnTo>
                    <a:pt x="1453" y="3009"/>
                  </a:lnTo>
                  <a:lnTo>
                    <a:pt x="1387" y="3030"/>
                  </a:lnTo>
                  <a:lnTo>
                    <a:pt x="1356" y="3072"/>
                  </a:lnTo>
                  <a:lnTo>
                    <a:pt x="1362" y="3148"/>
                  </a:lnTo>
                  <a:lnTo>
                    <a:pt x="1372" y="3180"/>
                  </a:lnTo>
                  <a:lnTo>
                    <a:pt x="1330" y="3205"/>
                  </a:lnTo>
                  <a:lnTo>
                    <a:pt x="1341" y="3283"/>
                  </a:lnTo>
                  <a:lnTo>
                    <a:pt x="1311" y="3370"/>
                  </a:lnTo>
                  <a:lnTo>
                    <a:pt x="1248" y="3361"/>
                  </a:lnTo>
                  <a:lnTo>
                    <a:pt x="1227" y="3387"/>
                  </a:lnTo>
                  <a:lnTo>
                    <a:pt x="1212" y="3382"/>
                  </a:lnTo>
                  <a:lnTo>
                    <a:pt x="1197" y="3423"/>
                  </a:lnTo>
                  <a:lnTo>
                    <a:pt x="1248" y="3469"/>
                  </a:lnTo>
                  <a:lnTo>
                    <a:pt x="1281" y="3519"/>
                  </a:lnTo>
                  <a:lnTo>
                    <a:pt x="1251" y="3556"/>
                  </a:lnTo>
                  <a:lnTo>
                    <a:pt x="1204" y="3567"/>
                  </a:lnTo>
                  <a:lnTo>
                    <a:pt x="1189" y="3556"/>
                  </a:lnTo>
                  <a:lnTo>
                    <a:pt x="1168" y="3582"/>
                  </a:lnTo>
                  <a:lnTo>
                    <a:pt x="1122" y="3561"/>
                  </a:lnTo>
                  <a:lnTo>
                    <a:pt x="1075" y="3592"/>
                  </a:lnTo>
                  <a:lnTo>
                    <a:pt x="1060" y="3576"/>
                  </a:lnTo>
                  <a:lnTo>
                    <a:pt x="967" y="3597"/>
                  </a:lnTo>
                  <a:lnTo>
                    <a:pt x="978" y="3616"/>
                  </a:lnTo>
                  <a:lnTo>
                    <a:pt x="940" y="3690"/>
                  </a:lnTo>
                  <a:lnTo>
                    <a:pt x="931" y="3679"/>
                  </a:lnTo>
                  <a:lnTo>
                    <a:pt x="904" y="3690"/>
                  </a:lnTo>
                  <a:lnTo>
                    <a:pt x="837" y="3783"/>
                  </a:lnTo>
                  <a:lnTo>
                    <a:pt x="826" y="3823"/>
                  </a:lnTo>
                  <a:lnTo>
                    <a:pt x="684" y="3912"/>
                  </a:lnTo>
                  <a:lnTo>
                    <a:pt x="598" y="3909"/>
                  </a:lnTo>
                  <a:lnTo>
                    <a:pt x="568" y="3883"/>
                  </a:lnTo>
                  <a:lnTo>
                    <a:pt x="475" y="3856"/>
                  </a:lnTo>
                  <a:lnTo>
                    <a:pt x="439" y="3861"/>
                  </a:lnTo>
                  <a:lnTo>
                    <a:pt x="429" y="3825"/>
                  </a:lnTo>
                  <a:lnTo>
                    <a:pt x="397" y="3793"/>
                  </a:lnTo>
                  <a:lnTo>
                    <a:pt x="424" y="3762"/>
                  </a:lnTo>
                  <a:lnTo>
                    <a:pt x="456" y="3711"/>
                  </a:lnTo>
                  <a:lnTo>
                    <a:pt x="496" y="3690"/>
                  </a:lnTo>
                  <a:lnTo>
                    <a:pt x="495" y="3666"/>
                  </a:lnTo>
                  <a:lnTo>
                    <a:pt x="525" y="3658"/>
                  </a:lnTo>
                  <a:lnTo>
                    <a:pt x="537" y="3627"/>
                  </a:lnTo>
                  <a:lnTo>
                    <a:pt x="540" y="3598"/>
                  </a:lnTo>
                  <a:lnTo>
                    <a:pt x="565" y="3597"/>
                  </a:lnTo>
                  <a:lnTo>
                    <a:pt x="585" y="3579"/>
                  </a:lnTo>
                  <a:lnTo>
                    <a:pt x="615" y="3535"/>
                  </a:lnTo>
                  <a:lnTo>
                    <a:pt x="580" y="3496"/>
                  </a:lnTo>
                  <a:lnTo>
                    <a:pt x="564" y="3433"/>
                  </a:lnTo>
                  <a:lnTo>
                    <a:pt x="583" y="3376"/>
                  </a:lnTo>
                  <a:lnTo>
                    <a:pt x="555" y="3277"/>
                  </a:lnTo>
                  <a:lnTo>
                    <a:pt x="522" y="3229"/>
                  </a:lnTo>
                  <a:lnTo>
                    <a:pt x="538" y="3187"/>
                  </a:lnTo>
                  <a:lnTo>
                    <a:pt x="531" y="3184"/>
                  </a:lnTo>
                  <a:lnTo>
                    <a:pt x="526" y="3169"/>
                  </a:lnTo>
                  <a:lnTo>
                    <a:pt x="484" y="3169"/>
                  </a:lnTo>
                  <a:lnTo>
                    <a:pt x="490" y="3133"/>
                  </a:lnTo>
                  <a:lnTo>
                    <a:pt x="439" y="3118"/>
                  </a:lnTo>
                  <a:lnTo>
                    <a:pt x="363" y="3109"/>
                  </a:lnTo>
                  <a:lnTo>
                    <a:pt x="331" y="3109"/>
                  </a:lnTo>
                  <a:lnTo>
                    <a:pt x="316" y="3082"/>
                  </a:lnTo>
                  <a:lnTo>
                    <a:pt x="321" y="3072"/>
                  </a:lnTo>
                  <a:lnTo>
                    <a:pt x="301" y="3057"/>
                  </a:lnTo>
                  <a:lnTo>
                    <a:pt x="291" y="3021"/>
                  </a:lnTo>
                  <a:lnTo>
                    <a:pt x="273" y="2997"/>
                  </a:lnTo>
                  <a:lnTo>
                    <a:pt x="373" y="2941"/>
                  </a:lnTo>
                  <a:lnTo>
                    <a:pt x="345" y="2839"/>
                  </a:lnTo>
                  <a:lnTo>
                    <a:pt x="304" y="2812"/>
                  </a:lnTo>
                  <a:lnTo>
                    <a:pt x="294" y="2751"/>
                  </a:lnTo>
                  <a:lnTo>
                    <a:pt x="315" y="2749"/>
                  </a:lnTo>
                  <a:lnTo>
                    <a:pt x="315" y="2710"/>
                  </a:lnTo>
                  <a:lnTo>
                    <a:pt x="336" y="2664"/>
                  </a:lnTo>
                  <a:lnTo>
                    <a:pt x="310" y="2643"/>
                  </a:lnTo>
                  <a:lnTo>
                    <a:pt x="397" y="2577"/>
                  </a:lnTo>
                  <a:lnTo>
                    <a:pt x="418" y="2533"/>
                  </a:lnTo>
                  <a:lnTo>
                    <a:pt x="427" y="2551"/>
                  </a:lnTo>
                  <a:lnTo>
                    <a:pt x="442" y="2515"/>
                  </a:lnTo>
                  <a:lnTo>
                    <a:pt x="441" y="2466"/>
                  </a:lnTo>
                  <a:lnTo>
                    <a:pt x="397" y="2461"/>
                  </a:lnTo>
                  <a:lnTo>
                    <a:pt x="300" y="2398"/>
                  </a:lnTo>
                  <a:lnTo>
                    <a:pt x="297" y="2311"/>
                  </a:lnTo>
                  <a:lnTo>
                    <a:pt x="420" y="2215"/>
                  </a:lnTo>
                  <a:lnTo>
                    <a:pt x="405" y="2148"/>
                  </a:lnTo>
                  <a:lnTo>
                    <a:pt x="328" y="2142"/>
                  </a:lnTo>
                  <a:lnTo>
                    <a:pt x="298" y="2044"/>
                  </a:lnTo>
                  <a:lnTo>
                    <a:pt x="267" y="2034"/>
                  </a:lnTo>
                  <a:lnTo>
                    <a:pt x="258" y="1981"/>
                  </a:lnTo>
                  <a:lnTo>
                    <a:pt x="154" y="1945"/>
                  </a:lnTo>
                  <a:lnTo>
                    <a:pt x="31" y="1933"/>
                  </a:lnTo>
                  <a:lnTo>
                    <a:pt x="0" y="1912"/>
                  </a:lnTo>
                  <a:lnTo>
                    <a:pt x="16" y="1846"/>
                  </a:lnTo>
                  <a:lnTo>
                    <a:pt x="37" y="1825"/>
                  </a:lnTo>
                  <a:lnTo>
                    <a:pt x="7" y="1707"/>
                  </a:lnTo>
                  <a:lnTo>
                    <a:pt x="183" y="1647"/>
                  </a:lnTo>
                  <a:lnTo>
                    <a:pt x="214" y="1614"/>
                  </a:lnTo>
                  <a:lnTo>
                    <a:pt x="178" y="1599"/>
                  </a:lnTo>
                  <a:lnTo>
                    <a:pt x="132" y="1542"/>
                  </a:lnTo>
                  <a:lnTo>
                    <a:pt x="96" y="1531"/>
                  </a:lnTo>
                  <a:lnTo>
                    <a:pt x="85" y="1495"/>
                  </a:lnTo>
                  <a:lnTo>
                    <a:pt x="91" y="1449"/>
                  </a:lnTo>
                  <a:lnTo>
                    <a:pt x="108" y="1407"/>
                  </a:lnTo>
                  <a:lnTo>
                    <a:pt x="129" y="1377"/>
                  </a:lnTo>
                  <a:lnTo>
                    <a:pt x="150" y="1366"/>
                  </a:lnTo>
                  <a:lnTo>
                    <a:pt x="268" y="1239"/>
                  </a:lnTo>
                  <a:lnTo>
                    <a:pt x="270" y="1204"/>
                  </a:lnTo>
                  <a:lnTo>
                    <a:pt x="291" y="1179"/>
                  </a:lnTo>
                  <a:lnTo>
                    <a:pt x="265" y="1173"/>
                  </a:lnTo>
                  <a:lnTo>
                    <a:pt x="267" y="1144"/>
                  </a:lnTo>
                  <a:lnTo>
                    <a:pt x="237" y="1111"/>
                  </a:lnTo>
                  <a:lnTo>
                    <a:pt x="252" y="1116"/>
                  </a:lnTo>
                  <a:lnTo>
                    <a:pt x="262" y="1060"/>
                  </a:lnTo>
                  <a:lnTo>
                    <a:pt x="345" y="1014"/>
                  </a:lnTo>
                  <a:lnTo>
                    <a:pt x="357" y="855"/>
                  </a:lnTo>
                  <a:lnTo>
                    <a:pt x="321" y="862"/>
                  </a:lnTo>
                  <a:lnTo>
                    <a:pt x="303" y="817"/>
                  </a:lnTo>
                  <a:lnTo>
                    <a:pt x="249" y="807"/>
                  </a:lnTo>
                  <a:lnTo>
                    <a:pt x="262" y="751"/>
                  </a:lnTo>
                  <a:lnTo>
                    <a:pt x="282" y="747"/>
                  </a:lnTo>
                  <a:lnTo>
                    <a:pt x="288" y="679"/>
                  </a:lnTo>
                  <a:lnTo>
                    <a:pt x="268" y="658"/>
                  </a:lnTo>
                  <a:lnTo>
                    <a:pt x="283" y="643"/>
                  </a:lnTo>
                  <a:lnTo>
                    <a:pt x="247" y="606"/>
                  </a:lnTo>
                  <a:lnTo>
                    <a:pt x="222" y="606"/>
                  </a:lnTo>
                  <a:lnTo>
                    <a:pt x="222" y="586"/>
                  </a:lnTo>
                  <a:lnTo>
                    <a:pt x="213" y="544"/>
                  </a:lnTo>
                  <a:lnTo>
                    <a:pt x="238" y="519"/>
                  </a:lnTo>
                  <a:lnTo>
                    <a:pt x="238" y="477"/>
                  </a:lnTo>
                  <a:lnTo>
                    <a:pt x="219" y="451"/>
                  </a:lnTo>
                  <a:lnTo>
                    <a:pt x="225" y="420"/>
                  </a:lnTo>
                  <a:lnTo>
                    <a:pt x="250" y="409"/>
                  </a:lnTo>
                  <a:lnTo>
                    <a:pt x="240" y="337"/>
                  </a:lnTo>
                  <a:lnTo>
                    <a:pt x="220" y="321"/>
                  </a:lnTo>
                  <a:lnTo>
                    <a:pt x="180" y="253"/>
                  </a:lnTo>
                  <a:lnTo>
                    <a:pt x="201" y="244"/>
                  </a:lnTo>
                  <a:lnTo>
                    <a:pt x="222" y="187"/>
                  </a:lnTo>
                  <a:lnTo>
                    <a:pt x="207" y="181"/>
                  </a:lnTo>
                  <a:lnTo>
                    <a:pt x="196" y="135"/>
                  </a:lnTo>
                  <a:lnTo>
                    <a:pt x="198" y="93"/>
                  </a:lnTo>
                  <a:lnTo>
                    <a:pt x="213" y="82"/>
                  </a:lnTo>
                  <a:lnTo>
                    <a:pt x="232" y="103"/>
                  </a:lnTo>
                  <a:lnTo>
                    <a:pt x="259" y="82"/>
                  </a:lnTo>
                  <a:lnTo>
                    <a:pt x="264" y="63"/>
                  </a:lnTo>
                  <a:lnTo>
                    <a:pt x="279" y="57"/>
                  </a:lnTo>
                  <a:lnTo>
                    <a:pt x="301" y="1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</a:p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     </a:t>
              </a:r>
            </a:p>
          </p:txBody>
        </p:sp>
        <p:sp>
          <p:nvSpPr>
            <p:cNvPr id="34" name="Freeform 163"/>
            <p:cNvSpPr>
              <a:spLocks/>
            </p:cNvSpPr>
            <p:nvPr/>
          </p:nvSpPr>
          <p:spPr bwMode="auto">
            <a:xfrm>
              <a:off x="3763455" y="4096815"/>
              <a:ext cx="278116" cy="423372"/>
            </a:xfrm>
            <a:custGeom>
              <a:avLst/>
              <a:gdLst>
                <a:gd name="T0" fmla="*/ 0 w 618"/>
                <a:gd name="T1" fmla="*/ 0 h 952"/>
                <a:gd name="T2" fmla="*/ 0 w 618"/>
                <a:gd name="T3" fmla="*/ 0 h 952"/>
                <a:gd name="T4" fmla="*/ 0 w 618"/>
                <a:gd name="T5" fmla="*/ 0 h 952"/>
                <a:gd name="T6" fmla="*/ 0 w 618"/>
                <a:gd name="T7" fmla="*/ 0 h 952"/>
                <a:gd name="T8" fmla="*/ 0 w 618"/>
                <a:gd name="T9" fmla="*/ 0 h 952"/>
                <a:gd name="T10" fmla="*/ 0 w 618"/>
                <a:gd name="T11" fmla="*/ 0 h 952"/>
                <a:gd name="T12" fmla="*/ 0 w 618"/>
                <a:gd name="T13" fmla="*/ 0 h 952"/>
                <a:gd name="T14" fmla="*/ 0 w 618"/>
                <a:gd name="T15" fmla="*/ 0 h 952"/>
                <a:gd name="T16" fmla="*/ 0 w 618"/>
                <a:gd name="T17" fmla="*/ 0 h 952"/>
                <a:gd name="T18" fmla="*/ 0 w 618"/>
                <a:gd name="T19" fmla="*/ 0 h 952"/>
                <a:gd name="T20" fmla="*/ 0 w 618"/>
                <a:gd name="T21" fmla="*/ 0 h 952"/>
                <a:gd name="T22" fmla="*/ 0 w 618"/>
                <a:gd name="T23" fmla="*/ 0 h 952"/>
                <a:gd name="T24" fmla="*/ 0 w 618"/>
                <a:gd name="T25" fmla="*/ 0 h 952"/>
                <a:gd name="T26" fmla="*/ 0 w 618"/>
                <a:gd name="T27" fmla="*/ 0 h 952"/>
                <a:gd name="T28" fmla="*/ 0 w 618"/>
                <a:gd name="T29" fmla="*/ 0 h 952"/>
                <a:gd name="T30" fmla="*/ 0 w 618"/>
                <a:gd name="T31" fmla="*/ 0 h 952"/>
                <a:gd name="T32" fmla="*/ 0 w 618"/>
                <a:gd name="T33" fmla="*/ 0 h 952"/>
                <a:gd name="T34" fmla="*/ 0 w 618"/>
                <a:gd name="T35" fmla="*/ 0 h 952"/>
                <a:gd name="T36" fmla="*/ 0 w 618"/>
                <a:gd name="T37" fmla="*/ 0 h 952"/>
                <a:gd name="T38" fmla="*/ 0 w 618"/>
                <a:gd name="T39" fmla="*/ 0 h 952"/>
                <a:gd name="T40" fmla="*/ 0 w 618"/>
                <a:gd name="T41" fmla="*/ 0 h 952"/>
                <a:gd name="T42" fmla="*/ 0 w 618"/>
                <a:gd name="T43" fmla="*/ 0 h 952"/>
                <a:gd name="T44" fmla="*/ 0 w 618"/>
                <a:gd name="T45" fmla="*/ 0 h 952"/>
                <a:gd name="T46" fmla="*/ 0 w 618"/>
                <a:gd name="T47" fmla="*/ 0 h 952"/>
                <a:gd name="T48" fmla="*/ 0 w 618"/>
                <a:gd name="T49" fmla="*/ 0 h 952"/>
                <a:gd name="T50" fmla="*/ 0 w 618"/>
                <a:gd name="T51" fmla="*/ 0 h 952"/>
                <a:gd name="T52" fmla="*/ 0 w 618"/>
                <a:gd name="T53" fmla="*/ 0 h 952"/>
                <a:gd name="T54" fmla="*/ 0 w 618"/>
                <a:gd name="T55" fmla="*/ 0 h 952"/>
                <a:gd name="T56" fmla="*/ 0 w 618"/>
                <a:gd name="T57" fmla="*/ 0 h 952"/>
                <a:gd name="T58" fmla="*/ 0 w 618"/>
                <a:gd name="T59" fmla="*/ 0 h 952"/>
                <a:gd name="T60" fmla="*/ 0 w 618"/>
                <a:gd name="T61" fmla="*/ 0 h 952"/>
                <a:gd name="T62" fmla="*/ 0 w 618"/>
                <a:gd name="T63" fmla="*/ 0 h 952"/>
                <a:gd name="T64" fmla="*/ 0 w 618"/>
                <a:gd name="T65" fmla="*/ 0 h 952"/>
                <a:gd name="T66" fmla="*/ 0 w 618"/>
                <a:gd name="T67" fmla="*/ 0 h 952"/>
                <a:gd name="T68" fmla="*/ 0 w 618"/>
                <a:gd name="T69" fmla="*/ 0 h 952"/>
                <a:gd name="T70" fmla="*/ 0 w 618"/>
                <a:gd name="T71" fmla="*/ 0 h 952"/>
                <a:gd name="T72" fmla="*/ 0 w 618"/>
                <a:gd name="T73" fmla="*/ 0 h 952"/>
                <a:gd name="T74" fmla="*/ 0 w 618"/>
                <a:gd name="T75" fmla="*/ 0 h 952"/>
                <a:gd name="T76" fmla="*/ 0 w 618"/>
                <a:gd name="T77" fmla="*/ 0 h 952"/>
                <a:gd name="T78" fmla="*/ 0 w 618"/>
                <a:gd name="T79" fmla="*/ 0 h 95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618" h="952">
                  <a:moveTo>
                    <a:pt x="294" y="24"/>
                  </a:moveTo>
                  <a:lnTo>
                    <a:pt x="304" y="60"/>
                  </a:lnTo>
                  <a:lnTo>
                    <a:pt x="324" y="75"/>
                  </a:lnTo>
                  <a:lnTo>
                    <a:pt x="319" y="85"/>
                  </a:lnTo>
                  <a:lnTo>
                    <a:pt x="334" y="112"/>
                  </a:lnTo>
                  <a:lnTo>
                    <a:pt x="366" y="112"/>
                  </a:lnTo>
                  <a:lnTo>
                    <a:pt x="442" y="121"/>
                  </a:lnTo>
                  <a:lnTo>
                    <a:pt x="493" y="136"/>
                  </a:lnTo>
                  <a:lnTo>
                    <a:pt x="487" y="172"/>
                  </a:lnTo>
                  <a:lnTo>
                    <a:pt x="529" y="172"/>
                  </a:lnTo>
                  <a:lnTo>
                    <a:pt x="534" y="187"/>
                  </a:lnTo>
                  <a:lnTo>
                    <a:pt x="541" y="190"/>
                  </a:lnTo>
                  <a:lnTo>
                    <a:pt x="525" y="232"/>
                  </a:lnTo>
                  <a:lnTo>
                    <a:pt x="558" y="280"/>
                  </a:lnTo>
                  <a:lnTo>
                    <a:pt x="586" y="379"/>
                  </a:lnTo>
                  <a:lnTo>
                    <a:pt x="567" y="436"/>
                  </a:lnTo>
                  <a:lnTo>
                    <a:pt x="583" y="499"/>
                  </a:lnTo>
                  <a:lnTo>
                    <a:pt x="618" y="538"/>
                  </a:lnTo>
                  <a:lnTo>
                    <a:pt x="588" y="582"/>
                  </a:lnTo>
                  <a:lnTo>
                    <a:pt x="568" y="600"/>
                  </a:lnTo>
                  <a:lnTo>
                    <a:pt x="543" y="601"/>
                  </a:lnTo>
                  <a:lnTo>
                    <a:pt x="540" y="630"/>
                  </a:lnTo>
                  <a:lnTo>
                    <a:pt x="528" y="661"/>
                  </a:lnTo>
                  <a:lnTo>
                    <a:pt x="498" y="669"/>
                  </a:lnTo>
                  <a:lnTo>
                    <a:pt x="499" y="693"/>
                  </a:lnTo>
                  <a:lnTo>
                    <a:pt x="459" y="714"/>
                  </a:lnTo>
                  <a:lnTo>
                    <a:pt x="427" y="765"/>
                  </a:lnTo>
                  <a:lnTo>
                    <a:pt x="400" y="796"/>
                  </a:lnTo>
                  <a:lnTo>
                    <a:pt x="346" y="799"/>
                  </a:lnTo>
                  <a:lnTo>
                    <a:pt x="310" y="835"/>
                  </a:lnTo>
                  <a:lnTo>
                    <a:pt x="310" y="882"/>
                  </a:lnTo>
                  <a:lnTo>
                    <a:pt x="247" y="928"/>
                  </a:lnTo>
                  <a:lnTo>
                    <a:pt x="216" y="901"/>
                  </a:lnTo>
                  <a:lnTo>
                    <a:pt x="196" y="907"/>
                  </a:lnTo>
                  <a:lnTo>
                    <a:pt x="186" y="886"/>
                  </a:lnTo>
                  <a:lnTo>
                    <a:pt x="112" y="901"/>
                  </a:lnTo>
                  <a:lnTo>
                    <a:pt x="103" y="912"/>
                  </a:lnTo>
                  <a:lnTo>
                    <a:pt x="108" y="922"/>
                  </a:lnTo>
                  <a:lnTo>
                    <a:pt x="72" y="952"/>
                  </a:lnTo>
                  <a:lnTo>
                    <a:pt x="45" y="927"/>
                  </a:lnTo>
                  <a:lnTo>
                    <a:pt x="30" y="921"/>
                  </a:lnTo>
                  <a:lnTo>
                    <a:pt x="30" y="906"/>
                  </a:lnTo>
                  <a:lnTo>
                    <a:pt x="0" y="885"/>
                  </a:lnTo>
                  <a:lnTo>
                    <a:pt x="36" y="843"/>
                  </a:lnTo>
                  <a:lnTo>
                    <a:pt x="0" y="822"/>
                  </a:lnTo>
                  <a:lnTo>
                    <a:pt x="25" y="801"/>
                  </a:lnTo>
                  <a:lnTo>
                    <a:pt x="46" y="765"/>
                  </a:lnTo>
                  <a:lnTo>
                    <a:pt x="63" y="772"/>
                  </a:lnTo>
                  <a:lnTo>
                    <a:pt x="84" y="766"/>
                  </a:lnTo>
                  <a:lnTo>
                    <a:pt x="141" y="735"/>
                  </a:lnTo>
                  <a:lnTo>
                    <a:pt x="151" y="709"/>
                  </a:lnTo>
                  <a:lnTo>
                    <a:pt x="219" y="667"/>
                  </a:lnTo>
                  <a:lnTo>
                    <a:pt x="208" y="648"/>
                  </a:lnTo>
                  <a:lnTo>
                    <a:pt x="223" y="642"/>
                  </a:lnTo>
                  <a:lnTo>
                    <a:pt x="240" y="621"/>
                  </a:lnTo>
                  <a:lnTo>
                    <a:pt x="193" y="574"/>
                  </a:lnTo>
                  <a:lnTo>
                    <a:pt x="229" y="517"/>
                  </a:lnTo>
                  <a:lnTo>
                    <a:pt x="210" y="481"/>
                  </a:lnTo>
                  <a:lnTo>
                    <a:pt x="193" y="496"/>
                  </a:lnTo>
                  <a:lnTo>
                    <a:pt x="220" y="420"/>
                  </a:lnTo>
                  <a:lnTo>
                    <a:pt x="273" y="399"/>
                  </a:lnTo>
                  <a:lnTo>
                    <a:pt x="262" y="367"/>
                  </a:lnTo>
                  <a:lnTo>
                    <a:pt x="252" y="367"/>
                  </a:lnTo>
                  <a:lnTo>
                    <a:pt x="258" y="327"/>
                  </a:lnTo>
                  <a:lnTo>
                    <a:pt x="283" y="321"/>
                  </a:lnTo>
                  <a:lnTo>
                    <a:pt x="294" y="306"/>
                  </a:lnTo>
                  <a:lnTo>
                    <a:pt x="279" y="280"/>
                  </a:lnTo>
                  <a:lnTo>
                    <a:pt x="268" y="285"/>
                  </a:lnTo>
                  <a:lnTo>
                    <a:pt x="247" y="255"/>
                  </a:lnTo>
                  <a:lnTo>
                    <a:pt x="222" y="280"/>
                  </a:lnTo>
                  <a:lnTo>
                    <a:pt x="180" y="238"/>
                  </a:lnTo>
                  <a:lnTo>
                    <a:pt x="211" y="243"/>
                  </a:lnTo>
                  <a:lnTo>
                    <a:pt x="232" y="177"/>
                  </a:lnTo>
                  <a:lnTo>
                    <a:pt x="249" y="177"/>
                  </a:lnTo>
                  <a:lnTo>
                    <a:pt x="259" y="162"/>
                  </a:lnTo>
                  <a:lnTo>
                    <a:pt x="243" y="135"/>
                  </a:lnTo>
                  <a:lnTo>
                    <a:pt x="258" y="91"/>
                  </a:lnTo>
                  <a:lnTo>
                    <a:pt x="235" y="58"/>
                  </a:lnTo>
                  <a:lnTo>
                    <a:pt x="238" y="36"/>
                  </a:lnTo>
                  <a:lnTo>
                    <a:pt x="276" y="0"/>
                  </a:lnTo>
                  <a:lnTo>
                    <a:pt x="294" y="24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</a:p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</a:p>
          </p:txBody>
        </p:sp>
        <p:sp>
          <p:nvSpPr>
            <p:cNvPr id="35" name="Freeform 164"/>
            <p:cNvSpPr>
              <a:spLocks/>
            </p:cNvSpPr>
            <p:nvPr/>
          </p:nvSpPr>
          <p:spPr bwMode="auto">
            <a:xfrm>
              <a:off x="2723897" y="2685119"/>
              <a:ext cx="1136767" cy="909514"/>
            </a:xfrm>
            <a:custGeom>
              <a:avLst/>
              <a:gdLst>
                <a:gd name="T0" fmla="*/ 0 w 2527"/>
                <a:gd name="T1" fmla="*/ 0 h 2043"/>
                <a:gd name="T2" fmla="*/ 0 w 2527"/>
                <a:gd name="T3" fmla="*/ 0 h 2043"/>
                <a:gd name="T4" fmla="*/ 0 w 2527"/>
                <a:gd name="T5" fmla="*/ 0 h 2043"/>
                <a:gd name="T6" fmla="*/ 0 w 2527"/>
                <a:gd name="T7" fmla="*/ 0 h 2043"/>
                <a:gd name="T8" fmla="*/ 0 w 2527"/>
                <a:gd name="T9" fmla="*/ 0 h 2043"/>
                <a:gd name="T10" fmla="*/ 0 w 2527"/>
                <a:gd name="T11" fmla="*/ 0 h 2043"/>
                <a:gd name="T12" fmla="*/ 0 w 2527"/>
                <a:gd name="T13" fmla="*/ 0 h 2043"/>
                <a:gd name="T14" fmla="*/ 0 w 2527"/>
                <a:gd name="T15" fmla="*/ 0 h 2043"/>
                <a:gd name="T16" fmla="*/ 0 w 2527"/>
                <a:gd name="T17" fmla="*/ 0 h 2043"/>
                <a:gd name="T18" fmla="*/ 0 w 2527"/>
                <a:gd name="T19" fmla="*/ 0 h 2043"/>
                <a:gd name="T20" fmla="*/ 0 w 2527"/>
                <a:gd name="T21" fmla="*/ 0 h 2043"/>
                <a:gd name="T22" fmla="*/ 0 w 2527"/>
                <a:gd name="T23" fmla="*/ 0 h 2043"/>
                <a:gd name="T24" fmla="*/ 0 w 2527"/>
                <a:gd name="T25" fmla="*/ 0 h 2043"/>
                <a:gd name="T26" fmla="*/ 0 w 2527"/>
                <a:gd name="T27" fmla="*/ 0 h 2043"/>
                <a:gd name="T28" fmla="*/ 0 w 2527"/>
                <a:gd name="T29" fmla="*/ 0 h 2043"/>
                <a:gd name="T30" fmla="*/ 0 w 2527"/>
                <a:gd name="T31" fmla="*/ 0 h 2043"/>
                <a:gd name="T32" fmla="*/ 0 w 2527"/>
                <a:gd name="T33" fmla="*/ 0 h 2043"/>
                <a:gd name="T34" fmla="*/ 0 w 2527"/>
                <a:gd name="T35" fmla="*/ 0 h 2043"/>
                <a:gd name="T36" fmla="*/ 0 w 2527"/>
                <a:gd name="T37" fmla="*/ 0 h 2043"/>
                <a:gd name="T38" fmla="*/ 0 w 2527"/>
                <a:gd name="T39" fmla="*/ 0 h 2043"/>
                <a:gd name="T40" fmla="*/ 0 w 2527"/>
                <a:gd name="T41" fmla="*/ 0 h 2043"/>
                <a:gd name="T42" fmla="*/ 0 w 2527"/>
                <a:gd name="T43" fmla="*/ 0 h 2043"/>
                <a:gd name="T44" fmla="*/ 0 w 2527"/>
                <a:gd name="T45" fmla="*/ 0 h 2043"/>
                <a:gd name="T46" fmla="*/ 0 w 2527"/>
                <a:gd name="T47" fmla="*/ 0 h 2043"/>
                <a:gd name="T48" fmla="*/ 0 w 2527"/>
                <a:gd name="T49" fmla="*/ 0 h 2043"/>
                <a:gd name="T50" fmla="*/ 0 w 2527"/>
                <a:gd name="T51" fmla="*/ 0 h 2043"/>
                <a:gd name="T52" fmla="*/ 0 w 2527"/>
                <a:gd name="T53" fmla="*/ 0 h 2043"/>
                <a:gd name="T54" fmla="*/ 0 w 2527"/>
                <a:gd name="T55" fmla="*/ 0 h 2043"/>
                <a:gd name="T56" fmla="*/ 0 w 2527"/>
                <a:gd name="T57" fmla="*/ 0 h 2043"/>
                <a:gd name="T58" fmla="*/ 0 w 2527"/>
                <a:gd name="T59" fmla="*/ 0 h 2043"/>
                <a:gd name="T60" fmla="*/ 0 w 2527"/>
                <a:gd name="T61" fmla="*/ 0 h 2043"/>
                <a:gd name="T62" fmla="*/ 0 w 2527"/>
                <a:gd name="T63" fmla="*/ 0 h 2043"/>
                <a:gd name="T64" fmla="*/ 0 w 2527"/>
                <a:gd name="T65" fmla="*/ 0 h 2043"/>
                <a:gd name="T66" fmla="*/ 0 w 2527"/>
                <a:gd name="T67" fmla="*/ 0 h 2043"/>
                <a:gd name="T68" fmla="*/ 0 w 2527"/>
                <a:gd name="T69" fmla="*/ 0 h 2043"/>
                <a:gd name="T70" fmla="*/ 0 w 2527"/>
                <a:gd name="T71" fmla="*/ 0 h 2043"/>
                <a:gd name="T72" fmla="*/ 0 w 2527"/>
                <a:gd name="T73" fmla="*/ 0 h 2043"/>
                <a:gd name="T74" fmla="*/ 0 w 2527"/>
                <a:gd name="T75" fmla="*/ 0 h 2043"/>
                <a:gd name="T76" fmla="*/ 0 w 2527"/>
                <a:gd name="T77" fmla="*/ 0 h 2043"/>
                <a:gd name="T78" fmla="*/ 0 w 2527"/>
                <a:gd name="T79" fmla="*/ 0 h 2043"/>
                <a:gd name="T80" fmla="*/ 0 w 2527"/>
                <a:gd name="T81" fmla="*/ 0 h 2043"/>
                <a:gd name="T82" fmla="*/ 0 w 2527"/>
                <a:gd name="T83" fmla="*/ 0 h 2043"/>
                <a:gd name="T84" fmla="*/ 0 w 2527"/>
                <a:gd name="T85" fmla="*/ 0 h 2043"/>
                <a:gd name="T86" fmla="*/ 0 w 2527"/>
                <a:gd name="T87" fmla="*/ 0 h 2043"/>
                <a:gd name="T88" fmla="*/ 0 w 2527"/>
                <a:gd name="T89" fmla="*/ 0 h 2043"/>
                <a:gd name="T90" fmla="*/ 0 w 2527"/>
                <a:gd name="T91" fmla="*/ 0 h 2043"/>
                <a:gd name="T92" fmla="*/ 0 w 2527"/>
                <a:gd name="T93" fmla="*/ 0 h 2043"/>
                <a:gd name="T94" fmla="*/ 0 w 2527"/>
                <a:gd name="T95" fmla="*/ 0 h 2043"/>
                <a:gd name="T96" fmla="*/ 0 w 2527"/>
                <a:gd name="T97" fmla="*/ 0 h 2043"/>
                <a:gd name="T98" fmla="*/ 0 w 2527"/>
                <a:gd name="T99" fmla="*/ 0 h 2043"/>
                <a:gd name="T100" fmla="*/ 0 w 2527"/>
                <a:gd name="T101" fmla="*/ 0 h 2043"/>
                <a:gd name="T102" fmla="*/ 0 w 2527"/>
                <a:gd name="T103" fmla="*/ 0 h 2043"/>
                <a:gd name="T104" fmla="*/ 0 w 2527"/>
                <a:gd name="T105" fmla="*/ 0 h 20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27" h="2043">
                  <a:moveTo>
                    <a:pt x="241" y="1591"/>
                  </a:moveTo>
                  <a:lnTo>
                    <a:pt x="256" y="1612"/>
                  </a:lnTo>
                  <a:lnTo>
                    <a:pt x="271" y="1623"/>
                  </a:lnTo>
                  <a:lnTo>
                    <a:pt x="328" y="1599"/>
                  </a:lnTo>
                  <a:lnTo>
                    <a:pt x="340" y="1557"/>
                  </a:lnTo>
                  <a:lnTo>
                    <a:pt x="381" y="1563"/>
                  </a:lnTo>
                  <a:lnTo>
                    <a:pt x="381" y="1573"/>
                  </a:lnTo>
                  <a:lnTo>
                    <a:pt x="417" y="1579"/>
                  </a:lnTo>
                  <a:lnTo>
                    <a:pt x="468" y="1569"/>
                  </a:lnTo>
                  <a:lnTo>
                    <a:pt x="474" y="1560"/>
                  </a:lnTo>
                  <a:lnTo>
                    <a:pt x="489" y="1564"/>
                  </a:lnTo>
                  <a:lnTo>
                    <a:pt x="504" y="1581"/>
                  </a:lnTo>
                  <a:lnTo>
                    <a:pt x="525" y="1585"/>
                  </a:lnTo>
                  <a:lnTo>
                    <a:pt x="603" y="1536"/>
                  </a:lnTo>
                  <a:lnTo>
                    <a:pt x="624" y="1551"/>
                  </a:lnTo>
                  <a:lnTo>
                    <a:pt x="685" y="1542"/>
                  </a:lnTo>
                  <a:lnTo>
                    <a:pt x="691" y="1527"/>
                  </a:lnTo>
                  <a:lnTo>
                    <a:pt x="691" y="1506"/>
                  </a:lnTo>
                  <a:lnTo>
                    <a:pt x="681" y="1495"/>
                  </a:lnTo>
                  <a:lnTo>
                    <a:pt x="681" y="1485"/>
                  </a:lnTo>
                  <a:lnTo>
                    <a:pt x="712" y="1491"/>
                  </a:lnTo>
                  <a:lnTo>
                    <a:pt x="721" y="1491"/>
                  </a:lnTo>
                  <a:lnTo>
                    <a:pt x="738" y="1501"/>
                  </a:lnTo>
                  <a:lnTo>
                    <a:pt x="732" y="1527"/>
                  </a:lnTo>
                  <a:lnTo>
                    <a:pt x="799" y="1533"/>
                  </a:lnTo>
                  <a:lnTo>
                    <a:pt x="793" y="1554"/>
                  </a:lnTo>
                  <a:lnTo>
                    <a:pt x="823" y="1585"/>
                  </a:lnTo>
                  <a:lnTo>
                    <a:pt x="859" y="1579"/>
                  </a:lnTo>
                  <a:lnTo>
                    <a:pt x="859" y="1606"/>
                  </a:lnTo>
                  <a:lnTo>
                    <a:pt x="895" y="1596"/>
                  </a:lnTo>
                  <a:lnTo>
                    <a:pt x="891" y="1627"/>
                  </a:lnTo>
                  <a:lnTo>
                    <a:pt x="906" y="1642"/>
                  </a:lnTo>
                  <a:lnTo>
                    <a:pt x="921" y="1674"/>
                  </a:lnTo>
                  <a:lnTo>
                    <a:pt x="936" y="1699"/>
                  </a:lnTo>
                  <a:lnTo>
                    <a:pt x="951" y="1714"/>
                  </a:lnTo>
                  <a:lnTo>
                    <a:pt x="946" y="1725"/>
                  </a:lnTo>
                  <a:lnTo>
                    <a:pt x="966" y="1782"/>
                  </a:lnTo>
                  <a:lnTo>
                    <a:pt x="955" y="1797"/>
                  </a:lnTo>
                  <a:lnTo>
                    <a:pt x="970" y="1824"/>
                  </a:lnTo>
                  <a:lnTo>
                    <a:pt x="981" y="1828"/>
                  </a:lnTo>
                  <a:lnTo>
                    <a:pt x="996" y="1818"/>
                  </a:lnTo>
                  <a:lnTo>
                    <a:pt x="1006" y="1834"/>
                  </a:lnTo>
                  <a:lnTo>
                    <a:pt x="991" y="1849"/>
                  </a:lnTo>
                  <a:lnTo>
                    <a:pt x="996" y="1860"/>
                  </a:lnTo>
                  <a:lnTo>
                    <a:pt x="1000" y="1875"/>
                  </a:lnTo>
                  <a:lnTo>
                    <a:pt x="1006" y="1885"/>
                  </a:lnTo>
                  <a:lnTo>
                    <a:pt x="975" y="1896"/>
                  </a:lnTo>
                  <a:lnTo>
                    <a:pt x="990" y="1900"/>
                  </a:lnTo>
                  <a:lnTo>
                    <a:pt x="1000" y="1900"/>
                  </a:lnTo>
                  <a:lnTo>
                    <a:pt x="1011" y="1917"/>
                  </a:lnTo>
                  <a:lnTo>
                    <a:pt x="1021" y="1927"/>
                  </a:lnTo>
                  <a:lnTo>
                    <a:pt x="1057" y="1917"/>
                  </a:lnTo>
                  <a:lnTo>
                    <a:pt x="1066" y="1948"/>
                  </a:lnTo>
                  <a:lnTo>
                    <a:pt x="1077" y="1944"/>
                  </a:lnTo>
                  <a:lnTo>
                    <a:pt x="1087" y="1953"/>
                  </a:lnTo>
                  <a:lnTo>
                    <a:pt x="1093" y="1959"/>
                  </a:lnTo>
                  <a:lnTo>
                    <a:pt x="1093" y="1969"/>
                  </a:lnTo>
                  <a:lnTo>
                    <a:pt x="1092" y="1980"/>
                  </a:lnTo>
                  <a:lnTo>
                    <a:pt x="1113" y="1984"/>
                  </a:lnTo>
                  <a:lnTo>
                    <a:pt x="1123" y="1990"/>
                  </a:lnTo>
                  <a:lnTo>
                    <a:pt x="1138" y="1995"/>
                  </a:lnTo>
                  <a:lnTo>
                    <a:pt x="1159" y="2005"/>
                  </a:lnTo>
                  <a:lnTo>
                    <a:pt x="1174" y="2011"/>
                  </a:lnTo>
                  <a:lnTo>
                    <a:pt x="1185" y="2022"/>
                  </a:lnTo>
                  <a:lnTo>
                    <a:pt x="1195" y="2026"/>
                  </a:lnTo>
                  <a:lnTo>
                    <a:pt x="1200" y="2037"/>
                  </a:lnTo>
                  <a:lnTo>
                    <a:pt x="1203" y="2043"/>
                  </a:lnTo>
                  <a:lnTo>
                    <a:pt x="1282" y="1996"/>
                  </a:lnTo>
                  <a:lnTo>
                    <a:pt x="1288" y="1939"/>
                  </a:lnTo>
                  <a:lnTo>
                    <a:pt x="1324" y="1935"/>
                  </a:lnTo>
                  <a:lnTo>
                    <a:pt x="1335" y="1909"/>
                  </a:lnTo>
                  <a:lnTo>
                    <a:pt x="1456" y="1891"/>
                  </a:lnTo>
                  <a:lnTo>
                    <a:pt x="1488" y="1788"/>
                  </a:lnTo>
                  <a:lnTo>
                    <a:pt x="1503" y="1779"/>
                  </a:lnTo>
                  <a:lnTo>
                    <a:pt x="1516" y="1723"/>
                  </a:lnTo>
                  <a:lnTo>
                    <a:pt x="1557" y="1714"/>
                  </a:lnTo>
                  <a:lnTo>
                    <a:pt x="1560" y="1663"/>
                  </a:lnTo>
                  <a:lnTo>
                    <a:pt x="1596" y="1659"/>
                  </a:lnTo>
                  <a:lnTo>
                    <a:pt x="1687" y="1707"/>
                  </a:lnTo>
                  <a:lnTo>
                    <a:pt x="1713" y="1728"/>
                  </a:lnTo>
                  <a:lnTo>
                    <a:pt x="1744" y="1717"/>
                  </a:lnTo>
                  <a:lnTo>
                    <a:pt x="1806" y="1749"/>
                  </a:lnTo>
                  <a:lnTo>
                    <a:pt x="1800" y="1780"/>
                  </a:lnTo>
                  <a:lnTo>
                    <a:pt x="1857" y="1795"/>
                  </a:lnTo>
                  <a:lnTo>
                    <a:pt x="1924" y="1791"/>
                  </a:lnTo>
                  <a:lnTo>
                    <a:pt x="1986" y="1807"/>
                  </a:lnTo>
                  <a:lnTo>
                    <a:pt x="1986" y="1839"/>
                  </a:lnTo>
                  <a:lnTo>
                    <a:pt x="2011" y="1860"/>
                  </a:lnTo>
                  <a:lnTo>
                    <a:pt x="2058" y="1854"/>
                  </a:lnTo>
                  <a:lnTo>
                    <a:pt x="2088" y="1896"/>
                  </a:lnTo>
                  <a:lnTo>
                    <a:pt x="2119" y="1891"/>
                  </a:lnTo>
                  <a:lnTo>
                    <a:pt x="2124" y="1866"/>
                  </a:lnTo>
                  <a:lnTo>
                    <a:pt x="2217" y="1815"/>
                  </a:lnTo>
                  <a:lnTo>
                    <a:pt x="2263" y="1821"/>
                  </a:lnTo>
                  <a:lnTo>
                    <a:pt x="2293" y="1878"/>
                  </a:lnTo>
                  <a:lnTo>
                    <a:pt x="2320" y="1881"/>
                  </a:lnTo>
                  <a:lnTo>
                    <a:pt x="2496" y="1821"/>
                  </a:lnTo>
                  <a:lnTo>
                    <a:pt x="2527" y="1788"/>
                  </a:lnTo>
                  <a:lnTo>
                    <a:pt x="2491" y="1773"/>
                  </a:lnTo>
                  <a:lnTo>
                    <a:pt x="2445" y="1716"/>
                  </a:lnTo>
                  <a:lnTo>
                    <a:pt x="2409" y="1705"/>
                  </a:lnTo>
                  <a:lnTo>
                    <a:pt x="2398" y="1669"/>
                  </a:lnTo>
                  <a:lnTo>
                    <a:pt x="2404" y="1623"/>
                  </a:lnTo>
                  <a:lnTo>
                    <a:pt x="2421" y="1581"/>
                  </a:lnTo>
                  <a:lnTo>
                    <a:pt x="2415" y="1569"/>
                  </a:lnTo>
                  <a:lnTo>
                    <a:pt x="2421" y="1543"/>
                  </a:lnTo>
                  <a:lnTo>
                    <a:pt x="2394" y="1548"/>
                  </a:lnTo>
                  <a:lnTo>
                    <a:pt x="2374" y="1491"/>
                  </a:lnTo>
                  <a:lnTo>
                    <a:pt x="2332" y="1512"/>
                  </a:lnTo>
                  <a:lnTo>
                    <a:pt x="2307" y="1486"/>
                  </a:lnTo>
                  <a:lnTo>
                    <a:pt x="2313" y="1476"/>
                  </a:lnTo>
                  <a:lnTo>
                    <a:pt x="2287" y="1444"/>
                  </a:lnTo>
                  <a:lnTo>
                    <a:pt x="2298" y="1423"/>
                  </a:lnTo>
                  <a:lnTo>
                    <a:pt x="2236" y="1398"/>
                  </a:lnTo>
                  <a:lnTo>
                    <a:pt x="2205" y="1417"/>
                  </a:lnTo>
                  <a:lnTo>
                    <a:pt x="2149" y="1371"/>
                  </a:lnTo>
                  <a:lnTo>
                    <a:pt x="2154" y="1341"/>
                  </a:lnTo>
                  <a:lnTo>
                    <a:pt x="2130" y="1284"/>
                  </a:lnTo>
                  <a:lnTo>
                    <a:pt x="2098" y="1282"/>
                  </a:lnTo>
                  <a:lnTo>
                    <a:pt x="2098" y="1303"/>
                  </a:lnTo>
                  <a:lnTo>
                    <a:pt x="2005" y="1339"/>
                  </a:lnTo>
                  <a:lnTo>
                    <a:pt x="1995" y="1365"/>
                  </a:lnTo>
                  <a:lnTo>
                    <a:pt x="1938" y="1348"/>
                  </a:lnTo>
                  <a:lnTo>
                    <a:pt x="1866" y="1332"/>
                  </a:lnTo>
                  <a:lnTo>
                    <a:pt x="1804" y="1342"/>
                  </a:lnTo>
                  <a:lnTo>
                    <a:pt x="1764" y="1279"/>
                  </a:lnTo>
                  <a:lnTo>
                    <a:pt x="1738" y="1243"/>
                  </a:lnTo>
                  <a:lnTo>
                    <a:pt x="1740" y="1192"/>
                  </a:lnTo>
                  <a:lnTo>
                    <a:pt x="1708" y="1171"/>
                  </a:lnTo>
                  <a:lnTo>
                    <a:pt x="1672" y="1182"/>
                  </a:lnTo>
                  <a:lnTo>
                    <a:pt x="1672" y="1155"/>
                  </a:lnTo>
                  <a:lnTo>
                    <a:pt x="1647" y="1129"/>
                  </a:lnTo>
                  <a:lnTo>
                    <a:pt x="1585" y="1102"/>
                  </a:lnTo>
                  <a:lnTo>
                    <a:pt x="1560" y="1113"/>
                  </a:lnTo>
                  <a:lnTo>
                    <a:pt x="1498" y="1087"/>
                  </a:lnTo>
                  <a:lnTo>
                    <a:pt x="1498" y="1050"/>
                  </a:lnTo>
                  <a:lnTo>
                    <a:pt x="1422" y="1018"/>
                  </a:lnTo>
                  <a:lnTo>
                    <a:pt x="1402" y="946"/>
                  </a:lnTo>
                  <a:lnTo>
                    <a:pt x="1356" y="972"/>
                  </a:lnTo>
                  <a:lnTo>
                    <a:pt x="1305" y="936"/>
                  </a:lnTo>
                  <a:lnTo>
                    <a:pt x="1294" y="951"/>
                  </a:lnTo>
                  <a:lnTo>
                    <a:pt x="1248" y="945"/>
                  </a:lnTo>
                  <a:lnTo>
                    <a:pt x="1290" y="862"/>
                  </a:lnTo>
                  <a:lnTo>
                    <a:pt x="1275" y="826"/>
                  </a:lnTo>
                  <a:lnTo>
                    <a:pt x="1234" y="816"/>
                  </a:lnTo>
                  <a:lnTo>
                    <a:pt x="1225" y="769"/>
                  </a:lnTo>
                  <a:lnTo>
                    <a:pt x="1240" y="729"/>
                  </a:lnTo>
                  <a:lnTo>
                    <a:pt x="1272" y="723"/>
                  </a:lnTo>
                  <a:lnTo>
                    <a:pt x="1278" y="693"/>
                  </a:lnTo>
                  <a:lnTo>
                    <a:pt x="1242" y="687"/>
                  </a:lnTo>
                  <a:lnTo>
                    <a:pt x="1246" y="655"/>
                  </a:lnTo>
                  <a:lnTo>
                    <a:pt x="1242" y="640"/>
                  </a:lnTo>
                  <a:lnTo>
                    <a:pt x="1227" y="645"/>
                  </a:lnTo>
                  <a:lnTo>
                    <a:pt x="1201" y="630"/>
                  </a:lnTo>
                  <a:lnTo>
                    <a:pt x="1197" y="604"/>
                  </a:lnTo>
                  <a:lnTo>
                    <a:pt x="1161" y="598"/>
                  </a:lnTo>
                  <a:lnTo>
                    <a:pt x="1150" y="573"/>
                  </a:lnTo>
                  <a:lnTo>
                    <a:pt x="1120" y="562"/>
                  </a:lnTo>
                  <a:lnTo>
                    <a:pt x="1134" y="603"/>
                  </a:lnTo>
                  <a:lnTo>
                    <a:pt x="1114" y="603"/>
                  </a:lnTo>
                  <a:lnTo>
                    <a:pt x="1114" y="618"/>
                  </a:lnTo>
                  <a:lnTo>
                    <a:pt x="1104" y="624"/>
                  </a:lnTo>
                  <a:lnTo>
                    <a:pt x="1072" y="586"/>
                  </a:lnTo>
                  <a:lnTo>
                    <a:pt x="1017" y="586"/>
                  </a:lnTo>
                  <a:lnTo>
                    <a:pt x="990" y="601"/>
                  </a:lnTo>
                  <a:lnTo>
                    <a:pt x="981" y="586"/>
                  </a:lnTo>
                  <a:lnTo>
                    <a:pt x="964" y="586"/>
                  </a:lnTo>
                  <a:lnTo>
                    <a:pt x="945" y="549"/>
                  </a:lnTo>
                  <a:lnTo>
                    <a:pt x="936" y="508"/>
                  </a:lnTo>
                  <a:lnTo>
                    <a:pt x="966" y="487"/>
                  </a:lnTo>
                  <a:lnTo>
                    <a:pt x="957" y="451"/>
                  </a:lnTo>
                  <a:lnTo>
                    <a:pt x="916" y="441"/>
                  </a:lnTo>
                  <a:lnTo>
                    <a:pt x="910" y="415"/>
                  </a:lnTo>
                  <a:lnTo>
                    <a:pt x="901" y="405"/>
                  </a:lnTo>
                  <a:lnTo>
                    <a:pt x="891" y="415"/>
                  </a:lnTo>
                  <a:lnTo>
                    <a:pt x="844" y="378"/>
                  </a:lnTo>
                  <a:lnTo>
                    <a:pt x="819" y="393"/>
                  </a:lnTo>
                  <a:lnTo>
                    <a:pt x="798" y="372"/>
                  </a:lnTo>
                  <a:lnTo>
                    <a:pt x="772" y="382"/>
                  </a:lnTo>
                  <a:lnTo>
                    <a:pt x="757" y="361"/>
                  </a:lnTo>
                  <a:lnTo>
                    <a:pt x="732" y="372"/>
                  </a:lnTo>
                  <a:lnTo>
                    <a:pt x="702" y="345"/>
                  </a:lnTo>
                  <a:lnTo>
                    <a:pt x="691" y="361"/>
                  </a:lnTo>
                  <a:lnTo>
                    <a:pt x="660" y="355"/>
                  </a:lnTo>
                  <a:lnTo>
                    <a:pt x="655" y="319"/>
                  </a:lnTo>
                  <a:lnTo>
                    <a:pt x="666" y="294"/>
                  </a:lnTo>
                  <a:lnTo>
                    <a:pt x="655" y="288"/>
                  </a:lnTo>
                  <a:lnTo>
                    <a:pt x="661" y="277"/>
                  </a:lnTo>
                  <a:lnTo>
                    <a:pt x="640" y="277"/>
                  </a:lnTo>
                  <a:lnTo>
                    <a:pt x="615" y="267"/>
                  </a:lnTo>
                  <a:lnTo>
                    <a:pt x="600" y="231"/>
                  </a:lnTo>
                  <a:lnTo>
                    <a:pt x="646" y="220"/>
                  </a:lnTo>
                  <a:lnTo>
                    <a:pt x="663" y="195"/>
                  </a:lnTo>
                  <a:lnTo>
                    <a:pt x="652" y="184"/>
                  </a:lnTo>
                  <a:lnTo>
                    <a:pt x="658" y="175"/>
                  </a:lnTo>
                  <a:lnTo>
                    <a:pt x="673" y="175"/>
                  </a:lnTo>
                  <a:lnTo>
                    <a:pt x="679" y="144"/>
                  </a:lnTo>
                  <a:lnTo>
                    <a:pt x="726" y="114"/>
                  </a:lnTo>
                  <a:lnTo>
                    <a:pt x="705" y="97"/>
                  </a:lnTo>
                  <a:lnTo>
                    <a:pt x="696" y="76"/>
                  </a:lnTo>
                  <a:lnTo>
                    <a:pt x="717" y="61"/>
                  </a:lnTo>
                  <a:lnTo>
                    <a:pt x="712" y="0"/>
                  </a:lnTo>
                  <a:lnTo>
                    <a:pt x="687" y="15"/>
                  </a:lnTo>
                  <a:lnTo>
                    <a:pt x="645" y="15"/>
                  </a:lnTo>
                  <a:lnTo>
                    <a:pt x="588" y="34"/>
                  </a:lnTo>
                  <a:lnTo>
                    <a:pt x="588" y="55"/>
                  </a:lnTo>
                  <a:lnTo>
                    <a:pt x="541" y="75"/>
                  </a:lnTo>
                  <a:lnTo>
                    <a:pt x="531" y="64"/>
                  </a:lnTo>
                  <a:lnTo>
                    <a:pt x="484" y="79"/>
                  </a:lnTo>
                  <a:lnTo>
                    <a:pt x="480" y="69"/>
                  </a:lnTo>
                  <a:lnTo>
                    <a:pt x="490" y="64"/>
                  </a:lnTo>
                  <a:lnTo>
                    <a:pt x="484" y="58"/>
                  </a:lnTo>
                  <a:lnTo>
                    <a:pt x="486" y="28"/>
                  </a:lnTo>
                  <a:lnTo>
                    <a:pt x="475" y="18"/>
                  </a:lnTo>
                  <a:lnTo>
                    <a:pt x="414" y="42"/>
                  </a:lnTo>
                  <a:lnTo>
                    <a:pt x="403" y="37"/>
                  </a:lnTo>
                  <a:lnTo>
                    <a:pt x="393" y="42"/>
                  </a:lnTo>
                  <a:lnTo>
                    <a:pt x="387" y="73"/>
                  </a:lnTo>
                  <a:lnTo>
                    <a:pt x="355" y="88"/>
                  </a:lnTo>
                  <a:lnTo>
                    <a:pt x="334" y="139"/>
                  </a:lnTo>
                  <a:lnTo>
                    <a:pt x="333" y="175"/>
                  </a:lnTo>
                  <a:lnTo>
                    <a:pt x="303" y="186"/>
                  </a:lnTo>
                  <a:lnTo>
                    <a:pt x="261" y="216"/>
                  </a:lnTo>
                  <a:lnTo>
                    <a:pt x="213" y="282"/>
                  </a:lnTo>
                  <a:lnTo>
                    <a:pt x="192" y="292"/>
                  </a:lnTo>
                  <a:lnTo>
                    <a:pt x="177" y="333"/>
                  </a:lnTo>
                  <a:lnTo>
                    <a:pt x="151" y="333"/>
                  </a:lnTo>
                  <a:lnTo>
                    <a:pt x="139" y="343"/>
                  </a:lnTo>
                  <a:lnTo>
                    <a:pt x="135" y="363"/>
                  </a:lnTo>
                  <a:lnTo>
                    <a:pt x="139" y="384"/>
                  </a:lnTo>
                  <a:lnTo>
                    <a:pt x="129" y="399"/>
                  </a:lnTo>
                  <a:lnTo>
                    <a:pt x="114" y="405"/>
                  </a:lnTo>
                  <a:lnTo>
                    <a:pt x="108" y="424"/>
                  </a:lnTo>
                  <a:lnTo>
                    <a:pt x="97" y="439"/>
                  </a:lnTo>
                  <a:lnTo>
                    <a:pt x="102" y="456"/>
                  </a:lnTo>
                  <a:lnTo>
                    <a:pt x="91" y="481"/>
                  </a:lnTo>
                  <a:lnTo>
                    <a:pt x="66" y="501"/>
                  </a:lnTo>
                  <a:lnTo>
                    <a:pt x="34" y="522"/>
                  </a:lnTo>
                  <a:lnTo>
                    <a:pt x="24" y="541"/>
                  </a:lnTo>
                  <a:lnTo>
                    <a:pt x="0" y="558"/>
                  </a:lnTo>
                  <a:lnTo>
                    <a:pt x="22" y="573"/>
                  </a:lnTo>
                  <a:lnTo>
                    <a:pt x="37" y="594"/>
                  </a:lnTo>
                  <a:lnTo>
                    <a:pt x="37" y="645"/>
                  </a:lnTo>
                  <a:lnTo>
                    <a:pt x="109" y="687"/>
                  </a:lnTo>
                  <a:lnTo>
                    <a:pt x="133" y="718"/>
                  </a:lnTo>
                  <a:lnTo>
                    <a:pt x="163" y="796"/>
                  </a:lnTo>
                  <a:lnTo>
                    <a:pt x="163" y="811"/>
                  </a:lnTo>
                  <a:lnTo>
                    <a:pt x="184" y="843"/>
                  </a:lnTo>
                  <a:lnTo>
                    <a:pt x="198" y="879"/>
                  </a:lnTo>
                  <a:lnTo>
                    <a:pt x="202" y="946"/>
                  </a:lnTo>
                  <a:lnTo>
                    <a:pt x="171" y="966"/>
                  </a:lnTo>
                  <a:lnTo>
                    <a:pt x="148" y="1095"/>
                  </a:lnTo>
                  <a:lnTo>
                    <a:pt x="139" y="1099"/>
                  </a:lnTo>
                  <a:lnTo>
                    <a:pt x="163" y="1152"/>
                  </a:lnTo>
                  <a:lnTo>
                    <a:pt x="147" y="1213"/>
                  </a:lnTo>
                  <a:lnTo>
                    <a:pt x="130" y="1249"/>
                  </a:lnTo>
                  <a:lnTo>
                    <a:pt x="111" y="1279"/>
                  </a:lnTo>
                  <a:lnTo>
                    <a:pt x="115" y="1311"/>
                  </a:lnTo>
                  <a:lnTo>
                    <a:pt x="166" y="1357"/>
                  </a:lnTo>
                  <a:lnTo>
                    <a:pt x="207" y="1389"/>
                  </a:lnTo>
                  <a:lnTo>
                    <a:pt x="201" y="1414"/>
                  </a:lnTo>
                  <a:lnTo>
                    <a:pt x="217" y="1431"/>
                  </a:lnTo>
                  <a:lnTo>
                    <a:pt x="184" y="1492"/>
                  </a:lnTo>
                  <a:lnTo>
                    <a:pt x="195" y="1560"/>
                  </a:lnTo>
                  <a:lnTo>
                    <a:pt x="216" y="1570"/>
                  </a:lnTo>
                  <a:lnTo>
                    <a:pt x="241" y="1591"/>
                  </a:lnTo>
                  <a:close/>
                </a:path>
              </a:pathLst>
            </a:custGeom>
            <a:solidFill>
              <a:srgbClr val="00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endPara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Freeform 165"/>
            <p:cNvSpPr>
              <a:spLocks/>
            </p:cNvSpPr>
            <p:nvPr/>
          </p:nvSpPr>
          <p:spPr bwMode="auto">
            <a:xfrm>
              <a:off x="2993629" y="2164670"/>
              <a:ext cx="931555" cy="1224705"/>
            </a:xfrm>
            <a:custGeom>
              <a:avLst/>
              <a:gdLst>
                <a:gd name="T0" fmla="*/ 0 w 2070"/>
                <a:gd name="T1" fmla="*/ 0 h 2750"/>
                <a:gd name="T2" fmla="*/ 0 w 2070"/>
                <a:gd name="T3" fmla="*/ 0 h 2750"/>
                <a:gd name="T4" fmla="*/ 0 w 2070"/>
                <a:gd name="T5" fmla="*/ 0 h 2750"/>
                <a:gd name="T6" fmla="*/ 0 w 2070"/>
                <a:gd name="T7" fmla="*/ 0 h 2750"/>
                <a:gd name="T8" fmla="*/ 0 w 2070"/>
                <a:gd name="T9" fmla="*/ 0 h 2750"/>
                <a:gd name="T10" fmla="*/ 0 w 2070"/>
                <a:gd name="T11" fmla="*/ 0 h 2750"/>
                <a:gd name="T12" fmla="*/ 0 w 2070"/>
                <a:gd name="T13" fmla="*/ 0 h 2750"/>
                <a:gd name="T14" fmla="*/ 0 w 2070"/>
                <a:gd name="T15" fmla="*/ 0 h 2750"/>
                <a:gd name="T16" fmla="*/ 0 w 2070"/>
                <a:gd name="T17" fmla="*/ 0 h 2750"/>
                <a:gd name="T18" fmla="*/ 0 w 2070"/>
                <a:gd name="T19" fmla="*/ 0 h 2750"/>
                <a:gd name="T20" fmla="*/ 0 w 2070"/>
                <a:gd name="T21" fmla="*/ 0 h 2750"/>
                <a:gd name="T22" fmla="*/ 0 w 2070"/>
                <a:gd name="T23" fmla="*/ 0 h 2750"/>
                <a:gd name="T24" fmla="*/ 0 w 2070"/>
                <a:gd name="T25" fmla="*/ 0 h 2750"/>
                <a:gd name="T26" fmla="*/ 0 w 2070"/>
                <a:gd name="T27" fmla="*/ 0 h 2750"/>
                <a:gd name="T28" fmla="*/ 0 w 2070"/>
                <a:gd name="T29" fmla="*/ 0 h 2750"/>
                <a:gd name="T30" fmla="*/ 0 w 2070"/>
                <a:gd name="T31" fmla="*/ 0 h 2750"/>
                <a:gd name="T32" fmla="*/ 0 w 2070"/>
                <a:gd name="T33" fmla="*/ 0 h 2750"/>
                <a:gd name="T34" fmla="*/ 0 w 2070"/>
                <a:gd name="T35" fmla="*/ 0 h 2750"/>
                <a:gd name="T36" fmla="*/ 0 w 2070"/>
                <a:gd name="T37" fmla="*/ 0 h 2750"/>
                <a:gd name="T38" fmla="*/ 0 w 2070"/>
                <a:gd name="T39" fmla="*/ 0 h 2750"/>
                <a:gd name="T40" fmla="*/ 0 w 2070"/>
                <a:gd name="T41" fmla="*/ 0 h 2750"/>
                <a:gd name="T42" fmla="*/ 0 w 2070"/>
                <a:gd name="T43" fmla="*/ 0 h 2750"/>
                <a:gd name="T44" fmla="*/ 0 w 2070"/>
                <a:gd name="T45" fmla="*/ 0 h 2750"/>
                <a:gd name="T46" fmla="*/ 0 w 2070"/>
                <a:gd name="T47" fmla="*/ 0 h 2750"/>
                <a:gd name="T48" fmla="*/ 0 w 2070"/>
                <a:gd name="T49" fmla="*/ 0 h 2750"/>
                <a:gd name="T50" fmla="*/ 0 w 2070"/>
                <a:gd name="T51" fmla="*/ 0 h 2750"/>
                <a:gd name="T52" fmla="*/ 0 w 2070"/>
                <a:gd name="T53" fmla="*/ 0 h 2750"/>
                <a:gd name="T54" fmla="*/ 0 w 2070"/>
                <a:gd name="T55" fmla="*/ 0 h 2750"/>
                <a:gd name="T56" fmla="*/ 0 w 2070"/>
                <a:gd name="T57" fmla="*/ 0 h 2750"/>
                <a:gd name="T58" fmla="*/ 0 w 2070"/>
                <a:gd name="T59" fmla="*/ 0 h 2750"/>
                <a:gd name="T60" fmla="*/ 0 w 2070"/>
                <a:gd name="T61" fmla="*/ 0 h 2750"/>
                <a:gd name="T62" fmla="*/ 0 w 2070"/>
                <a:gd name="T63" fmla="*/ 0 h 2750"/>
                <a:gd name="T64" fmla="*/ 0 w 2070"/>
                <a:gd name="T65" fmla="*/ 0 h 2750"/>
                <a:gd name="T66" fmla="*/ 0 w 2070"/>
                <a:gd name="T67" fmla="*/ 0 h 2750"/>
                <a:gd name="T68" fmla="*/ 0 w 2070"/>
                <a:gd name="T69" fmla="*/ 0 h 2750"/>
                <a:gd name="T70" fmla="*/ 0 w 2070"/>
                <a:gd name="T71" fmla="*/ 0 h 2750"/>
                <a:gd name="T72" fmla="*/ 0 w 2070"/>
                <a:gd name="T73" fmla="*/ 0 h 2750"/>
                <a:gd name="T74" fmla="*/ 0 w 2070"/>
                <a:gd name="T75" fmla="*/ 0 h 2750"/>
                <a:gd name="T76" fmla="*/ 0 w 2070"/>
                <a:gd name="T77" fmla="*/ 0 h 2750"/>
                <a:gd name="T78" fmla="*/ 0 w 2070"/>
                <a:gd name="T79" fmla="*/ 0 h 2750"/>
                <a:gd name="T80" fmla="*/ 0 w 2070"/>
                <a:gd name="T81" fmla="*/ 0 h 2750"/>
                <a:gd name="T82" fmla="*/ 0 w 2070"/>
                <a:gd name="T83" fmla="*/ 0 h 2750"/>
                <a:gd name="T84" fmla="*/ 0 w 2070"/>
                <a:gd name="T85" fmla="*/ 0 h 2750"/>
                <a:gd name="T86" fmla="*/ 0 w 2070"/>
                <a:gd name="T87" fmla="*/ 0 h 2750"/>
                <a:gd name="T88" fmla="*/ 0 w 2070"/>
                <a:gd name="T89" fmla="*/ 0 h 2750"/>
                <a:gd name="T90" fmla="*/ 0 w 2070"/>
                <a:gd name="T91" fmla="*/ 0 h 2750"/>
                <a:gd name="T92" fmla="*/ 0 w 2070"/>
                <a:gd name="T93" fmla="*/ 0 h 2750"/>
                <a:gd name="T94" fmla="*/ 0 w 2070"/>
                <a:gd name="T95" fmla="*/ 0 h 2750"/>
                <a:gd name="T96" fmla="*/ 0 w 2070"/>
                <a:gd name="T97" fmla="*/ 0 h 2750"/>
                <a:gd name="T98" fmla="*/ 0 w 2070"/>
                <a:gd name="T99" fmla="*/ 0 h 2750"/>
                <a:gd name="T100" fmla="*/ 0 w 2070"/>
                <a:gd name="T101" fmla="*/ 0 h 2750"/>
                <a:gd name="T102" fmla="*/ 0 w 2070"/>
                <a:gd name="T103" fmla="*/ 0 h 2750"/>
                <a:gd name="T104" fmla="*/ 0 w 2070"/>
                <a:gd name="T105" fmla="*/ 0 h 2750"/>
                <a:gd name="T106" fmla="*/ 0 w 2070"/>
                <a:gd name="T107" fmla="*/ 0 h 2750"/>
                <a:gd name="T108" fmla="*/ 0 w 2070"/>
                <a:gd name="T109" fmla="*/ 0 h 2750"/>
                <a:gd name="T110" fmla="*/ 0 w 2070"/>
                <a:gd name="T111" fmla="*/ 0 h 2750"/>
                <a:gd name="T112" fmla="*/ 0 w 2070"/>
                <a:gd name="T113" fmla="*/ 0 h 2750"/>
                <a:gd name="T114" fmla="*/ 0 w 2070"/>
                <a:gd name="T115" fmla="*/ 0 h 2750"/>
                <a:gd name="T116" fmla="*/ 0 w 2070"/>
                <a:gd name="T117" fmla="*/ 0 h 2750"/>
                <a:gd name="T118" fmla="*/ 0 w 2070"/>
                <a:gd name="T119" fmla="*/ 0 h 2750"/>
                <a:gd name="T120" fmla="*/ 0 w 2070"/>
                <a:gd name="T121" fmla="*/ 0 h 2750"/>
                <a:gd name="T122" fmla="*/ 0 w 2070"/>
                <a:gd name="T123" fmla="*/ 0 h 2750"/>
                <a:gd name="T124" fmla="*/ 0 w 2070"/>
                <a:gd name="T125" fmla="*/ 0 h 275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070" h="2750">
                  <a:moveTo>
                    <a:pt x="112" y="1169"/>
                  </a:moveTo>
                  <a:lnTo>
                    <a:pt x="117" y="1230"/>
                  </a:lnTo>
                  <a:lnTo>
                    <a:pt x="96" y="1245"/>
                  </a:lnTo>
                  <a:lnTo>
                    <a:pt x="105" y="1266"/>
                  </a:lnTo>
                  <a:lnTo>
                    <a:pt x="126" y="1283"/>
                  </a:lnTo>
                  <a:lnTo>
                    <a:pt x="79" y="1313"/>
                  </a:lnTo>
                  <a:lnTo>
                    <a:pt x="73" y="1344"/>
                  </a:lnTo>
                  <a:lnTo>
                    <a:pt x="58" y="1344"/>
                  </a:lnTo>
                  <a:lnTo>
                    <a:pt x="52" y="1353"/>
                  </a:lnTo>
                  <a:lnTo>
                    <a:pt x="63" y="1364"/>
                  </a:lnTo>
                  <a:lnTo>
                    <a:pt x="46" y="1389"/>
                  </a:lnTo>
                  <a:lnTo>
                    <a:pt x="0" y="1400"/>
                  </a:lnTo>
                  <a:lnTo>
                    <a:pt x="15" y="1436"/>
                  </a:lnTo>
                  <a:lnTo>
                    <a:pt x="40" y="1446"/>
                  </a:lnTo>
                  <a:lnTo>
                    <a:pt x="61" y="1446"/>
                  </a:lnTo>
                  <a:lnTo>
                    <a:pt x="55" y="1457"/>
                  </a:lnTo>
                  <a:lnTo>
                    <a:pt x="66" y="1463"/>
                  </a:lnTo>
                  <a:lnTo>
                    <a:pt x="55" y="1488"/>
                  </a:lnTo>
                  <a:lnTo>
                    <a:pt x="60" y="1524"/>
                  </a:lnTo>
                  <a:lnTo>
                    <a:pt x="91" y="1530"/>
                  </a:lnTo>
                  <a:lnTo>
                    <a:pt x="102" y="1514"/>
                  </a:lnTo>
                  <a:lnTo>
                    <a:pt x="132" y="1541"/>
                  </a:lnTo>
                  <a:lnTo>
                    <a:pt x="157" y="1530"/>
                  </a:lnTo>
                  <a:lnTo>
                    <a:pt x="172" y="1551"/>
                  </a:lnTo>
                  <a:lnTo>
                    <a:pt x="198" y="1541"/>
                  </a:lnTo>
                  <a:lnTo>
                    <a:pt x="219" y="1562"/>
                  </a:lnTo>
                  <a:lnTo>
                    <a:pt x="244" y="1547"/>
                  </a:lnTo>
                  <a:lnTo>
                    <a:pt x="291" y="1584"/>
                  </a:lnTo>
                  <a:lnTo>
                    <a:pt x="301" y="1574"/>
                  </a:lnTo>
                  <a:lnTo>
                    <a:pt x="310" y="1584"/>
                  </a:lnTo>
                  <a:lnTo>
                    <a:pt x="316" y="1610"/>
                  </a:lnTo>
                  <a:lnTo>
                    <a:pt x="357" y="1620"/>
                  </a:lnTo>
                  <a:lnTo>
                    <a:pt x="366" y="1656"/>
                  </a:lnTo>
                  <a:lnTo>
                    <a:pt x="336" y="1677"/>
                  </a:lnTo>
                  <a:lnTo>
                    <a:pt x="345" y="1718"/>
                  </a:lnTo>
                  <a:lnTo>
                    <a:pt x="364" y="1755"/>
                  </a:lnTo>
                  <a:lnTo>
                    <a:pt x="381" y="1755"/>
                  </a:lnTo>
                  <a:lnTo>
                    <a:pt x="390" y="1770"/>
                  </a:lnTo>
                  <a:lnTo>
                    <a:pt x="417" y="1755"/>
                  </a:lnTo>
                  <a:lnTo>
                    <a:pt x="472" y="1755"/>
                  </a:lnTo>
                  <a:lnTo>
                    <a:pt x="504" y="1793"/>
                  </a:lnTo>
                  <a:lnTo>
                    <a:pt x="514" y="1787"/>
                  </a:lnTo>
                  <a:lnTo>
                    <a:pt x="514" y="1772"/>
                  </a:lnTo>
                  <a:lnTo>
                    <a:pt x="534" y="1772"/>
                  </a:lnTo>
                  <a:lnTo>
                    <a:pt x="520" y="1731"/>
                  </a:lnTo>
                  <a:lnTo>
                    <a:pt x="550" y="1742"/>
                  </a:lnTo>
                  <a:lnTo>
                    <a:pt x="561" y="1767"/>
                  </a:lnTo>
                  <a:lnTo>
                    <a:pt x="597" y="1773"/>
                  </a:lnTo>
                  <a:lnTo>
                    <a:pt x="601" y="1799"/>
                  </a:lnTo>
                  <a:lnTo>
                    <a:pt x="627" y="1814"/>
                  </a:lnTo>
                  <a:lnTo>
                    <a:pt x="642" y="1809"/>
                  </a:lnTo>
                  <a:lnTo>
                    <a:pt x="646" y="1824"/>
                  </a:lnTo>
                  <a:lnTo>
                    <a:pt x="642" y="1856"/>
                  </a:lnTo>
                  <a:lnTo>
                    <a:pt x="678" y="1862"/>
                  </a:lnTo>
                  <a:lnTo>
                    <a:pt x="672" y="1892"/>
                  </a:lnTo>
                  <a:lnTo>
                    <a:pt x="640" y="1898"/>
                  </a:lnTo>
                  <a:lnTo>
                    <a:pt x="625" y="1938"/>
                  </a:lnTo>
                  <a:lnTo>
                    <a:pt x="634" y="1985"/>
                  </a:lnTo>
                  <a:lnTo>
                    <a:pt x="675" y="1995"/>
                  </a:lnTo>
                  <a:lnTo>
                    <a:pt x="690" y="2031"/>
                  </a:lnTo>
                  <a:lnTo>
                    <a:pt x="648" y="2114"/>
                  </a:lnTo>
                  <a:lnTo>
                    <a:pt x="694" y="2120"/>
                  </a:lnTo>
                  <a:lnTo>
                    <a:pt x="705" y="2105"/>
                  </a:lnTo>
                  <a:lnTo>
                    <a:pt x="756" y="2141"/>
                  </a:lnTo>
                  <a:lnTo>
                    <a:pt x="802" y="2115"/>
                  </a:lnTo>
                  <a:lnTo>
                    <a:pt x="822" y="2187"/>
                  </a:lnTo>
                  <a:lnTo>
                    <a:pt x="898" y="2219"/>
                  </a:lnTo>
                  <a:lnTo>
                    <a:pt x="898" y="2256"/>
                  </a:lnTo>
                  <a:lnTo>
                    <a:pt x="960" y="2282"/>
                  </a:lnTo>
                  <a:lnTo>
                    <a:pt x="985" y="2271"/>
                  </a:lnTo>
                  <a:lnTo>
                    <a:pt x="1047" y="2298"/>
                  </a:lnTo>
                  <a:lnTo>
                    <a:pt x="1072" y="2324"/>
                  </a:lnTo>
                  <a:lnTo>
                    <a:pt x="1072" y="2351"/>
                  </a:lnTo>
                  <a:lnTo>
                    <a:pt x="1108" y="2340"/>
                  </a:lnTo>
                  <a:lnTo>
                    <a:pt x="1140" y="2361"/>
                  </a:lnTo>
                  <a:lnTo>
                    <a:pt x="1138" y="2412"/>
                  </a:lnTo>
                  <a:lnTo>
                    <a:pt x="1164" y="2448"/>
                  </a:lnTo>
                  <a:lnTo>
                    <a:pt x="1204" y="2511"/>
                  </a:lnTo>
                  <a:lnTo>
                    <a:pt x="1266" y="2501"/>
                  </a:lnTo>
                  <a:lnTo>
                    <a:pt x="1338" y="2517"/>
                  </a:lnTo>
                  <a:lnTo>
                    <a:pt x="1395" y="2534"/>
                  </a:lnTo>
                  <a:lnTo>
                    <a:pt x="1405" y="2508"/>
                  </a:lnTo>
                  <a:lnTo>
                    <a:pt x="1498" y="2472"/>
                  </a:lnTo>
                  <a:lnTo>
                    <a:pt x="1498" y="2451"/>
                  </a:lnTo>
                  <a:lnTo>
                    <a:pt x="1530" y="2453"/>
                  </a:lnTo>
                  <a:lnTo>
                    <a:pt x="1554" y="2510"/>
                  </a:lnTo>
                  <a:lnTo>
                    <a:pt x="1549" y="2540"/>
                  </a:lnTo>
                  <a:lnTo>
                    <a:pt x="1605" y="2586"/>
                  </a:lnTo>
                  <a:lnTo>
                    <a:pt x="1636" y="2567"/>
                  </a:lnTo>
                  <a:lnTo>
                    <a:pt x="1698" y="2592"/>
                  </a:lnTo>
                  <a:lnTo>
                    <a:pt x="1687" y="2613"/>
                  </a:lnTo>
                  <a:lnTo>
                    <a:pt x="1713" y="2645"/>
                  </a:lnTo>
                  <a:lnTo>
                    <a:pt x="1707" y="2655"/>
                  </a:lnTo>
                  <a:lnTo>
                    <a:pt x="1732" y="2681"/>
                  </a:lnTo>
                  <a:lnTo>
                    <a:pt x="1774" y="2660"/>
                  </a:lnTo>
                  <a:lnTo>
                    <a:pt x="1794" y="2717"/>
                  </a:lnTo>
                  <a:lnTo>
                    <a:pt x="1821" y="2712"/>
                  </a:lnTo>
                  <a:lnTo>
                    <a:pt x="1815" y="2738"/>
                  </a:lnTo>
                  <a:lnTo>
                    <a:pt x="1821" y="2750"/>
                  </a:lnTo>
                  <a:lnTo>
                    <a:pt x="1842" y="2720"/>
                  </a:lnTo>
                  <a:lnTo>
                    <a:pt x="1863" y="2709"/>
                  </a:lnTo>
                  <a:lnTo>
                    <a:pt x="1981" y="2582"/>
                  </a:lnTo>
                  <a:lnTo>
                    <a:pt x="1983" y="2547"/>
                  </a:lnTo>
                  <a:lnTo>
                    <a:pt x="2004" y="2522"/>
                  </a:lnTo>
                  <a:lnTo>
                    <a:pt x="1978" y="2516"/>
                  </a:lnTo>
                  <a:lnTo>
                    <a:pt x="1980" y="2487"/>
                  </a:lnTo>
                  <a:lnTo>
                    <a:pt x="1950" y="2454"/>
                  </a:lnTo>
                  <a:lnTo>
                    <a:pt x="1965" y="2459"/>
                  </a:lnTo>
                  <a:lnTo>
                    <a:pt x="1975" y="2403"/>
                  </a:lnTo>
                  <a:lnTo>
                    <a:pt x="2058" y="2357"/>
                  </a:lnTo>
                  <a:lnTo>
                    <a:pt x="2070" y="2198"/>
                  </a:lnTo>
                  <a:lnTo>
                    <a:pt x="2034" y="2205"/>
                  </a:lnTo>
                  <a:lnTo>
                    <a:pt x="2016" y="2160"/>
                  </a:lnTo>
                  <a:lnTo>
                    <a:pt x="1962" y="2150"/>
                  </a:lnTo>
                  <a:lnTo>
                    <a:pt x="1975" y="2094"/>
                  </a:lnTo>
                  <a:lnTo>
                    <a:pt x="1995" y="2090"/>
                  </a:lnTo>
                  <a:lnTo>
                    <a:pt x="2001" y="2022"/>
                  </a:lnTo>
                  <a:lnTo>
                    <a:pt x="1981" y="2001"/>
                  </a:lnTo>
                  <a:lnTo>
                    <a:pt x="1996" y="1986"/>
                  </a:lnTo>
                  <a:lnTo>
                    <a:pt x="1960" y="1949"/>
                  </a:lnTo>
                  <a:lnTo>
                    <a:pt x="1935" y="1949"/>
                  </a:lnTo>
                  <a:lnTo>
                    <a:pt x="1935" y="1929"/>
                  </a:lnTo>
                  <a:lnTo>
                    <a:pt x="1926" y="1887"/>
                  </a:lnTo>
                  <a:lnTo>
                    <a:pt x="1951" y="1862"/>
                  </a:lnTo>
                  <a:lnTo>
                    <a:pt x="1951" y="1820"/>
                  </a:lnTo>
                  <a:lnTo>
                    <a:pt x="1932" y="1794"/>
                  </a:lnTo>
                  <a:lnTo>
                    <a:pt x="1938" y="1763"/>
                  </a:lnTo>
                  <a:lnTo>
                    <a:pt x="1963" y="1752"/>
                  </a:lnTo>
                  <a:lnTo>
                    <a:pt x="1953" y="1680"/>
                  </a:lnTo>
                  <a:lnTo>
                    <a:pt x="1933" y="1664"/>
                  </a:lnTo>
                  <a:lnTo>
                    <a:pt x="1893" y="1596"/>
                  </a:lnTo>
                  <a:lnTo>
                    <a:pt x="1914" y="1587"/>
                  </a:lnTo>
                  <a:lnTo>
                    <a:pt x="1935" y="1530"/>
                  </a:lnTo>
                  <a:lnTo>
                    <a:pt x="1920" y="1524"/>
                  </a:lnTo>
                  <a:lnTo>
                    <a:pt x="1909" y="1478"/>
                  </a:lnTo>
                  <a:lnTo>
                    <a:pt x="1911" y="1436"/>
                  </a:lnTo>
                  <a:lnTo>
                    <a:pt x="1926" y="1425"/>
                  </a:lnTo>
                  <a:lnTo>
                    <a:pt x="1945" y="1446"/>
                  </a:lnTo>
                  <a:lnTo>
                    <a:pt x="1972" y="1425"/>
                  </a:lnTo>
                  <a:lnTo>
                    <a:pt x="1977" y="1406"/>
                  </a:lnTo>
                  <a:lnTo>
                    <a:pt x="1992" y="1400"/>
                  </a:lnTo>
                  <a:lnTo>
                    <a:pt x="2014" y="1353"/>
                  </a:lnTo>
                  <a:lnTo>
                    <a:pt x="2014" y="1343"/>
                  </a:lnTo>
                  <a:lnTo>
                    <a:pt x="2019" y="1301"/>
                  </a:lnTo>
                  <a:lnTo>
                    <a:pt x="2040" y="1301"/>
                  </a:lnTo>
                  <a:lnTo>
                    <a:pt x="2046" y="1271"/>
                  </a:lnTo>
                  <a:lnTo>
                    <a:pt x="2020" y="1208"/>
                  </a:lnTo>
                  <a:lnTo>
                    <a:pt x="2041" y="1172"/>
                  </a:lnTo>
                  <a:lnTo>
                    <a:pt x="2001" y="1161"/>
                  </a:lnTo>
                  <a:lnTo>
                    <a:pt x="2011" y="1109"/>
                  </a:lnTo>
                  <a:lnTo>
                    <a:pt x="1992" y="1092"/>
                  </a:lnTo>
                  <a:lnTo>
                    <a:pt x="1992" y="1113"/>
                  </a:lnTo>
                  <a:lnTo>
                    <a:pt x="1975" y="1134"/>
                  </a:lnTo>
                  <a:lnTo>
                    <a:pt x="1924" y="1130"/>
                  </a:lnTo>
                  <a:lnTo>
                    <a:pt x="1914" y="1104"/>
                  </a:lnTo>
                  <a:lnTo>
                    <a:pt x="1852" y="1079"/>
                  </a:lnTo>
                  <a:lnTo>
                    <a:pt x="1839" y="999"/>
                  </a:lnTo>
                  <a:lnTo>
                    <a:pt x="1816" y="974"/>
                  </a:lnTo>
                  <a:lnTo>
                    <a:pt x="1821" y="933"/>
                  </a:lnTo>
                  <a:lnTo>
                    <a:pt x="1909" y="866"/>
                  </a:lnTo>
                  <a:lnTo>
                    <a:pt x="1971" y="839"/>
                  </a:lnTo>
                  <a:lnTo>
                    <a:pt x="1983" y="849"/>
                  </a:lnTo>
                  <a:lnTo>
                    <a:pt x="2007" y="785"/>
                  </a:lnTo>
                  <a:lnTo>
                    <a:pt x="2023" y="716"/>
                  </a:lnTo>
                  <a:lnTo>
                    <a:pt x="1989" y="695"/>
                  </a:lnTo>
                  <a:lnTo>
                    <a:pt x="1950" y="606"/>
                  </a:lnTo>
                  <a:lnTo>
                    <a:pt x="1975" y="581"/>
                  </a:lnTo>
                  <a:lnTo>
                    <a:pt x="1977" y="563"/>
                  </a:lnTo>
                  <a:lnTo>
                    <a:pt x="2008" y="576"/>
                  </a:lnTo>
                  <a:lnTo>
                    <a:pt x="2064" y="527"/>
                  </a:lnTo>
                  <a:lnTo>
                    <a:pt x="2034" y="473"/>
                  </a:lnTo>
                  <a:lnTo>
                    <a:pt x="2023" y="477"/>
                  </a:lnTo>
                  <a:lnTo>
                    <a:pt x="1959" y="414"/>
                  </a:lnTo>
                  <a:lnTo>
                    <a:pt x="1975" y="378"/>
                  </a:lnTo>
                  <a:lnTo>
                    <a:pt x="1974" y="368"/>
                  </a:lnTo>
                  <a:lnTo>
                    <a:pt x="1945" y="365"/>
                  </a:lnTo>
                  <a:lnTo>
                    <a:pt x="1912" y="387"/>
                  </a:lnTo>
                  <a:lnTo>
                    <a:pt x="1900" y="381"/>
                  </a:lnTo>
                  <a:lnTo>
                    <a:pt x="1896" y="398"/>
                  </a:lnTo>
                  <a:lnTo>
                    <a:pt x="1878" y="411"/>
                  </a:lnTo>
                  <a:lnTo>
                    <a:pt x="1908" y="417"/>
                  </a:lnTo>
                  <a:lnTo>
                    <a:pt x="1930" y="450"/>
                  </a:lnTo>
                  <a:lnTo>
                    <a:pt x="1905" y="477"/>
                  </a:lnTo>
                  <a:lnTo>
                    <a:pt x="1873" y="470"/>
                  </a:lnTo>
                  <a:lnTo>
                    <a:pt x="1869" y="449"/>
                  </a:lnTo>
                  <a:lnTo>
                    <a:pt x="1848" y="411"/>
                  </a:lnTo>
                  <a:lnTo>
                    <a:pt x="1852" y="404"/>
                  </a:lnTo>
                  <a:lnTo>
                    <a:pt x="1822" y="396"/>
                  </a:lnTo>
                  <a:lnTo>
                    <a:pt x="1779" y="405"/>
                  </a:lnTo>
                  <a:lnTo>
                    <a:pt x="1770" y="503"/>
                  </a:lnTo>
                  <a:lnTo>
                    <a:pt x="1825" y="582"/>
                  </a:lnTo>
                  <a:lnTo>
                    <a:pt x="1827" y="573"/>
                  </a:lnTo>
                  <a:lnTo>
                    <a:pt x="1839" y="597"/>
                  </a:lnTo>
                  <a:lnTo>
                    <a:pt x="1843" y="588"/>
                  </a:lnTo>
                  <a:lnTo>
                    <a:pt x="1858" y="590"/>
                  </a:lnTo>
                  <a:lnTo>
                    <a:pt x="1858" y="581"/>
                  </a:lnTo>
                  <a:lnTo>
                    <a:pt x="1861" y="588"/>
                  </a:lnTo>
                  <a:lnTo>
                    <a:pt x="1852" y="605"/>
                  </a:lnTo>
                  <a:lnTo>
                    <a:pt x="1873" y="606"/>
                  </a:lnTo>
                  <a:lnTo>
                    <a:pt x="1863" y="648"/>
                  </a:lnTo>
                  <a:lnTo>
                    <a:pt x="1878" y="665"/>
                  </a:lnTo>
                  <a:lnTo>
                    <a:pt x="1876" y="651"/>
                  </a:lnTo>
                  <a:lnTo>
                    <a:pt x="1882" y="657"/>
                  </a:lnTo>
                  <a:lnTo>
                    <a:pt x="1879" y="668"/>
                  </a:lnTo>
                  <a:lnTo>
                    <a:pt x="1863" y="683"/>
                  </a:lnTo>
                  <a:lnTo>
                    <a:pt x="1864" y="692"/>
                  </a:lnTo>
                  <a:lnTo>
                    <a:pt x="1888" y="693"/>
                  </a:lnTo>
                  <a:lnTo>
                    <a:pt x="1893" y="681"/>
                  </a:lnTo>
                  <a:lnTo>
                    <a:pt x="1914" y="687"/>
                  </a:lnTo>
                  <a:lnTo>
                    <a:pt x="1903" y="704"/>
                  </a:lnTo>
                  <a:lnTo>
                    <a:pt x="1858" y="701"/>
                  </a:lnTo>
                  <a:lnTo>
                    <a:pt x="1833" y="629"/>
                  </a:lnTo>
                  <a:lnTo>
                    <a:pt x="1788" y="605"/>
                  </a:lnTo>
                  <a:lnTo>
                    <a:pt x="1774" y="617"/>
                  </a:lnTo>
                  <a:lnTo>
                    <a:pt x="1765" y="582"/>
                  </a:lnTo>
                  <a:lnTo>
                    <a:pt x="1725" y="573"/>
                  </a:lnTo>
                  <a:lnTo>
                    <a:pt x="1720" y="579"/>
                  </a:lnTo>
                  <a:lnTo>
                    <a:pt x="1681" y="522"/>
                  </a:lnTo>
                  <a:lnTo>
                    <a:pt x="1686" y="495"/>
                  </a:lnTo>
                  <a:lnTo>
                    <a:pt x="1702" y="492"/>
                  </a:lnTo>
                  <a:lnTo>
                    <a:pt x="1717" y="453"/>
                  </a:lnTo>
                  <a:lnTo>
                    <a:pt x="1723" y="387"/>
                  </a:lnTo>
                  <a:lnTo>
                    <a:pt x="1741" y="381"/>
                  </a:lnTo>
                  <a:lnTo>
                    <a:pt x="1785" y="326"/>
                  </a:lnTo>
                  <a:lnTo>
                    <a:pt x="1783" y="296"/>
                  </a:lnTo>
                  <a:lnTo>
                    <a:pt x="1797" y="264"/>
                  </a:lnTo>
                  <a:lnTo>
                    <a:pt x="1807" y="266"/>
                  </a:lnTo>
                  <a:lnTo>
                    <a:pt x="1797" y="222"/>
                  </a:lnTo>
                  <a:lnTo>
                    <a:pt x="1812" y="204"/>
                  </a:lnTo>
                  <a:lnTo>
                    <a:pt x="1792" y="174"/>
                  </a:lnTo>
                  <a:lnTo>
                    <a:pt x="1771" y="183"/>
                  </a:lnTo>
                  <a:lnTo>
                    <a:pt x="1773" y="219"/>
                  </a:lnTo>
                  <a:lnTo>
                    <a:pt x="1747" y="300"/>
                  </a:lnTo>
                  <a:lnTo>
                    <a:pt x="1672" y="365"/>
                  </a:lnTo>
                  <a:lnTo>
                    <a:pt x="1662" y="354"/>
                  </a:lnTo>
                  <a:lnTo>
                    <a:pt x="1609" y="360"/>
                  </a:lnTo>
                  <a:lnTo>
                    <a:pt x="1590" y="396"/>
                  </a:lnTo>
                  <a:lnTo>
                    <a:pt x="1536" y="440"/>
                  </a:lnTo>
                  <a:lnTo>
                    <a:pt x="1552" y="519"/>
                  </a:lnTo>
                  <a:lnTo>
                    <a:pt x="1546" y="600"/>
                  </a:lnTo>
                  <a:lnTo>
                    <a:pt x="1554" y="642"/>
                  </a:lnTo>
                  <a:lnTo>
                    <a:pt x="1539" y="674"/>
                  </a:lnTo>
                  <a:lnTo>
                    <a:pt x="1486" y="716"/>
                  </a:lnTo>
                  <a:lnTo>
                    <a:pt x="1464" y="731"/>
                  </a:lnTo>
                  <a:lnTo>
                    <a:pt x="1467" y="744"/>
                  </a:lnTo>
                  <a:lnTo>
                    <a:pt x="1435" y="791"/>
                  </a:lnTo>
                  <a:lnTo>
                    <a:pt x="1407" y="824"/>
                  </a:lnTo>
                  <a:lnTo>
                    <a:pt x="1414" y="869"/>
                  </a:lnTo>
                  <a:lnTo>
                    <a:pt x="1381" y="941"/>
                  </a:lnTo>
                  <a:lnTo>
                    <a:pt x="1383" y="963"/>
                  </a:lnTo>
                  <a:lnTo>
                    <a:pt x="1425" y="965"/>
                  </a:lnTo>
                  <a:lnTo>
                    <a:pt x="1446" y="995"/>
                  </a:lnTo>
                  <a:lnTo>
                    <a:pt x="1476" y="996"/>
                  </a:lnTo>
                  <a:lnTo>
                    <a:pt x="1515" y="977"/>
                  </a:lnTo>
                  <a:lnTo>
                    <a:pt x="1558" y="1001"/>
                  </a:lnTo>
                  <a:lnTo>
                    <a:pt x="1587" y="1038"/>
                  </a:lnTo>
                  <a:lnTo>
                    <a:pt x="1594" y="1038"/>
                  </a:lnTo>
                  <a:lnTo>
                    <a:pt x="1600" y="1062"/>
                  </a:lnTo>
                  <a:lnTo>
                    <a:pt x="1647" y="1112"/>
                  </a:lnTo>
                  <a:lnTo>
                    <a:pt x="1642" y="1154"/>
                  </a:lnTo>
                  <a:lnTo>
                    <a:pt x="1630" y="1178"/>
                  </a:lnTo>
                  <a:lnTo>
                    <a:pt x="1635" y="1203"/>
                  </a:lnTo>
                  <a:lnTo>
                    <a:pt x="1647" y="1200"/>
                  </a:lnTo>
                  <a:lnTo>
                    <a:pt x="1645" y="1211"/>
                  </a:lnTo>
                  <a:lnTo>
                    <a:pt x="1627" y="1221"/>
                  </a:lnTo>
                  <a:lnTo>
                    <a:pt x="1627" y="1232"/>
                  </a:lnTo>
                  <a:lnTo>
                    <a:pt x="1633" y="1239"/>
                  </a:lnTo>
                  <a:lnTo>
                    <a:pt x="1639" y="1236"/>
                  </a:lnTo>
                  <a:lnTo>
                    <a:pt x="1641" y="1265"/>
                  </a:lnTo>
                  <a:lnTo>
                    <a:pt x="1629" y="1271"/>
                  </a:lnTo>
                  <a:lnTo>
                    <a:pt x="1600" y="1260"/>
                  </a:lnTo>
                  <a:lnTo>
                    <a:pt x="1570" y="1283"/>
                  </a:lnTo>
                  <a:lnTo>
                    <a:pt x="1567" y="1323"/>
                  </a:lnTo>
                  <a:lnTo>
                    <a:pt x="1555" y="1334"/>
                  </a:lnTo>
                  <a:lnTo>
                    <a:pt x="1549" y="1358"/>
                  </a:lnTo>
                  <a:lnTo>
                    <a:pt x="1575" y="1365"/>
                  </a:lnTo>
                  <a:lnTo>
                    <a:pt x="1579" y="1383"/>
                  </a:lnTo>
                  <a:lnTo>
                    <a:pt x="1603" y="1395"/>
                  </a:lnTo>
                  <a:lnTo>
                    <a:pt x="1614" y="1406"/>
                  </a:lnTo>
                  <a:lnTo>
                    <a:pt x="1620" y="1391"/>
                  </a:lnTo>
                  <a:lnTo>
                    <a:pt x="1630" y="1410"/>
                  </a:lnTo>
                  <a:lnTo>
                    <a:pt x="1618" y="1413"/>
                  </a:lnTo>
                  <a:lnTo>
                    <a:pt x="1624" y="1419"/>
                  </a:lnTo>
                  <a:lnTo>
                    <a:pt x="1641" y="1415"/>
                  </a:lnTo>
                  <a:lnTo>
                    <a:pt x="1660" y="1433"/>
                  </a:lnTo>
                  <a:lnTo>
                    <a:pt x="1650" y="1442"/>
                  </a:lnTo>
                  <a:lnTo>
                    <a:pt x="1639" y="1430"/>
                  </a:lnTo>
                  <a:lnTo>
                    <a:pt x="1606" y="1428"/>
                  </a:lnTo>
                  <a:lnTo>
                    <a:pt x="1593" y="1419"/>
                  </a:lnTo>
                  <a:lnTo>
                    <a:pt x="1579" y="1419"/>
                  </a:lnTo>
                  <a:lnTo>
                    <a:pt x="1566" y="1407"/>
                  </a:lnTo>
                  <a:lnTo>
                    <a:pt x="1557" y="1407"/>
                  </a:lnTo>
                  <a:lnTo>
                    <a:pt x="1524" y="1334"/>
                  </a:lnTo>
                  <a:lnTo>
                    <a:pt x="1539" y="1332"/>
                  </a:lnTo>
                  <a:lnTo>
                    <a:pt x="1546" y="1316"/>
                  </a:lnTo>
                  <a:lnTo>
                    <a:pt x="1546" y="1280"/>
                  </a:lnTo>
                  <a:lnTo>
                    <a:pt x="1570" y="1239"/>
                  </a:lnTo>
                  <a:lnTo>
                    <a:pt x="1588" y="1193"/>
                  </a:lnTo>
                  <a:lnTo>
                    <a:pt x="1590" y="1170"/>
                  </a:lnTo>
                  <a:lnTo>
                    <a:pt x="1575" y="1169"/>
                  </a:lnTo>
                  <a:lnTo>
                    <a:pt x="1567" y="1109"/>
                  </a:lnTo>
                  <a:lnTo>
                    <a:pt x="1579" y="1085"/>
                  </a:lnTo>
                  <a:lnTo>
                    <a:pt x="1573" y="1058"/>
                  </a:lnTo>
                  <a:lnTo>
                    <a:pt x="1521" y="1052"/>
                  </a:lnTo>
                  <a:lnTo>
                    <a:pt x="1486" y="1056"/>
                  </a:lnTo>
                  <a:lnTo>
                    <a:pt x="1461" y="1052"/>
                  </a:lnTo>
                  <a:lnTo>
                    <a:pt x="1392" y="1059"/>
                  </a:lnTo>
                  <a:lnTo>
                    <a:pt x="1360" y="1110"/>
                  </a:lnTo>
                  <a:lnTo>
                    <a:pt x="1353" y="1116"/>
                  </a:lnTo>
                  <a:lnTo>
                    <a:pt x="1362" y="1181"/>
                  </a:lnTo>
                  <a:lnTo>
                    <a:pt x="1354" y="1229"/>
                  </a:lnTo>
                  <a:lnTo>
                    <a:pt x="1326" y="1280"/>
                  </a:lnTo>
                  <a:lnTo>
                    <a:pt x="1300" y="1302"/>
                  </a:lnTo>
                  <a:lnTo>
                    <a:pt x="1264" y="1308"/>
                  </a:lnTo>
                  <a:lnTo>
                    <a:pt x="1225" y="1335"/>
                  </a:lnTo>
                  <a:lnTo>
                    <a:pt x="1221" y="1356"/>
                  </a:lnTo>
                  <a:lnTo>
                    <a:pt x="1186" y="1404"/>
                  </a:lnTo>
                  <a:lnTo>
                    <a:pt x="1170" y="1404"/>
                  </a:lnTo>
                  <a:lnTo>
                    <a:pt x="1146" y="1425"/>
                  </a:lnTo>
                  <a:lnTo>
                    <a:pt x="1105" y="1427"/>
                  </a:lnTo>
                  <a:lnTo>
                    <a:pt x="1086" y="1439"/>
                  </a:lnTo>
                  <a:lnTo>
                    <a:pt x="1039" y="1436"/>
                  </a:lnTo>
                  <a:lnTo>
                    <a:pt x="1018" y="1443"/>
                  </a:lnTo>
                  <a:lnTo>
                    <a:pt x="1021" y="1451"/>
                  </a:lnTo>
                  <a:lnTo>
                    <a:pt x="1033" y="1449"/>
                  </a:lnTo>
                  <a:lnTo>
                    <a:pt x="1008" y="1490"/>
                  </a:lnTo>
                  <a:lnTo>
                    <a:pt x="958" y="1491"/>
                  </a:lnTo>
                  <a:lnTo>
                    <a:pt x="924" y="1436"/>
                  </a:lnTo>
                  <a:lnTo>
                    <a:pt x="885" y="1419"/>
                  </a:lnTo>
                  <a:lnTo>
                    <a:pt x="846" y="1409"/>
                  </a:lnTo>
                  <a:lnTo>
                    <a:pt x="783" y="1332"/>
                  </a:lnTo>
                  <a:lnTo>
                    <a:pt x="777" y="1304"/>
                  </a:lnTo>
                  <a:lnTo>
                    <a:pt x="787" y="1278"/>
                  </a:lnTo>
                  <a:lnTo>
                    <a:pt x="784" y="1271"/>
                  </a:lnTo>
                  <a:lnTo>
                    <a:pt x="765" y="1260"/>
                  </a:lnTo>
                  <a:lnTo>
                    <a:pt x="747" y="1268"/>
                  </a:lnTo>
                  <a:lnTo>
                    <a:pt x="711" y="1265"/>
                  </a:lnTo>
                  <a:lnTo>
                    <a:pt x="726" y="1245"/>
                  </a:lnTo>
                  <a:lnTo>
                    <a:pt x="745" y="1256"/>
                  </a:lnTo>
                  <a:lnTo>
                    <a:pt x="787" y="1257"/>
                  </a:lnTo>
                  <a:lnTo>
                    <a:pt x="798" y="1266"/>
                  </a:lnTo>
                  <a:lnTo>
                    <a:pt x="826" y="1283"/>
                  </a:lnTo>
                  <a:lnTo>
                    <a:pt x="864" y="1283"/>
                  </a:lnTo>
                  <a:lnTo>
                    <a:pt x="859" y="1307"/>
                  </a:lnTo>
                  <a:lnTo>
                    <a:pt x="910" y="1329"/>
                  </a:lnTo>
                  <a:lnTo>
                    <a:pt x="907" y="1343"/>
                  </a:lnTo>
                  <a:lnTo>
                    <a:pt x="883" y="1358"/>
                  </a:lnTo>
                  <a:lnTo>
                    <a:pt x="874" y="1343"/>
                  </a:lnTo>
                  <a:lnTo>
                    <a:pt x="867" y="1340"/>
                  </a:lnTo>
                  <a:lnTo>
                    <a:pt x="862" y="1352"/>
                  </a:lnTo>
                  <a:lnTo>
                    <a:pt x="892" y="1385"/>
                  </a:lnTo>
                  <a:lnTo>
                    <a:pt x="922" y="1388"/>
                  </a:lnTo>
                  <a:lnTo>
                    <a:pt x="958" y="1374"/>
                  </a:lnTo>
                  <a:lnTo>
                    <a:pt x="955" y="1383"/>
                  </a:lnTo>
                  <a:lnTo>
                    <a:pt x="973" y="1385"/>
                  </a:lnTo>
                  <a:lnTo>
                    <a:pt x="985" y="1331"/>
                  </a:lnTo>
                  <a:lnTo>
                    <a:pt x="978" y="1320"/>
                  </a:lnTo>
                  <a:lnTo>
                    <a:pt x="985" y="1317"/>
                  </a:lnTo>
                  <a:lnTo>
                    <a:pt x="993" y="1331"/>
                  </a:lnTo>
                  <a:lnTo>
                    <a:pt x="1009" y="1328"/>
                  </a:lnTo>
                  <a:lnTo>
                    <a:pt x="1015" y="1338"/>
                  </a:lnTo>
                  <a:lnTo>
                    <a:pt x="1039" y="1325"/>
                  </a:lnTo>
                  <a:lnTo>
                    <a:pt x="1050" y="1314"/>
                  </a:lnTo>
                  <a:lnTo>
                    <a:pt x="1042" y="1304"/>
                  </a:lnTo>
                  <a:lnTo>
                    <a:pt x="1051" y="1302"/>
                  </a:lnTo>
                  <a:lnTo>
                    <a:pt x="1069" y="1292"/>
                  </a:lnTo>
                  <a:lnTo>
                    <a:pt x="1069" y="1310"/>
                  </a:lnTo>
                  <a:lnTo>
                    <a:pt x="1075" y="1302"/>
                  </a:lnTo>
                  <a:lnTo>
                    <a:pt x="1077" y="1287"/>
                  </a:lnTo>
                  <a:lnTo>
                    <a:pt x="1071" y="1277"/>
                  </a:lnTo>
                  <a:lnTo>
                    <a:pt x="1089" y="1268"/>
                  </a:lnTo>
                  <a:lnTo>
                    <a:pt x="1090" y="1274"/>
                  </a:lnTo>
                  <a:lnTo>
                    <a:pt x="1098" y="1277"/>
                  </a:lnTo>
                  <a:lnTo>
                    <a:pt x="1110" y="1266"/>
                  </a:lnTo>
                  <a:lnTo>
                    <a:pt x="1114" y="1256"/>
                  </a:lnTo>
                  <a:lnTo>
                    <a:pt x="1149" y="1233"/>
                  </a:lnTo>
                  <a:lnTo>
                    <a:pt x="1162" y="1235"/>
                  </a:lnTo>
                  <a:lnTo>
                    <a:pt x="1185" y="1217"/>
                  </a:lnTo>
                  <a:lnTo>
                    <a:pt x="1191" y="1223"/>
                  </a:lnTo>
                  <a:lnTo>
                    <a:pt x="1197" y="1202"/>
                  </a:lnTo>
                  <a:lnTo>
                    <a:pt x="1206" y="1199"/>
                  </a:lnTo>
                  <a:lnTo>
                    <a:pt x="1215" y="1185"/>
                  </a:lnTo>
                  <a:lnTo>
                    <a:pt x="1215" y="1167"/>
                  </a:lnTo>
                  <a:lnTo>
                    <a:pt x="1228" y="1131"/>
                  </a:lnTo>
                  <a:lnTo>
                    <a:pt x="1248" y="1109"/>
                  </a:lnTo>
                  <a:lnTo>
                    <a:pt x="1275" y="1101"/>
                  </a:lnTo>
                  <a:lnTo>
                    <a:pt x="1291" y="1082"/>
                  </a:lnTo>
                  <a:lnTo>
                    <a:pt x="1299" y="1089"/>
                  </a:lnTo>
                  <a:lnTo>
                    <a:pt x="1309" y="1053"/>
                  </a:lnTo>
                  <a:lnTo>
                    <a:pt x="1261" y="960"/>
                  </a:lnTo>
                  <a:lnTo>
                    <a:pt x="1269" y="917"/>
                  </a:lnTo>
                  <a:lnTo>
                    <a:pt x="1324" y="828"/>
                  </a:lnTo>
                  <a:lnTo>
                    <a:pt x="1351" y="776"/>
                  </a:lnTo>
                  <a:lnTo>
                    <a:pt x="1386" y="656"/>
                  </a:lnTo>
                  <a:lnTo>
                    <a:pt x="1426" y="624"/>
                  </a:lnTo>
                  <a:lnTo>
                    <a:pt x="1432" y="596"/>
                  </a:lnTo>
                  <a:lnTo>
                    <a:pt x="1464" y="546"/>
                  </a:lnTo>
                  <a:lnTo>
                    <a:pt x="1464" y="504"/>
                  </a:lnTo>
                  <a:lnTo>
                    <a:pt x="1476" y="497"/>
                  </a:lnTo>
                  <a:lnTo>
                    <a:pt x="1458" y="383"/>
                  </a:lnTo>
                  <a:lnTo>
                    <a:pt x="1506" y="356"/>
                  </a:lnTo>
                  <a:lnTo>
                    <a:pt x="1546" y="300"/>
                  </a:lnTo>
                  <a:lnTo>
                    <a:pt x="1575" y="281"/>
                  </a:lnTo>
                  <a:lnTo>
                    <a:pt x="1618" y="200"/>
                  </a:lnTo>
                  <a:lnTo>
                    <a:pt x="1626" y="159"/>
                  </a:lnTo>
                  <a:lnTo>
                    <a:pt x="1633" y="152"/>
                  </a:lnTo>
                  <a:lnTo>
                    <a:pt x="1632" y="140"/>
                  </a:lnTo>
                  <a:lnTo>
                    <a:pt x="1608" y="114"/>
                  </a:lnTo>
                  <a:lnTo>
                    <a:pt x="1588" y="117"/>
                  </a:lnTo>
                  <a:lnTo>
                    <a:pt x="1585" y="107"/>
                  </a:lnTo>
                  <a:lnTo>
                    <a:pt x="1602" y="104"/>
                  </a:lnTo>
                  <a:lnTo>
                    <a:pt x="1581" y="83"/>
                  </a:lnTo>
                  <a:lnTo>
                    <a:pt x="1549" y="68"/>
                  </a:lnTo>
                  <a:lnTo>
                    <a:pt x="1530" y="68"/>
                  </a:lnTo>
                  <a:lnTo>
                    <a:pt x="1455" y="21"/>
                  </a:lnTo>
                  <a:lnTo>
                    <a:pt x="1471" y="15"/>
                  </a:lnTo>
                  <a:lnTo>
                    <a:pt x="1450" y="0"/>
                  </a:lnTo>
                  <a:lnTo>
                    <a:pt x="1399" y="45"/>
                  </a:lnTo>
                  <a:lnTo>
                    <a:pt x="1354" y="108"/>
                  </a:lnTo>
                  <a:lnTo>
                    <a:pt x="1351" y="128"/>
                  </a:lnTo>
                  <a:lnTo>
                    <a:pt x="1338" y="128"/>
                  </a:lnTo>
                  <a:lnTo>
                    <a:pt x="1287" y="198"/>
                  </a:lnTo>
                  <a:lnTo>
                    <a:pt x="1219" y="243"/>
                  </a:lnTo>
                  <a:lnTo>
                    <a:pt x="1120" y="272"/>
                  </a:lnTo>
                  <a:lnTo>
                    <a:pt x="1093" y="299"/>
                  </a:lnTo>
                  <a:lnTo>
                    <a:pt x="1092" y="315"/>
                  </a:lnTo>
                  <a:lnTo>
                    <a:pt x="1051" y="339"/>
                  </a:lnTo>
                  <a:lnTo>
                    <a:pt x="1045" y="368"/>
                  </a:lnTo>
                  <a:lnTo>
                    <a:pt x="1093" y="381"/>
                  </a:lnTo>
                  <a:lnTo>
                    <a:pt x="1062" y="423"/>
                  </a:lnTo>
                  <a:lnTo>
                    <a:pt x="1048" y="459"/>
                  </a:lnTo>
                  <a:lnTo>
                    <a:pt x="1030" y="465"/>
                  </a:lnTo>
                  <a:lnTo>
                    <a:pt x="1014" y="498"/>
                  </a:lnTo>
                  <a:lnTo>
                    <a:pt x="1008" y="531"/>
                  </a:lnTo>
                  <a:lnTo>
                    <a:pt x="981" y="540"/>
                  </a:lnTo>
                  <a:lnTo>
                    <a:pt x="985" y="518"/>
                  </a:lnTo>
                  <a:lnTo>
                    <a:pt x="936" y="572"/>
                  </a:lnTo>
                  <a:lnTo>
                    <a:pt x="916" y="609"/>
                  </a:lnTo>
                  <a:lnTo>
                    <a:pt x="919" y="621"/>
                  </a:lnTo>
                  <a:lnTo>
                    <a:pt x="928" y="608"/>
                  </a:lnTo>
                  <a:lnTo>
                    <a:pt x="954" y="600"/>
                  </a:lnTo>
                  <a:lnTo>
                    <a:pt x="987" y="668"/>
                  </a:lnTo>
                  <a:lnTo>
                    <a:pt x="1005" y="659"/>
                  </a:lnTo>
                  <a:lnTo>
                    <a:pt x="964" y="743"/>
                  </a:lnTo>
                  <a:lnTo>
                    <a:pt x="967" y="797"/>
                  </a:lnTo>
                  <a:lnTo>
                    <a:pt x="991" y="818"/>
                  </a:lnTo>
                  <a:lnTo>
                    <a:pt x="1009" y="822"/>
                  </a:lnTo>
                  <a:lnTo>
                    <a:pt x="991" y="855"/>
                  </a:lnTo>
                  <a:lnTo>
                    <a:pt x="916" y="926"/>
                  </a:lnTo>
                  <a:lnTo>
                    <a:pt x="876" y="950"/>
                  </a:lnTo>
                  <a:lnTo>
                    <a:pt x="871" y="935"/>
                  </a:lnTo>
                  <a:lnTo>
                    <a:pt x="882" y="905"/>
                  </a:lnTo>
                  <a:lnTo>
                    <a:pt x="859" y="858"/>
                  </a:lnTo>
                  <a:lnTo>
                    <a:pt x="867" y="858"/>
                  </a:lnTo>
                  <a:lnTo>
                    <a:pt x="849" y="780"/>
                  </a:lnTo>
                  <a:lnTo>
                    <a:pt x="853" y="770"/>
                  </a:lnTo>
                  <a:lnTo>
                    <a:pt x="816" y="713"/>
                  </a:lnTo>
                  <a:lnTo>
                    <a:pt x="804" y="683"/>
                  </a:lnTo>
                  <a:lnTo>
                    <a:pt x="796" y="681"/>
                  </a:lnTo>
                  <a:lnTo>
                    <a:pt x="786" y="669"/>
                  </a:lnTo>
                  <a:lnTo>
                    <a:pt x="802" y="665"/>
                  </a:lnTo>
                  <a:lnTo>
                    <a:pt x="774" y="632"/>
                  </a:lnTo>
                  <a:lnTo>
                    <a:pt x="768" y="612"/>
                  </a:lnTo>
                  <a:lnTo>
                    <a:pt x="751" y="599"/>
                  </a:lnTo>
                  <a:lnTo>
                    <a:pt x="733" y="617"/>
                  </a:lnTo>
                  <a:lnTo>
                    <a:pt x="687" y="629"/>
                  </a:lnTo>
                  <a:lnTo>
                    <a:pt x="693" y="645"/>
                  </a:lnTo>
                  <a:lnTo>
                    <a:pt x="679" y="651"/>
                  </a:lnTo>
                  <a:lnTo>
                    <a:pt x="685" y="669"/>
                  </a:lnTo>
                  <a:lnTo>
                    <a:pt x="729" y="714"/>
                  </a:lnTo>
                  <a:lnTo>
                    <a:pt x="721" y="725"/>
                  </a:lnTo>
                  <a:lnTo>
                    <a:pt x="718" y="774"/>
                  </a:lnTo>
                  <a:lnTo>
                    <a:pt x="681" y="792"/>
                  </a:lnTo>
                  <a:lnTo>
                    <a:pt x="660" y="806"/>
                  </a:lnTo>
                  <a:lnTo>
                    <a:pt x="633" y="861"/>
                  </a:lnTo>
                  <a:lnTo>
                    <a:pt x="637" y="899"/>
                  </a:lnTo>
                  <a:lnTo>
                    <a:pt x="658" y="920"/>
                  </a:lnTo>
                  <a:lnTo>
                    <a:pt x="672" y="921"/>
                  </a:lnTo>
                  <a:lnTo>
                    <a:pt x="666" y="978"/>
                  </a:lnTo>
                  <a:lnTo>
                    <a:pt x="651" y="977"/>
                  </a:lnTo>
                  <a:lnTo>
                    <a:pt x="636" y="957"/>
                  </a:lnTo>
                  <a:lnTo>
                    <a:pt x="610" y="972"/>
                  </a:lnTo>
                  <a:lnTo>
                    <a:pt x="615" y="983"/>
                  </a:lnTo>
                  <a:lnTo>
                    <a:pt x="636" y="983"/>
                  </a:lnTo>
                  <a:lnTo>
                    <a:pt x="609" y="1013"/>
                  </a:lnTo>
                  <a:lnTo>
                    <a:pt x="589" y="998"/>
                  </a:lnTo>
                  <a:lnTo>
                    <a:pt x="583" y="1019"/>
                  </a:lnTo>
                  <a:lnTo>
                    <a:pt x="522" y="1023"/>
                  </a:lnTo>
                  <a:lnTo>
                    <a:pt x="511" y="1044"/>
                  </a:lnTo>
                  <a:lnTo>
                    <a:pt x="495" y="1038"/>
                  </a:lnTo>
                  <a:lnTo>
                    <a:pt x="474" y="1079"/>
                  </a:lnTo>
                  <a:lnTo>
                    <a:pt x="427" y="1068"/>
                  </a:lnTo>
                  <a:lnTo>
                    <a:pt x="423" y="1079"/>
                  </a:lnTo>
                  <a:lnTo>
                    <a:pt x="408" y="1074"/>
                  </a:lnTo>
                  <a:lnTo>
                    <a:pt x="397" y="1089"/>
                  </a:lnTo>
                  <a:lnTo>
                    <a:pt x="361" y="1062"/>
                  </a:lnTo>
                  <a:lnTo>
                    <a:pt x="336" y="1083"/>
                  </a:lnTo>
                  <a:lnTo>
                    <a:pt x="315" y="1083"/>
                  </a:lnTo>
                  <a:lnTo>
                    <a:pt x="273" y="1103"/>
                  </a:lnTo>
                  <a:lnTo>
                    <a:pt x="273" y="1119"/>
                  </a:lnTo>
                  <a:lnTo>
                    <a:pt x="258" y="1124"/>
                  </a:lnTo>
                  <a:lnTo>
                    <a:pt x="258" y="1109"/>
                  </a:lnTo>
                  <a:lnTo>
                    <a:pt x="201" y="1139"/>
                  </a:lnTo>
                  <a:lnTo>
                    <a:pt x="205" y="1160"/>
                  </a:lnTo>
                  <a:lnTo>
                    <a:pt x="159" y="1175"/>
                  </a:lnTo>
                  <a:lnTo>
                    <a:pt x="148" y="1164"/>
                  </a:lnTo>
                  <a:lnTo>
                    <a:pt x="112" y="1169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Freeform 182"/>
            <p:cNvSpPr>
              <a:spLocks/>
            </p:cNvSpPr>
            <p:nvPr/>
          </p:nvSpPr>
          <p:spPr bwMode="auto">
            <a:xfrm>
              <a:off x="3475888" y="2299140"/>
              <a:ext cx="8100" cy="6678"/>
            </a:xfrm>
            <a:custGeom>
              <a:avLst/>
              <a:gdLst>
                <a:gd name="T0" fmla="*/ 0 w 17"/>
                <a:gd name="T1" fmla="*/ 0 h 14"/>
                <a:gd name="T2" fmla="*/ 0 w 17"/>
                <a:gd name="T3" fmla="*/ 0 h 14"/>
                <a:gd name="T4" fmla="*/ 0 w 17"/>
                <a:gd name="T5" fmla="*/ 0 h 14"/>
                <a:gd name="T6" fmla="*/ 0 w 17"/>
                <a:gd name="T7" fmla="*/ 0 h 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14">
                  <a:moveTo>
                    <a:pt x="0" y="14"/>
                  </a:moveTo>
                  <a:lnTo>
                    <a:pt x="14" y="9"/>
                  </a:lnTo>
                  <a:lnTo>
                    <a:pt x="17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7E5C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Freeform 183"/>
            <p:cNvSpPr>
              <a:spLocks/>
            </p:cNvSpPr>
            <p:nvPr/>
          </p:nvSpPr>
          <p:spPr bwMode="auto">
            <a:xfrm>
              <a:off x="3652764" y="3955241"/>
              <a:ext cx="279466" cy="482135"/>
            </a:xfrm>
            <a:custGeom>
              <a:avLst/>
              <a:gdLst>
                <a:gd name="T0" fmla="*/ 0 w 622"/>
                <a:gd name="T1" fmla="*/ 0 h 1083"/>
                <a:gd name="T2" fmla="*/ 0 w 622"/>
                <a:gd name="T3" fmla="*/ 0 h 1083"/>
                <a:gd name="T4" fmla="*/ 0 w 622"/>
                <a:gd name="T5" fmla="*/ 0 h 1083"/>
                <a:gd name="T6" fmla="*/ 0 w 622"/>
                <a:gd name="T7" fmla="*/ 0 h 1083"/>
                <a:gd name="T8" fmla="*/ 0 w 622"/>
                <a:gd name="T9" fmla="*/ 0 h 1083"/>
                <a:gd name="T10" fmla="*/ 0 w 622"/>
                <a:gd name="T11" fmla="*/ 0 h 1083"/>
                <a:gd name="T12" fmla="*/ 0 w 622"/>
                <a:gd name="T13" fmla="*/ 0 h 1083"/>
                <a:gd name="T14" fmla="*/ 0 w 622"/>
                <a:gd name="T15" fmla="*/ 0 h 1083"/>
                <a:gd name="T16" fmla="*/ 0 w 622"/>
                <a:gd name="T17" fmla="*/ 0 h 1083"/>
                <a:gd name="T18" fmla="*/ 0 w 622"/>
                <a:gd name="T19" fmla="*/ 0 h 1083"/>
                <a:gd name="T20" fmla="*/ 0 w 622"/>
                <a:gd name="T21" fmla="*/ 0 h 1083"/>
                <a:gd name="T22" fmla="*/ 0 w 622"/>
                <a:gd name="T23" fmla="*/ 0 h 1083"/>
                <a:gd name="T24" fmla="*/ 0 w 622"/>
                <a:gd name="T25" fmla="*/ 0 h 1083"/>
                <a:gd name="T26" fmla="*/ 0 w 622"/>
                <a:gd name="T27" fmla="*/ 0 h 1083"/>
                <a:gd name="T28" fmla="*/ 0 w 622"/>
                <a:gd name="T29" fmla="*/ 0 h 1083"/>
                <a:gd name="T30" fmla="*/ 0 w 622"/>
                <a:gd name="T31" fmla="*/ 0 h 1083"/>
                <a:gd name="T32" fmla="*/ 0 w 622"/>
                <a:gd name="T33" fmla="*/ 0 h 1083"/>
                <a:gd name="T34" fmla="*/ 0 w 622"/>
                <a:gd name="T35" fmla="*/ 0 h 1083"/>
                <a:gd name="T36" fmla="*/ 0 w 622"/>
                <a:gd name="T37" fmla="*/ 0 h 1083"/>
                <a:gd name="T38" fmla="*/ 0 w 622"/>
                <a:gd name="T39" fmla="*/ 0 h 1083"/>
                <a:gd name="T40" fmla="*/ 0 w 622"/>
                <a:gd name="T41" fmla="*/ 0 h 1083"/>
                <a:gd name="T42" fmla="*/ 0 w 622"/>
                <a:gd name="T43" fmla="*/ 0 h 1083"/>
                <a:gd name="T44" fmla="*/ 0 w 622"/>
                <a:gd name="T45" fmla="*/ 0 h 1083"/>
                <a:gd name="T46" fmla="*/ 0 w 622"/>
                <a:gd name="T47" fmla="*/ 0 h 1083"/>
                <a:gd name="T48" fmla="*/ 0 w 622"/>
                <a:gd name="T49" fmla="*/ 0 h 1083"/>
                <a:gd name="T50" fmla="*/ 0 w 622"/>
                <a:gd name="T51" fmla="*/ 0 h 1083"/>
                <a:gd name="T52" fmla="*/ 0 w 622"/>
                <a:gd name="T53" fmla="*/ 0 h 1083"/>
                <a:gd name="T54" fmla="*/ 0 w 622"/>
                <a:gd name="T55" fmla="*/ 0 h 1083"/>
                <a:gd name="T56" fmla="*/ 0 w 622"/>
                <a:gd name="T57" fmla="*/ 0 h 1083"/>
                <a:gd name="T58" fmla="*/ 0 w 622"/>
                <a:gd name="T59" fmla="*/ 0 h 1083"/>
                <a:gd name="T60" fmla="*/ 0 w 622"/>
                <a:gd name="T61" fmla="*/ 0 h 1083"/>
                <a:gd name="T62" fmla="*/ 0 w 622"/>
                <a:gd name="T63" fmla="*/ 0 h 1083"/>
                <a:gd name="T64" fmla="*/ 0 w 622"/>
                <a:gd name="T65" fmla="*/ 0 h 1083"/>
                <a:gd name="T66" fmla="*/ 0 w 622"/>
                <a:gd name="T67" fmla="*/ 0 h 1083"/>
                <a:gd name="T68" fmla="*/ 0 w 622"/>
                <a:gd name="T69" fmla="*/ 0 h 1083"/>
                <a:gd name="T70" fmla="*/ 0 w 622"/>
                <a:gd name="T71" fmla="*/ 0 h 1083"/>
                <a:gd name="T72" fmla="*/ 0 w 622"/>
                <a:gd name="T73" fmla="*/ 0 h 1083"/>
                <a:gd name="T74" fmla="*/ 0 w 622"/>
                <a:gd name="T75" fmla="*/ 0 h 1083"/>
                <a:gd name="T76" fmla="*/ 0 w 622"/>
                <a:gd name="T77" fmla="*/ 0 h 1083"/>
                <a:gd name="T78" fmla="*/ 0 w 622"/>
                <a:gd name="T79" fmla="*/ 0 h 1083"/>
                <a:gd name="T80" fmla="*/ 0 w 622"/>
                <a:gd name="T81" fmla="*/ 0 h 1083"/>
                <a:gd name="T82" fmla="*/ 0 w 622"/>
                <a:gd name="T83" fmla="*/ 0 h 1083"/>
                <a:gd name="T84" fmla="*/ 0 w 622"/>
                <a:gd name="T85" fmla="*/ 0 h 1083"/>
                <a:gd name="T86" fmla="*/ 0 w 622"/>
                <a:gd name="T87" fmla="*/ 0 h 10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22" h="1083">
                  <a:moveTo>
                    <a:pt x="387" y="1052"/>
                  </a:moveTo>
                  <a:lnTo>
                    <a:pt x="397" y="1026"/>
                  </a:lnTo>
                  <a:lnTo>
                    <a:pt x="465" y="984"/>
                  </a:lnTo>
                  <a:lnTo>
                    <a:pt x="454" y="965"/>
                  </a:lnTo>
                  <a:lnTo>
                    <a:pt x="469" y="959"/>
                  </a:lnTo>
                  <a:lnTo>
                    <a:pt x="486" y="938"/>
                  </a:lnTo>
                  <a:lnTo>
                    <a:pt x="439" y="891"/>
                  </a:lnTo>
                  <a:lnTo>
                    <a:pt x="475" y="834"/>
                  </a:lnTo>
                  <a:lnTo>
                    <a:pt x="456" y="798"/>
                  </a:lnTo>
                  <a:lnTo>
                    <a:pt x="439" y="813"/>
                  </a:lnTo>
                  <a:lnTo>
                    <a:pt x="466" y="737"/>
                  </a:lnTo>
                  <a:lnTo>
                    <a:pt x="519" y="716"/>
                  </a:lnTo>
                  <a:lnTo>
                    <a:pt x="508" y="684"/>
                  </a:lnTo>
                  <a:lnTo>
                    <a:pt x="498" y="684"/>
                  </a:lnTo>
                  <a:lnTo>
                    <a:pt x="504" y="644"/>
                  </a:lnTo>
                  <a:lnTo>
                    <a:pt x="529" y="638"/>
                  </a:lnTo>
                  <a:lnTo>
                    <a:pt x="540" y="623"/>
                  </a:lnTo>
                  <a:lnTo>
                    <a:pt x="525" y="597"/>
                  </a:lnTo>
                  <a:lnTo>
                    <a:pt x="514" y="602"/>
                  </a:lnTo>
                  <a:lnTo>
                    <a:pt x="493" y="572"/>
                  </a:lnTo>
                  <a:lnTo>
                    <a:pt x="468" y="597"/>
                  </a:lnTo>
                  <a:lnTo>
                    <a:pt x="426" y="555"/>
                  </a:lnTo>
                  <a:lnTo>
                    <a:pt x="457" y="560"/>
                  </a:lnTo>
                  <a:lnTo>
                    <a:pt x="478" y="494"/>
                  </a:lnTo>
                  <a:lnTo>
                    <a:pt x="495" y="494"/>
                  </a:lnTo>
                  <a:lnTo>
                    <a:pt x="505" y="479"/>
                  </a:lnTo>
                  <a:lnTo>
                    <a:pt x="489" y="452"/>
                  </a:lnTo>
                  <a:lnTo>
                    <a:pt x="504" y="408"/>
                  </a:lnTo>
                  <a:lnTo>
                    <a:pt x="481" y="375"/>
                  </a:lnTo>
                  <a:lnTo>
                    <a:pt x="484" y="353"/>
                  </a:lnTo>
                  <a:lnTo>
                    <a:pt x="522" y="317"/>
                  </a:lnTo>
                  <a:lnTo>
                    <a:pt x="622" y="261"/>
                  </a:lnTo>
                  <a:lnTo>
                    <a:pt x="594" y="159"/>
                  </a:lnTo>
                  <a:lnTo>
                    <a:pt x="553" y="132"/>
                  </a:lnTo>
                  <a:lnTo>
                    <a:pt x="543" y="71"/>
                  </a:lnTo>
                  <a:lnTo>
                    <a:pt x="564" y="69"/>
                  </a:lnTo>
                  <a:lnTo>
                    <a:pt x="564" y="30"/>
                  </a:lnTo>
                  <a:lnTo>
                    <a:pt x="534" y="12"/>
                  </a:lnTo>
                  <a:lnTo>
                    <a:pt x="441" y="59"/>
                  </a:lnTo>
                  <a:lnTo>
                    <a:pt x="420" y="53"/>
                  </a:lnTo>
                  <a:lnTo>
                    <a:pt x="420" y="32"/>
                  </a:lnTo>
                  <a:lnTo>
                    <a:pt x="394" y="38"/>
                  </a:lnTo>
                  <a:lnTo>
                    <a:pt x="394" y="27"/>
                  </a:lnTo>
                  <a:lnTo>
                    <a:pt x="328" y="36"/>
                  </a:lnTo>
                  <a:lnTo>
                    <a:pt x="328" y="21"/>
                  </a:lnTo>
                  <a:lnTo>
                    <a:pt x="283" y="29"/>
                  </a:lnTo>
                  <a:lnTo>
                    <a:pt x="267" y="0"/>
                  </a:lnTo>
                  <a:lnTo>
                    <a:pt x="157" y="60"/>
                  </a:lnTo>
                  <a:lnTo>
                    <a:pt x="178" y="81"/>
                  </a:lnTo>
                  <a:lnTo>
                    <a:pt x="136" y="81"/>
                  </a:lnTo>
                  <a:lnTo>
                    <a:pt x="96" y="54"/>
                  </a:lnTo>
                  <a:lnTo>
                    <a:pt x="18" y="86"/>
                  </a:lnTo>
                  <a:lnTo>
                    <a:pt x="33" y="234"/>
                  </a:lnTo>
                  <a:lnTo>
                    <a:pt x="16" y="333"/>
                  </a:lnTo>
                  <a:lnTo>
                    <a:pt x="25" y="380"/>
                  </a:lnTo>
                  <a:lnTo>
                    <a:pt x="0" y="380"/>
                  </a:lnTo>
                  <a:lnTo>
                    <a:pt x="15" y="410"/>
                  </a:lnTo>
                  <a:lnTo>
                    <a:pt x="0" y="416"/>
                  </a:lnTo>
                  <a:lnTo>
                    <a:pt x="22" y="465"/>
                  </a:lnTo>
                  <a:lnTo>
                    <a:pt x="45" y="519"/>
                  </a:lnTo>
                  <a:lnTo>
                    <a:pt x="70" y="524"/>
                  </a:lnTo>
                  <a:lnTo>
                    <a:pt x="85" y="555"/>
                  </a:lnTo>
                  <a:lnTo>
                    <a:pt x="102" y="561"/>
                  </a:lnTo>
                  <a:lnTo>
                    <a:pt x="100" y="582"/>
                  </a:lnTo>
                  <a:lnTo>
                    <a:pt x="132" y="623"/>
                  </a:lnTo>
                  <a:lnTo>
                    <a:pt x="151" y="711"/>
                  </a:lnTo>
                  <a:lnTo>
                    <a:pt x="187" y="722"/>
                  </a:lnTo>
                  <a:lnTo>
                    <a:pt x="198" y="711"/>
                  </a:lnTo>
                  <a:lnTo>
                    <a:pt x="208" y="722"/>
                  </a:lnTo>
                  <a:lnTo>
                    <a:pt x="202" y="749"/>
                  </a:lnTo>
                  <a:lnTo>
                    <a:pt x="177" y="765"/>
                  </a:lnTo>
                  <a:lnTo>
                    <a:pt x="136" y="755"/>
                  </a:lnTo>
                  <a:lnTo>
                    <a:pt x="150" y="798"/>
                  </a:lnTo>
                  <a:lnTo>
                    <a:pt x="180" y="825"/>
                  </a:lnTo>
                  <a:lnTo>
                    <a:pt x="174" y="861"/>
                  </a:lnTo>
                  <a:lnTo>
                    <a:pt x="153" y="876"/>
                  </a:lnTo>
                  <a:lnTo>
                    <a:pt x="153" y="891"/>
                  </a:lnTo>
                  <a:lnTo>
                    <a:pt x="190" y="917"/>
                  </a:lnTo>
                  <a:lnTo>
                    <a:pt x="192" y="951"/>
                  </a:lnTo>
                  <a:lnTo>
                    <a:pt x="207" y="947"/>
                  </a:lnTo>
                  <a:lnTo>
                    <a:pt x="211" y="972"/>
                  </a:lnTo>
                  <a:lnTo>
                    <a:pt x="258" y="989"/>
                  </a:lnTo>
                  <a:lnTo>
                    <a:pt x="285" y="974"/>
                  </a:lnTo>
                  <a:lnTo>
                    <a:pt x="315" y="1020"/>
                  </a:lnTo>
                  <a:lnTo>
                    <a:pt x="346" y="999"/>
                  </a:lnTo>
                  <a:lnTo>
                    <a:pt x="357" y="1026"/>
                  </a:lnTo>
                  <a:lnTo>
                    <a:pt x="336" y="1052"/>
                  </a:lnTo>
                  <a:lnTo>
                    <a:pt x="330" y="1083"/>
                  </a:lnTo>
                  <a:lnTo>
                    <a:pt x="387" y="105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Freeform 184"/>
            <p:cNvSpPr>
              <a:spLocks/>
            </p:cNvSpPr>
            <p:nvPr/>
          </p:nvSpPr>
          <p:spPr bwMode="auto">
            <a:xfrm>
              <a:off x="3224804" y="4104814"/>
              <a:ext cx="521131" cy="428714"/>
            </a:xfrm>
            <a:custGeom>
              <a:avLst/>
              <a:gdLst>
                <a:gd name="T0" fmla="*/ 0 w 1158"/>
                <a:gd name="T1" fmla="*/ 0 h 963"/>
                <a:gd name="T2" fmla="*/ 0 w 1158"/>
                <a:gd name="T3" fmla="*/ 0 h 963"/>
                <a:gd name="T4" fmla="*/ 0 w 1158"/>
                <a:gd name="T5" fmla="*/ 0 h 963"/>
                <a:gd name="T6" fmla="*/ 0 w 1158"/>
                <a:gd name="T7" fmla="*/ 0 h 963"/>
                <a:gd name="T8" fmla="*/ 0 w 1158"/>
                <a:gd name="T9" fmla="*/ 0 h 963"/>
                <a:gd name="T10" fmla="*/ 0 w 1158"/>
                <a:gd name="T11" fmla="*/ 0 h 963"/>
                <a:gd name="T12" fmla="*/ 0 w 1158"/>
                <a:gd name="T13" fmla="*/ 0 h 963"/>
                <a:gd name="T14" fmla="*/ 0 w 1158"/>
                <a:gd name="T15" fmla="*/ 0 h 963"/>
                <a:gd name="T16" fmla="*/ 0 w 1158"/>
                <a:gd name="T17" fmla="*/ 0 h 963"/>
                <a:gd name="T18" fmla="*/ 0 w 1158"/>
                <a:gd name="T19" fmla="*/ 0 h 963"/>
                <a:gd name="T20" fmla="*/ 0 w 1158"/>
                <a:gd name="T21" fmla="*/ 0 h 963"/>
                <a:gd name="T22" fmla="*/ 0 w 1158"/>
                <a:gd name="T23" fmla="*/ 0 h 963"/>
                <a:gd name="T24" fmla="*/ 0 w 1158"/>
                <a:gd name="T25" fmla="*/ 0 h 963"/>
                <a:gd name="T26" fmla="*/ 0 w 1158"/>
                <a:gd name="T27" fmla="*/ 0 h 963"/>
                <a:gd name="T28" fmla="*/ 0 w 1158"/>
                <a:gd name="T29" fmla="*/ 0 h 963"/>
                <a:gd name="T30" fmla="*/ 0 w 1158"/>
                <a:gd name="T31" fmla="*/ 0 h 963"/>
                <a:gd name="T32" fmla="*/ 0 w 1158"/>
                <a:gd name="T33" fmla="*/ 0 h 963"/>
                <a:gd name="T34" fmla="*/ 0 w 1158"/>
                <a:gd name="T35" fmla="*/ 0 h 963"/>
                <a:gd name="T36" fmla="*/ 0 w 1158"/>
                <a:gd name="T37" fmla="*/ 0 h 963"/>
                <a:gd name="T38" fmla="*/ 0 w 1158"/>
                <a:gd name="T39" fmla="*/ 0 h 963"/>
                <a:gd name="T40" fmla="*/ 0 w 1158"/>
                <a:gd name="T41" fmla="*/ 0 h 963"/>
                <a:gd name="T42" fmla="*/ 0 w 1158"/>
                <a:gd name="T43" fmla="*/ 0 h 963"/>
                <a:gd name="T44" fmla="*/ 0 w 1158"/>
                <a:gd name="T45" fmla="*/ 0 h 963"/>
                <a:gd name="T46" fmla="*/ 0 w 1158"/>
                <a:gd name="T47" fmla="*/ 0 h 963"/>
                <a:gd name="T48" fmla="*/ 0 w 1158"/>
                <a:gd name="T49" fmla="*/ 0 h 963"/>
                <a:gd name="T50" fmla="*/ 0 w 1158"/>
                <a:gd name="T51" fmla="*/ 0 h 963"/>
                <a:gd name="T52" fmla="*/ 0 w 1158"/>
                <a:gd name="T53" fmla="*/ 0 h 963"/>
                <a:gd name="T54" fmla="*/ 0 w 1158"/>
                <a:gd name="T55" fmla="*/ 0 h 963"/>
                <a:gd name="T56" fmla="*/ 0 w 1158"/>
                <a:gd name="T57" fmla="*/ 0 h 963"/>
                <a:gd name="T58" fmla="*/ 0 w 1158"/>
                <a:gd name="T59" fmla="*/ 0 h 963"/>
                <a:gd name="T60" fmla="*/ 0 w 1158"/>
                <a:gd name="T61" fmla="*/ 0 h 963"/>
                <a:gd name="T62" fmla="*/ 0 w 1158"/>
                <a:gd name="T63" fmla="*/ 0 h 963"/>
                <a:gd name="T64" fmla="*/ 0 w 1158"/>
                <a:gd name="T65" fmla="*/ 0 h 963"/>
                <a:gd name="T66" fmla="*/ 0 w 1158"/>
                <a:gd name="T67" fmla="*/ 0 h 963"/>
                <a:gd name="T68" fmla="*/ 0 w 1158"/>
                <a:gd name="T69" fmla="*/ 0 h 963"/>
                <a:gd name="T70" fmla="*/ 0 w 1158"/>
                <a:gd name="T71" fmla="*/ 0 h 963"/>
                <a:gd name="T72" fmla="*/ 0 w 1158"/>
                <a:gd name="T73" fmla="*/ 0 h 963"/>
                <a:gd name="T74" fmla="*/ 0 w 1158"/>
                <a:gd name="T75" fmla="*/ 0 h 963"/>
                <a:gd name="T76" fmla="*/ 0 w 1158"/>
                <a:gd name="T77" fmla="*/ 0 h 963"/>
                <a:gd name="T78" fmla="*/ 0 w 1158"/>
                <a:gd name="T79" fmla="*/ 0 h 963"/>
                <a:gd name="T80" fmla="*/ 0 w 1158"/>
                <a:gd name="T81" fmla="*/ 0 h 963"/>
                <a:gd name="T82" fmla="*/ 0 w 1158"/>
                <a:gd name="T83" fmla="*/ 0 h 963"/>
                <a:gd name="T84" fmla="*/ 0 w 1158"/>
                <a:gd name="T85" fmla="*/ 0 h 963"/>
                <a:gd name="T86" fmla="*/ 0 w 1158"/>
                <a:gd name="T87" fmla="*/ 0 h 963"/>
                <a:gd name="T88" fmla="*/ 0 w 1158"/>
                <a:gd name="T89" fmla="*/ 0 h 963"/>
                <a:gd name="T90" fmla="*/ 0 w 1158"/>
                <a:gd name="T91" fmla="*/ 0 h 963"/>
                <a:gd name="T92" fmla="*/ 0 w 1158"/>
                <a:gd name="T93" fmla="*/ 0 h 963"/>
                <a:gd name="T94" fmla="*/ 0 w 1158"/>
                <a:gd name="T95" fmla="*/ 0 h 963"/>
                <a:gd name="T96" fmla="*/ 0 w 1158"/>
                <a:gd name="T97" fmla="*/ 0 h 963"/>
                <a:gd name="T98" fmla="*/ 0 w 1158"/>
                <a:gd name="T99" fmla="*/ 0 h 963"/>
                <a:gd name="T100" fmla="*/ 0 w 1158"/>
                <a:gd name="T101" fmla="*/ 0 h 963"/>
                <a:gd name="T102" fmla="*/ 0 w 1158"/>
                <a:gd name="T103" fmla="*/ 0 h 963"/>
                <a:gd name="T104" fmla="*/ 0 w 1158"/>
                <a:gd name="T105" fmla="*/ 0 h 963"/>
                <a:gd name="T106" fmla="*/ 0 w 1158"/>
                <a:gd name="T107" fmla="*/ 0 h 963"/>
                <a:gd name="T108" fmla="*/ 0 w 1158"/>
                <a:gd name="T109" fmla="*/ 0 h 963"/>
                <a:gd name="T110" fmla="*/ 0 w 1158"/>
                <a:gd name="T111" fmla="*/ 0 h 963"/>
                <a:gd name="T112" fmla="*/ 0 w 1158"/>
                <a:gd name="T113" fmla="*/ 0 h 963"/>
                <a:gd name="T114" fmla="*/ 0 w 1158"/>
                <a:gd name="T115" fmla="*/ 0 h 963"/>
                <a:gd name="T116" fmla="*/ 0 w 1158"/>
                <a:gd name="T117" fmla="*/ 0 h 963"/>
                <a:gd name="T118" fmla="*/ 0 w 1158"/>
                <a:gd name="T119" fmla="*/ 0 h 9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58" h="963">
                  <a:moveTo>
                    <a:pt x="1140" y="581"/>
                  </a:moveTo>
                  <a:lnTo>
                    <a:pt x="1106" y="590"/>
                  </a:lnTo>
                  <a:lnTo>
                    <a:pt x="1064" y="611"/>
                  </a:lnTo>
                  <a:lnTo>
                    <a:pt x="1053" y="651"/>
                  </a:lnTo>
                  <a:lnTo>
                    <a:pt x="1068" y="672"/>
                  </a:lnTo>
                  <a:lnTo>
                    <a:pt x="1064" y="698"/>
                  </a:lnTo>
                  <a:lnTo>
                    <a:pt x="1022" y="698"/>
                  </a:lnTo>
                  <a:lnTo>
                    <a:pt x="1007" y="719"/>
                  </a:lnTo>
                  <a:lnTo>
                    <a:pt x="981" y="683"/>
                  </a:lnTo>
                  <a:lnTo>
                    <a:pt x="915" y="725"/>
                  </a:lnTo>
                  <a:lnTo>
                    <a:pt x="911" y="767"/>
                  </a:lnTo>
                  <a:lnTo>
                    <a:pt x="884" y="782"/>
                  </a:lnTo>
                  <a:lnTo>
                    <a:pt x="879" y="809"/>
                  </a:lnTo>
                  <a:lnTo>
                    <a:pt x="833" y="803"/>
                  </a:lnTo>
                  <a:lnTo>
                    <a:pt x="683" y="824"/>
                  </a:lnTo>
                  <a:lnTo>
                    <a:pt x="651" y="845"/>
                  </a:lnTo>
                  <a:lnTo>
                    <a:pt x="645" y="864"/>
                  </a:lnTo>
                  <a:lnTo>
                    <a:pt x="666" y="869"/>
                  </a:lnTo>
                  <a:lnTo>
                    <a:pt x="717" y="932"/>
                  </a:lnTo>
                  <a:lnTo>
                    <a:pt x="702" y="963"/>
                  </a:lnTo>
                  <a:lnTo>
                    <a:pt x="674" y="960"/>
                  </a:lnTo>
                  <a:lnTo>
                    <a:pt x="668" y="938"/>
                  </a:lnTo>
                  <a:lnTo>
                    <a:pt x="663" y="915"/>
                  </a:lnTo>
                  <a:lnTo>
                    <a:pt x="650" y="896"/>
                  </a:lnTo>
                  <a:lnTo>
                    <a:pt x="632" y="873"/>
                  </a:lnTo>
                  <a:lnTo>
                    <a:pt x="605" y="846"/>
                  </a:lnTo>
                  <a:lnTo>
                    <a:pt x="567" y="833"/>
                  </a:lnTo>
                  <a:lnTo>
                    <a:pt x="549" y="830"/>
                  </a:lnTo>
                  <a:lnTo>
                    <a:pt x="537" y="848"/>
                  </a:lnTo>
                  <a:lnTo>
                    <a:pt x="519" y="846"/>
                  </a:lnTo>
                  <a:lnTo>
                    <a:pt x="492" y="845"/>
                  </a:lnTo>
                  <a:lnTo>
                    <a:pt x="482" y="858"/>
                  </a:lnTo>
                  <a:lnTo>
                    <a:pt x="462" y="869"/>
                  </a:lnTo>
                  <a:lnTo>
                    <a:pt x="434" y="857"/>
                  </a:lnTo>
                  <a:lnTo>
                    <a:pt x="413" y="855"/>
                  </a:lnTo>
                  <a:lnTo>
                    <a:pt x="386" y="846"/>
                  </a:lnTo>
                  <a:lnTo>
                    <a:pt x="374" y="836"/>
                  </a:lnTo>
                  <a:lnTo>
                    <a:pt x="357" y="833"/>
                  </a:lnTo>
                  <a:lnTo>
                    <a:pt x="333" y="834"/>
                  </a:lnTo>
                  <a:lnTo>
                    <a:pt x="311" y="819"/>
                  </a:lnTo>
                  <a:lnTo>
                    <a:pt x="317" y="795"/>
                  </a:lnTo>
                  <a:lnTo>
                    <a:pt x="297" y="776"/>
                  </a:lnTo>
                  <a:lnTo>
                    <a:pt x="279" y="770"/>
                  </a:lnTo>
                  <a:lnTo>
                    <a:pt x="284" y="741"/>
                  </a:lnTo>
                  <a:lnTo>
                    <a:pt x="285" y="720"/>
                  </a:lnTo>
                  <a:lnTo>
                    <a:pt x="272" y="704"/>
                  </a:lnTo>
                  <a:lnTo>
                    <a:pt x="257" y="681"/>
                  </a:lnTo>
                  <a:lnTo>
                    <a:pt x="236" y="683"/>
                  </a:lnTo>
                  <a:lnTo>
                    <a:pt x="207" y="687"/>
                  </a:lnTo>
                  <a:lnTo>
                    <a:pt x="198" y="686"/>
                  </a:lnTo>
                  <a:lnTo>
                    <a:pt x="195" y="707"/>
                  </a:lnTo>
                  <a:lnTo>
                    <a:pt x="188" y="725"/>
                  </a:lnTo>
                  <a:lnTo>
                    <a:pt x="165" y="741"/>
                  </a:lnTo>
                  <a:lnTo>
                    <a:pt x="147" y="743"/>
                  </a:lnTo>
                  <a:lnTo>
                    <a:pt x="135" y="749"/>
                  </a:lnTo>
                  <a:lnTo>
                    <a:pt x="122" y="756"/>
                  </a:lnTo>
                  <a:lnTo>
                    <a:pt x="114" y="759"/>
                  </a:lnTo>
                  <a:lnTo>
                    <a:pt x="96" y="653"/>
                  </a:lnTo>
                  <a:lnTo>
                    <a:pt x="90" y="609"/>
                  </a:lnTo>
                  <a:lnTo>
                    <a:pt x="84" y="567"/>
                  </a:lnTo>
                  <a:lnTo>
                    <a:pt x="83" y="522"/>
                  </a:lnTo>
                  <a:lnTo>
                    <a:pt x="80" y="501"/>
                  </a:lnTo>
                  <a:lnTo>
                    <a:pt x="71" y="477"/>
                  </a:lnTo>
                  <a:lnTo>
                    <a:pt x="71" y="450"/>
                  </a:lnTo>
                  <a:lnTo>
                    <a:pt x="69" y="399"/>
                  </a:lnTo>
                  <a:lnTo>
                    <a:pt x="48" y="332"/>
                  </a:lnTo>
                  <a:lnTo>
                    <a:pt x="47" y="315"/>
                  </a:lnTo>
                  <a:lnTo>
                    <a:pt x="41" y="245"/>
                  </a:lnTo>
                  <a:lnTo>
                    <a:pt x="38" y="215"/>
                  </a:lnTo>
                  <a:lnTo>
                    <a:pt x="24" y="152"/>
                  </a:lnTo>
                  <a:lnTo>
                    <a:pt x="9" y="105"/>
                  </a:lnTo>
                  <a:lnTo>
                    <a:pt x="0" y="78"/>
                  </a:lnTo>
                  <a:lnTo>
                    <a:pt x="6" y="84"/>
                  </a:lnTo>
                  <a:lnTo>
                    <a:pt x="6" y="53"/>
                  </a:lnTo>
                  <a:lnTo>
                    <a:pt x="42" y="53"/>
                  </a:lnTo>
                  <a:lnTo>
                    <a:pt x="42" y="80"/>
                  </a:lnTo>
                  <a:lnTo>
                    <a:pt x="83" y="95"/>
                  </a:lnTo>
                  <a:lnTo>
                    <a:pt x="99" y="69"/>
                  </a:lnTo>
                  <a:lnTo>
                    <a:pt x="197" y="81"/>
                  </a:lnTo>
                  <a:lnTo>
                    <a:pt x="218" y="96"/>
                  </a:lnTo>
                  <a:lnTo>
                    <a:pt x="275" y="77"/>
                  </a:lnTo>
                  <a:lnTo>
                    <a:pt x="327" y="30"/>
                  </a:lnTo>
                  <a:lnTo>
                    <a:pt x="332" y="41"/>
                  </a:lnTo>
                  <a:lnTo>
                    <a:pt x="363" y="41"/>
                  </a:lnTo>
                  <a:lnTo>
                    <a:pt x="426" y="21"/>
                  </a:lnTo>
                  <a:lnTo>
                    <a:pt x="441" y="0"/>
                  </a:lnTo>
                  <a:lnTo>
                    <a:pt x="452" y="62"/>
                  </a:lnTo>
                  <a:lnTo>
                    <a:pt x="533" y="141"/>
                  </a:lnTo>
                  <a:lnTo>
                    <a:pt x="507" y="146"/>
                  </a:lnTo>
                  <a:lnTo>
                    <a:pt x="507" y="177"/>
                  </a:lnTo>
                  <a:lnTo>
                    <a:pt x="558" y="209"/>
                  </a:lnTo>
                  <a:lnTo>
                    <a:pt x="573" y="255"/>
                  </a:lnTo>
                  <a:lnTo>
                    <a:pt x="620" y="230"/>
                  </a:lnTo>
                  <a:lnTo>
                    <a:pt x="704" y="152"/>
                  </a:lnTo>
                  <a:lnTo>
                    <a:pt x="725" y="153"/>
                  </a:lnTo>
                  <a:lnTo>
                    <a:pt x="725" y="189"/>
                  </a:lnTo>
                  <a:lnTo>
                    <a:pt x="797" y="153"/>
                  </a:lnTo>
                  <a:lnTo>
                    <a:pt x="807" y="174"/>
                  </a:lnTo>
                  <a:lnTo>
                    <a:pt x="864" y="153"/>
                  </a:lnTo>
                  <a:lnTo>
                    <a:pt x="869" y="180"/>
                  </a:lnTo>
                  <a:lnTo>
                    <a:pt x="972" y="129"/>
                  </a:lnTo>
                  <a:lnTo>
                    <a:pt x="995" y="183"/>
                  </a:lnTo>
                  <a:lnTo>
                    <a:pt x="1020" y="188"/>
                  </a:lnTo>
                  <a:lnTo>
                    <a:pt x="1035" y="219"/>
                  </a:lnTo>
                  <a:lnTo>
                    <a:pt x="1052" y="225"/>
                  </a:lnTo>
                  <a:lnTo>
                    <a:pt x="1050" y="246"/>
                  </a:lnTo>
                  <a:lnTo>
                    <a:pt x="1082" y="287"/>
                  </a:lnTo>
                  <a:lnTo>
                    <a:pt x="1101" y="375"/>
                  </a:lnTo>
                  <a:lnTo>
                    <a:pt x="1137" y="386"/>
                  </a:lnTo>
                  <a:lnTo>
                    <a:pt x="1148" y="375"/>
                  </a:lnTo>
                  <a:lnTo>
                    <a:pt x="1158" y="386"/>
                  </a:lnTo>
                  <a:lnTo>
                    <a:pt x="1152" y="413"/>
                  </a:lnTo>
                  <a:lnTo>
                    <a:pt x="1127" y="429"/>
                  </a:lnTo>
                  <a:lnTo>
                    <a:pt x="1086" y="419"/>
                  </a:lnTo>
                  <a:lnTo>
                    <a:pt x="1100" y="462"/>
                  </a:lnTo>
                  <a:lnTo>
                    <a:pt x="1130" y="489"/>
                  </a:lnTo>
                  <a:lnTo>
                    <a:pt x="1124" y="525"/>
                  </a:lnTo>
                  <a:lnTo>
                    <a:pt x="1103" y="540"/>
                  </a:lnTo>
                  <a:lnTo>
                    <a:pt x="1103" y="555"/>
                  </a:lnTo>
                  <a:lnTo>
                    <a:pt x="1140" y="58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Freeform 185"/>
            <p:cNvSpPr>
              <a:spLocks/>
            </p:cNvSpPr>
            <p:nvPr/>
          </p:nvSpPr>
          <p:spPr bwMode="auto">
            <a:xfrm>
              <a:off x="3115417" y="3745564"/>
              <a:ext cx="552182" cy="472788"/>
            </a:xfrm>
            <a:custGeom>
              <a:avLst/>
              <a:gdLst>
                <a:gd name="T0" fmla="*/ 0 w 1226"/>
                <a:gd name="T1" fmla="*/ 0 h 1063"/>
                <a:gd name="T2" fmla="*/ 0 w 1226"/>
                <a:gd name="T3" fmla="*/ 0 h 1063"/>
                <a:gd name="T4" fmla="*/ 0 w 1226"/>
                <a:gd name="T5" fmla="*/ 0 h 1063"/>
                <a:gd name="T6" fmla="*/ 0 w 1226"/>
                <a:gd name="T7" fmla="*/ 0 h 1063"/>
                <a:gd name="T8" fmla="*/ 0 w 1226"/>
                <a:gd name="T9" fmla="*/ 0 h 1063"/>
                <a:gd name="T10" fmla="*/ 0 w 1226"/>
                <a:gd name="T11" fmla="*/ 0 h 1063"/>
                <a:gd name="T12" fmla="*/ 0 w 1226"/>
                <a:gd name="T13" fmla="*/ 0 h 1063"/>
                <a:gd name="T14" fmla="*/ 0 w 1226"/>
                <a:gd name="T15" fmla="*/ 0 h 1063"/>
                <a:gd name="T16" fmla="*/ 0 w 1226"/>
                <a:gd name="T17" fmla="*/ 0 h 1063"/>
                <a:gd name="T18" fmla="*/ 0 w 1226"/>
                <a:gd name="T19" fmla="*/ 0 h 1063"/>
                <a:gd name="T20" fmla="*/ 0 w 1226"/>
                <a:gd name="T21" fmla="*/ 0 h 1063"/>
                <a:gd name="T22" fmla="*/ 0 w 1226"/>
                <a:gd name="T23" fmla="*/ 0 h 1063"/>
                <a:gd name="T24" fmla="*/ 0 w 1226"/>
                <a:gd name="T25" fmla="*/ 0 h 1063"/>
                <a:gd name="T26" fmla="*/ 0 w 1226"/>
                <a:gd name="T27" fmla="*/ 0 h 1063"/>
                <a:gd name="T28" fmla="*/ 0 w 1226"/>
                <a:gd name="T29" fmla="*/ 0 h 1063"/>
                <a:gd name="T30" fmla="*/ 0 w 1226"/>
                <a:gd name="T31" fmla="*/ 0 h 1063"/>
                <a:gd name="T32" fmla="*/ 0 w 1226"/>
                <a:gd name="T33" fmla="*/ 0 h 1063"/>
                <a:gd name="T34" fmla="*/ 0 w 1226"/>
                <a:gd name="T35" fmla="*/ 0 h 1063"/>
                <a:gd name="T36" fmla="*/ 0 w 1226"/>
                <a:gd name="T37" fmla="*/ 0 h 1063"/>
                <a:gd name="T38" fmla="*/ 0 w 1226"/>
                <a:gd name="T39" fmla="*/ 0 h 1063"/>
                <a:gd name="T40" fmla="*/ 0 w 1226"/>
                <a:gd name="T41" fmla="*/ 0 h 1063"/>
                <a:gd name="T42" fmla="*/ 0 w 1226"/>
                <a:gd name="T43" fmla="*/ 0 h 1063"/>
                <a:gd name="T44" fmla="*/ 0 w 1226"/>
                <a:gd name="T45" fmla="*/ 0 h 1063"/>
                <a:gd name="T46" fmla="*/ 0 w 1226"/>
                <a:gd name="T47" fmla="*/ 0 h 1063"/>
                <a:gd name="T48" fmla="*/ 0 w 1226"/>
                <a:gd name="T49" fmla="*/ 0 h 1063"/>
                <a:gd name="T50" fmla="*/ 0 w 1226"/>
                <a:gd name="T51" fmla="*/ 0 h 1063"/>
                <a:gd name="T52" fmla="*/ 0 w 1226"/>
                <a:gd name="T53" fmla="*/ 0 h 1063"/>
                <a:gd name="T54" fmla="*/ 0 w 1226"/>
                <a:gd name="T55" fmla="*/ 0 h 1063"/>
                <a:gd name="T56" fmla="*/ 0 w 1226"/>
                <a:gd name="T57" fmla="*/ 0 h 1063"/>
                <a:gd name="T58" fmla="*/ 0 w 1226"/>
                <a:gd name="T59" fmla="*/ 0 h 1063"/>
                <a:gd name="T60" fmla="*/ 0 w 1226"/>
                <a:gd name="T61" fmla="*/ 0 h 1063"/>
                <a:gd name="T62" fmla="*/ 0 w 1226"/>
                <a:gd name="T63" fmla="*/ 0 h 1063"/>
                <a:gd name="T64" fmla="*/ 0 w 1226"/>
                <a:gd name="T65" fmla="*/ 0 h 1063"/>
                <a:gd name="T66" fmla="*/ 0 w 1226"/>
                <a:gd name="T67" fmla="*/ 0 h 1063"/>
                <a:gd name="T68" fmla="*/ 0 w 1226"/>
                <a:gd name="T69" fmla="*/ 0 h 1063"/>
                <a:gd name="T70" fmla="*/ 0 w 1226"/>
                <a:gd name="T71" fmla="*/ 0 h 1063"/>
                <a:gd name="T72" fmla="*/ 0 w 1226"/>
                <a:gd name="T73" fmla="*/ 0 h 1063"/>
                <a:gd name="T74" fmla="*/ 0 w 1226"/>
                <a:gd name="T75" fmla="*/ 0 h 1063"/>
                <a:gd name="T76" fmla="*/ 0 w 1226"/>
                <a:gd name="T77" fmla="*/ 0 h 1063"/>
                <a:gd name="T78" fmla="*/ 0 w 1226"/>
                <a:gd name="T79" fmla="*/ 0 h 1063"/>
                <a:gd name="T80" fmla="*/ 0 w 1226"/>
                <a:gd name="T81" fmla="*/ 0 h 1063"/>
                <a:gd name="T82" fmla="*/ 0 w 1226"/>
                <a:gd name="T83" fmla="*/ 0 h 1063"/>
                <a:gd name="T84" fmla="*/ 0 w 1226"/>
                <a:gd name="T85" fmla="*/ 0 h 1063"/>
                <a:gd name="T86" fmla="*/ 0 w 1226"/>
                <a:gd name="T87" fmla="*/ 0 h 106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226" h="1063">
                  <a:moveTo>
                    <a:pt x="0" y="627"/>
                  </a:moveTo>
                  <a:lnTo>
                    <a:pt x="36" y="550"/>
                  </a:lnTo>
                  <a:lnTo>
                    <a:pt x="47" y="550"/>
                  </a:lnTo>
                  <a:lnTo>
                    <a:pt x="57" y="525"/>
                  </a:lnTo>
                  <a:lnTo>
                    <a:pt x="23" y="457"/>
                  </a:lnTo>
                  <a:lnTo>
                    <a:pt x="39" y="360"/>
                  </a:lnTo>
                  <a:lnTo>
                    <a:pt x="29" y="343"/>
                  </a:lnTo>
                  <a:lnTo>
                    <a:pt x="65" y="324"/>
                  </a:lnTo>
                  <a:lnTo>
                    <a:pt x="56" y="313"/>
                  </a:lnTo>
                  <a:lnTo>
                    <a:pt x="71" y="292"/>
                  </a:lnTo>
                  <a:lnTo>
                    <a:pt x="60" y="267"/>
                  </a:lnTo>
                  <a:lnTo>
                    <a:pt x="87" y="273"/>
                  </a:lnTo>
                  <a:lnTo>
                    <a:pt x="92" y="247"/>
                  </a:lnTo>
                  <a:lnTo>
                    <a:pt x="129" y="222"/>
                  </a:lnTo>
                  <a:lnTo>
                    <a:pt x="212" y="217"/>
                  </a:lnTo>
                  <a:lnTo>
                    <a:pt x="216" y="232"/>
                  </a:lnTo>
                  <a:lnTo>
                    <a:pt x="242" y="228"/>
                  </a:lnTo>
                  <a:lnTo>
                    <a:pt x="222" y="196"/>
                  </a:lnTo>
                  <a:lnTo>
                    <a:pt x="215" y="153"/>
                  </a:lnTo>
                  <a:lnTo>
                    <a:pt x="261" y="123"/>
                  </a:lnTo>
                  <a:lnTo>
                    <a:pt x="272" y="133"/>
                  </a:lnTo>
                  <a:lnTo>
                    <a:pt x="299" y="102"/>
                  </a:lnTo>
                  <a:lnTo>
                    <a:pt x="309" y="0"/>
                  </a:lnTo>
                  <a:lnTo>
                    <a:pt x="432" y="63"/>
                  </a:lnTo>
                  <a:lnTo>
                    <a:pt x="572" y="111"/>
                  </a:lnTo>
                  <a:lnTo>
                    <a:pt x="582" y="130"/>
                  </a:lnTo>
                  <a:lnTo>
                    <a:pt x="690" y="204"/>
                  </a:lnTo>
                  <a:lnTo>
                    <a:pt x="735" y="339"/>
                  </a:lnTo>
                  <a:lnTo>
                    <a:pt x="858" y="345"/>
                  </a:lnTo>
                  <a:lnTo>
                    <a:pt x="884" y="423"/>
                  </a:lnTo>
                  <a:lnTo>
                    <a:pt x="1046" y="426"/>
                  </a:lnTo>
                  <a:lnTo>
                    <a:pt x="1082" y="408"/>
                  </a:lnTo>
                  <a:lnTo>
                    <a:pt x="1095" y="420"/>
                  </a:lnTo>
                  <a:lnTo>
                    <a:pt x="1091" y="450"/>
                  </a:lnTo>
                  <a:lnTo>
                    <a:pt x="1064" y="475"/>
                  </a:lnTo>
                  <a:lnTo>
                    <a:pt x="1074" y="486"/>
                  </a:lnTo>
                  <a:lnTo>
                    <a:pt x="1079" y="574"/>
                  </a:lnTo>
                  <a:lnTo>
                    <a:pt x="1053" y="600"/>
                  </a:lnTo>
                  <a:lnTo>
                    <a:pt x="1097" y="616"/>
                  </a:lnTo>
                  <a:lnTo>
                    <a:pt x="1145" y="555"/>
                  </a:lnTo>
                  <a:lnTo>
                    <a:pt x="1178" y="553"/>
                  </a:lnTo>
                  <a:lnTo>
                    <a:pt x="1188" y="574"/>
                  </a:lnTo>
                  <a:lnTo>
                    <a:pt x="1211" y="558"/>
                  </a:lnTo>
                  <a:lnTo>
                    <a:pt x="1226" y="706"/>
                  </a:lnTo>
                  <a:lnTo>
                    <a:pt x="1209" y="805"/>
                  </a:lnTo>
                  <a:lnTo>
                    <a:pt x="1218" y="852"/>
                  </a:lnTo>
                  <a:lnTo>
                    <a:pt x="1193" y="852"/>
                  </a:lnTo>
                  <a:lnTo>
                    <a:pt x="1208" y="882"/>
                  </a:lnTo>
                  <a:lnTo>
                    <a:pt x="1193" y="888"/>
                  </a:lnTo>
                  <a:lnTo>
                    <a:pt x="1215" y="937"/>
                  </a:lnTo>
                  <a:lnTo>
                    <a:pt x="1112" y="988"/>
                  </a:lnTo>
                  <a:lnTo>
                    <a:pt x="1107" y="961"/>
                  </a:lnTo>
                  <a:lnTo>
                    <a:pt x="1050" y="982"/>
                  </a:lnTo>
                  <a:lnTo>
                    <a:pt x="1040" y="961"/>
                  </a:lnTo>
                  <a:lnTo>
                    <a:pt x="968" y="997"/>
                  </a:lnTo>
                  <a:lnTo>
                    <a:pt x="968" y="961"/>
                  </a:lnTo>
                  <a:lnTo>
                    <a:pt x="947" y="960"/>
                  </a:lnTo>
                  <a:lnTo>
                    <a:pt x="863" y="1038"/>
                  </a:lnTo>
                  <a:lnTo>
                    <a:pt x="816" y="1063"/>
                  </a:lnTo>
                  <a:lnTo>
                    <a:pt x="801" y="1017"/>
                  </a:lnTo>
                  <a:lnTo>
                    <a:pt x="750" y="985"/>
                  </a:lnTo>
                  <a:lnTo>
                    <a:pt x="750" y="954"/>
                  </a:lnTo>
                  <a:lnTo>
                    <a:pt x="776" y="949"/>
                  </a:lnTo>
                  <a:lnTo>
                    <a:pt x="695" y="870"/>
                  </a:lnTo>
                  <a:lnTo>
                    <a:pt x="684" y="808"/>
                  </a:lnTo>
                  <a:lnTo>
                    <a:pt x="669" y="829"/>
                  </a:lnTo>
                  <a:lnTo>
                    <a:pt x="606" y="849"/>
                  </a:lnTo>
                  <a:lnTo>
                    <a:pt x="575" y="849"/>
                  </a:lnTo>
                  <a:lnTo>
                    <a:pt x="570" y="838"/>
                  </a:lnTo>
                  <a:lnTo>
                    <a:pt x="518" y="885"/>
                  </a:lnTo>
                  <a:lnTo>
                    <a:pt x="461" y="904"/>
                  </a:lnTo>
                  <a:lnTo>
                    <a:pt x="440" y="889"/>
                  </a:lnTo>
                  <a:lnTo>
                    <a:pt x="342" y="877"/>
                  </a:lnTo>
                  <a:lnTo>
                    <a:pt x="326" y="903"/>
                  </a:lnTo>
                  <a:lnTo>
                    <a:pt x="285" y="888"/>
                  </a:lnTo>
                  <a:lnTo>
                    <a:pt x="285" y="861"/>
                  </a:lnTo>
                  <a:lnTo>
                    <a:pt x="249" y="861"/>
                  </a:lnTo>
                  <a:lnTo>
                    <a:pt x="249" y="892"/>
                  </a:lnTo>
                  <a:lnTo>
                    <a:pt x="243" y="886"/>
                  </a:lnTo>
                  <a:lnTo>
                    <a:pt x="146" y="726"/>
                  </a:lnTo>
                  <a:lnTo>
                    <a:pt x="137" y="690"/>
                  </a:lnTo>
                  <a:lnTo>
                    <a:pt x="200" y="667"/>
                  </a:lnTo>
                  <a:lnTo>
                    <a:pt x="215" y="637"/>
                  </a:lnTo>
                  <a:lnTo>
                    <a:pt x="171" y="642"/>
                  </a:lnTo>
                  <a:lnTo>
                    <a:pt x="123" y="622"/>
                  </a:lnTo>
                  <a:lnTo>
                    <a:pt x="45" y="652"/>
                  </a:lnTo>
                  <a:lnTo>
                    <a:pt x="8" y="646"/>
                  </a:lnTo>
                  <a:lnTo>
                    <a:pt x="0" y="62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Freeform 186"/>
            <p:cNvSpPr>
              <a:spLocks/>
            </p:cNvSpPr>
            <p:nvPr/>
          </p:nvSpPr>
          <p:spPr bwMode="auto">
            <a:xfrm>
              <a:off x="2879169" y="3515833"/>
              <a:ext cx="383423" cy="550248"/>
            </a:xfrm>
            <a:custGeom>
              <a:avLst/>
              <a:gdLst>
                <a:gd name="T0" fmla="*/ 0 w 853"/>
                <a:gd name="T1" fmla="*/ 0 h 1236"/>
                <a:gd name="T2" fmla="*/ 0 w 853"/>
                <a:gd name="T3" fmla="*/ 0 h 1236"/>
                <a:gd name="T4" fmla="*/ 0 w 853"/>
                <a:gd name="T5" fmla="*/ 0 h 1236"/>
                <a:gd name="T6" fmla="*/ 0 w 853"/>
                <a:gd name="T7" fmla="*/ 0 h 1236"/>
                <a:gd name="T8" fmla="*/ 0 w 853"/>
                <a:gd name="T9" fmla="*/ 0 h 1236"/>
                <a:gd name="T10" fmla="*/ 0 w 853"/>
                <a:gd name="T11" fmla="*/ 0 h 1236"/>
                <a:gd name="T12" fmla="*/ 0 w 853"/>
                <a:gd name="T13" fmla="*/ 0 h 1236"/>
                <a:gd name="T14" fmla="*/ 0 w 853"/>
                <a:gd name="T15" fmla="*/ 0 h 1236"/>
                <a:gd name="T16" fmla="*/ 0 w 853"/>
                <a:gd name="T17" fmla="*/ 0 h 1236"/>
                <a:gd name="T18" fmla="*/ 0 w 853"/>
                <a:gd name="T19" fmla="*/ 0 h 1236"/>
                <a:gd name="T20" fmla="*/ 0 w 853"/>
                <a:gd name="T21" fmla="*/ 0 h 1236"/>
                <a:gd name="T22" fmla="*/ 0 w 853"/>
                <a:gd name="T23" fmla="*/ 0 h 1236"/>
                <a:gd name="T24" fmla="*/ 0 w 853"/>
                <a:gd name="T25" fmla="*/ 0 h 1236"/>
                <a:gd name="T26" fmla="*/ 0 w 853"/>
                <a:gd name="T27" fmla="*/ 0 h 1236"/>
                <a:gd name="T28" fmla="*/ 0 w 853"/>
                <a:gd name="T29" fmla="*/ 0 h 1236"/>
                <a:gd name="T30" fmla="*/ 0 w 853"/>
                <a:gd name="T31" fmla="*/ 0 h 1236"/>
                <a:gd name="T32" fmla="*/ 0 w 853"/>
                <a:gd name="T33" fmla="*/ 0 h 1236"/>
                <a:gd name="T34" fmla="*/ 0 w 853"/>
                <a:gd name="T35" fmla="*/ 0 h 1236"/>
                <a:gd name="T36" fmla="*/ 0 w 853"/>
                <a:gd name="T37" fmla="*/ 0 h 1236"/>
                <a:gd name="T38" fmla="*/ 0 w 853"/>
                <a:gd name="T39" fmla="*/ 0 h 1236"/>
                <a:gd name="T40" fmla="*/ 0 w 853"/>
                <a:gd name="T41" fmla="*/ 0 h 1236"/>
                <a:gd name="T42" fmla="*/ 0 w 853"/>
                <a:gd name="T43" fmla="*/ 0 h 1236"/>
                <a:gd name="T44" fmla="*/ 0 w 853"/>
                <a:gd name="T45" fmla="*/ 0 h 1236"/>
                <a:gd name="T46" fmla="*/ 0 w 853"/>
                <a:gd name="T47" fmla="*/ 0 h 1236"/>
                <a:gd name="T48" fmla="*/ 0 w 853"/>
                <a:gd name="T49" fmla="*/ 0 h 1236"/>
                <a:gd name="T50" fmla="*/ 0 w 853"/>
                <a:gd name="T51" fmla="*/ 0 h 1236"/>
                <a:gd name="T52" fmla="*/ 0 w 853"/>
                <a:gd name="T53" fmla="*/ 0 h 1236"/>
                <a:gd name="T54" fmla="*/ 0 w 853"/>
                <a:gd name="T55" fmla="*/ 0 h 1236"/>
                <a:gd name="T56" fmla="*/ 0 w 853"/>
                <a:gd name="T57" fmla="*/ 0 h 1236"/>
                <a:gd name="T58" fmla="*/ 0 w 853"/>
                <a:gd name="T59" fmla="*/ 0 h 1236"/>
                <a:gd name="T60" fmla="*/ 0 w 853"/>
                <a:gd name="T61" fmla="*/ 0 h 1236"/>
                <a:gd name="T62" fmla="*/ 0 w 853"/>
                <a:gd name="T63" fmla="*/ 0 h 1236"/>
                <a:gd name="T64" fmla="*/ 0 w 853"/>
                <a:gd name="T65" fmla="*/ 0 h 1236"/>
                <a:gd name="T66" fmla="*/ 0 w 853"/>
                <a:gd name="T67" fmla="*/ 0 h 1236"/>
                <a:gd name="T68" fmla="*/ 0 w 853"/>
                <a:gd name="T69" fmla="*/ 0 h 1236"/>
                <a:gd name="T70" fmla="*/ 0 w 853"/>
                <a:gd name="T71" fmla="*/ 0 h 1236"/>
                <a:gd name="T72" fmla="*/ 0 w 853"/>
                <a:gd name="T73" fmla="*/ 0 h 1236"/>
                <a:gd name="T74" fmla="*/ 0 w 853"/>
                <a:gd name="T75" fmla="*/ 0 h 1236"/>
                <a:gd name="T76" fmla="*/ 0 w 853"/>
                <a:gd name="T77" fmla="*/ 0 h 1236"/>
                <a:gd name="T78" fmla="*/ 0 w 853"/>
                <a:gd name="T79" fmla="*/ 0 h 1236"/>
                <a:gd name="T80" fmla="*/ 0 w 853"/>
                <a:gd name="T81" fmla="*/ 0 h 1236"/>
                <a:gd name="T82" fmla="*/ 0 w 853"/>
                <a:gd name="T83" fmla="*/ 0 h 1236"/>
                <a:gd name="T84" fmla="*/ 0 w 853"/>
                <a:gd name="T85" fmla="*/ 0 h 1236"/>
                <a:gd name="T86" fmla="*/ 0 w 853"/>
                <a:gd name="T87" fmla="*/ 0 h 1236"/>
                <a:gd name="T88" fmla="*/ 0 w 853"/>
                <a:gd name="T89" fmla="*/ 0 h 1236"/>
                <a:gd name="T90" fmla="*/ 0 w 853"/>
                <a:gd name="T91" fmla="*/ 0 h 1236"/>
                <a:gd name="T92" fmla="*/ 0 w 853"/>
                <a:gd name="T93" fmla="*/ 0 h 1236"/>
                <a:gd name="T94" fmla="*/ 0 w 853"/>
                <a:gd name="T95" fmla="*/ 0 h 1236"/>
                <a:gd name="T96" fmla="*/ 0 w 853"/>
                <a:gd name="T97" fmla="*/ 0 h 1236"/>
                <a:gd name="T98" fmla="*/ 0 w 853"/>
                <a:gd name="T99" fmla="*/ 0 h 1236"/>
                <a:gd name="T100" fmla="*/ 0 w 853"/>
                <a:gd name="T101" fmla="*/ 0 h 1236"/>
                <a:gd name="T102" fmla="*/ 0 w 853"/>
                <a:gd name="T103" fmla="*/ 0 h 1236"/>
                <a:gd name="T104" fmla="*/ 0 w 853"/>
                <a:gd name="T105" fmla="*/ 0 h 1236"/>
                <a:gd name="T106" fmla="*/ 0 w 853"/>
                <a:gd name="T107" fmla="*/ 0 h 1236"/>
                <a:gd name="T108" fmla="*/ 0 w 853"/>
                <a:gd name="T109" fmla="*/ 0 h 1236"/>
                <a:gd name="T110" fmla="*/ 0 w 853"/>
                <a:gd name="T111" fmla="*/ 0 h 12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53" h="1236">
                  <a:moveTo>
                    <a:pt x="403" y="77"/>
                  </a:moveTo>
                  <a:lnTo>
                    <a:pt x="382" y="98"/>
                  </a:lnTo>
                  <a:lnTo>
                    <a:pt x="382" y="114"/>
                  </a:lnTo>
                  <a:lnTo>
                    <a:pt x="439" y="131"/>
                  </a:lnTo>
                  <a:lnTo>
                    <a:pt x="453" y="152"/>
                  </a:lnTo>
                  <a:lnTo>
                    <a:pt x="544" y="207"/>
                  </a:lnTo>
                  <a:lnTo>
                    <a:pt x="576" y="191"/>
                  </a:lnTo>
                  <a:lnTo>
                    <a:pt x="607" y="192"/>
                  </a:lnTo>
                  <a:lnTo>
                    <a:pt x="699" y="245"/>
                  </a:lnTo>
                  <a:lnTo>
                    <a:pt x="787" y="215"/>
                  </a:lnTo>
                  <a:lnTo>
                    <a:pt x="844" y="189"/>
                  </a:lnTo>
                  <a:lnTo>
                    <a:pt x="853" y="225"/>
                  </a:lnTo>
                  <a:lnTo>
                    <a:pt x="817" y="236"/>
                  </a:lnTo>
                  <a:lnTo>
                    <a:pt x="823" y="267"/>
                  </a:lnTo>
                  <a:lnTo>
                    <a:pt x="796" y="282"/>
                  </a:lnTo>
                  <a:lnTo>
                    <a:pt x="832" y="344"/>
                  </a:lnTo>
                  <a:lnTo>
                    <a:pt x="816" y="401"/>
                  </a:lnTo>
                  <a:lnTo>
                    <a:pt x="835" y="515"/>
                  </a:lnTo>
                  <a:lnTo>
                    <a:pt x="825" y="617"/>
                  </a:lnTo>
                  <a:lnTo>
                    <a:pt x="798" y="648"/>
                  </a:lnTo>
                  <a:lnTo>
                    <a:pt x="787" y="638"/>
                  </a:lnTo>
                  <a:lnTo>
                    <a:pt x="741" y="668"/>
                  </a:lnTo>
                  <a:lnTo>
                    <a:pt x="748" y="711"/>
                  </a:lnTo>
                  <a:lnTo>
                    <a:pt x="768" y="743"/>
                  </a:lnTo>
                  <a:lnTo>
                    <a:pt x="742" y="747"/>
                  </a:lnTo>
                  <a:lnTo>
                    <a:pt x="738" y="732"/>
                  </a:lnTo>
                  <a:lnTo>
                    <a:pt x="655" y="737"/>
                  </a:lnTo>
                  <a:lnTo>
                    <a:pt x="618" y="762"/>
                  </a:lnTo>
                  <a:lnTo>
                    <a:pt x="613" y="788"/>
                  </a:lnTo>
                  <a:lnTo>
                    <a:pt x="586" y="782"/>
                  </a:lnTo>
                  <a:lnTo>
                    <a:pt x="597" y="807"/>
                  </a:lnTo>
                  <a:lnTo>
                    <a:pt x="582" y="828"/>
                  </a:lnTo>
                  <a:lnTo>
                    <a:pt x="591" y="839"/>
                  </a:lnTo>
                  <a:lnTo>
                    <a:pt x="555" y="858"/>
                  </a:lnTo>
                  <a:lnTo>
                    <a:pt x="565" y="875"/>
                  </a:lnTo>
                  <a:lnTo>
                    <a:pt x="549" y="972"/>
                  </a:lnTo>
                  <a:lnTo>
                    <a:pt x="583" y="1040"/>
                  </a:lnTo>
                  <a:lnTo>
                    <a:pt x="573" y="1065"/>
                  </a:lnTo>
                  <a:lnTo>
                    <a:pt x="562" y="1065"/>
                  </a:lnTo>
                  <a:lnTo>
                    <a:pt x="526" y="1142"/>
                  </a:lnTo>
                  <a:lnTo>
                    <a:pt x="534" y="1161"/>
                  </a:lnTo>
                  <a:lnTo>
                    <a:pt x="522" y="1176"/>
                  </a:lnTo>
                  <a:lnTo>
                    <a:pt x="505" y="1190"/>
                  </a:lnTo>
                  <a:lnTo>
                    <a:pt x="480" y="1190"/>
                  </a:lnTo>
                  <a:lnTo>
                    <a:pt x="462" y="1188"/>
                  </a:lnTo>
                  <a:lnTo>
                    <a:pt x="445" y="1188"/>
                  </a:lnTo>
                  <a:lnTo>
                    <a:pt x="415" y="1184"/>
                  </a:lnTo>
                  <a:lnTo>
                    <a:pt x="415" y="1196"/>
                  </a:lnTo>
                  <a:lnTo>
                    <a:pt x="381" y="1199"/>
                  </a:lnTo>
                  <a:lnTo>
                    <a:pt x="364" y="1208"/>
                  </a:lnTo>
                  <a:lnTo>
                    <a:pt x="361" y="1223"/>
                  </a:lnTo>
                  <a:lnTo>
                    <a:pt x="343" y="1236"/>
                  </a:lnTo>
                  <a:lnTo>
                    <a:pt x="334" y="1217"/>
                  </a:lnTo>
                  <a:lnTo>
                    <a:pt x="322" y="1199"/>
                  </a:lnTo>
                  <a:lnTo>
                    <a:pt x="306" y="1202"/>
                  </a:lnTo>
                  <a:lnTo>
                    <a:pt x="307" y="1184"/>
                  </a:lnTo>
                  <a:lnTo>
                    <a:pt x="289" y="1176"/>
                  </a:lnTo>
                  <a:lnTo>
                    <a:pt x="268" y="1187"/>
                  </a:lnTo>
                  <a:lnTo>
                    <a:pt x="258" y="1172"/>
                  </a:lnTo>
                  <a:lnTo>
                    <a:pt x="243" y="1185"/>
                  </a:lnTo>
                  <a:lnTo>
                    <a:pt x="235" y="1188"/>
                  </a:lnTo>
                  <a:lnTo>
                    <a:pt x="216" y="1193"/>
                  </a:lnTo>
                  <a:lnTo>
                    <a:pt x="220" y="1164"/>
                  </a:lnTo>
                  <a:lnTo>
                    <a:pt x="205" y="1158"/>
                  </a:lnTo>
                  <a:lnTo>
                    <a:pt x="214" y="1143"/>
                  </a:lnTo>
                  <a:lnTo>
                    <a:pt x="223" y="1131"/>
                  </a:lnTo>
                  <a:lnTo>
                    <a:pt x="237" y="1118"/>
                  </a:lnTo>
                  <a:lnTo>
                    <a:pt x="252" y="1109"/>
                  </a:lnTo>
                  <a:lnTo>
                    <a:pt x="271" y="1110"/>
                  </a:lnTo>
                  <a:lnTo>
                    <a:pt x="294" y="1107"/>
                  </a:lnTo>
                  <a:lnTo>
                    <a:pt x="313" y="1085"/>
                  </a:lnTo>
                  <a:lnTo>
                    <a:pt x="312" y="1074"/>
                  </a:lnTo>
                  <a:lnTo>
                    <a:pt x="297" y="1082"/>
                  </a:lnTo>
                  <a:lnTo>
                    <a:pt x="279" y="1085"/>
                  </a:lnTo>
                  <a:lnTo>
                    <a:pt x="252" y="1079"/>
                  </a:lnTo>
                  <a:lnTo>
                    <a:pt x="235" y="1067"/>
                  </a:lnTo>
                  <a:lnTo>
                    <a:pt x="225" y="1052"/>
                  </a:lnTo>
                  <a:lnTo>
                    <a:pt x="217" y="1032"/>
                  </a:lnTo>
                  <a:lnTo>
                    <a:pt x="204" y="1020"/>
                  </a:lnTo>
                  <a:lnTo>
                    <a:pt x="195" y="1014"/>
                  </a:lnTo>
                  <a:lnTo>
                    <a:pt x="181" y="1013"/>
                  </a:lnTo>
                  <a:lnTo>
                    <a:pt x="171" y="1022"/>
                  </a:lnTo>
                  <a:lnTo>
                    <a:pt x="184" y="1031"/>
                  </a:lnTo>
                  <a:lnTo>
                    <a:pt x="181" y="1047"/>
                  </a:lnTo>
                  <a:lnTo>
                    <a:pt x="163" y="1043"/>
                  </a:lnTo>
                  <a:lnTo>
                    <a:pt x="151" y="1049"/>
                  </a:lnTo>
                  <a:lnTo>
                    <a:pt x="139" y="1029"/>
                  </a:lnTo>
                  <a:lnTo>
                    <a:pt x="145" y="1005"/>
                  </a:lnTo>
                  <a:lnTo>
                    <a:pt x="153" y="993"/>
                  </a:lnTo>
                  <a:lnTo>
                    <a:pt x="169" y="993"/>
                  </a:lnTo>
                  <a:lnTo>
                    <a:pt x="157" y="978"/>
                  </a:lnTo>
                  <a:lnTo>
                    <a:pt x="154" y="953"/>
                  </a:lnTo>
                  <a:lnTo>
                    <a:pt x="150" y="932"/>
                  </a:lnTo>
                  <a:lnTo>
                    <a:pt x="135" y="933"/>
                  </a:lnTo>
                  <a:lnTo>
                    <a:pt x="132" y="954"/>
                  </a:lnTo>
                  <a:lnTo>
                    <a:pt x="120" y="966"/>
                  </a:lnTo>
                  <a:lnTo>
                    <a:pt x="97" y="941"/>
                  </a:lnTo>
                  <a:lnTo>
                    <a:pt x="84" y="938"/>
                  </a:lnTo>
                  <a:lnTo>
                    <a:pt x="78" y="951"/>
                  </a:lnTo>
                  <a:lnTo>
                    <a:pt x="52" y="942"/>
                  </a:lnTo>
                  <a:lnTo>
                    <a:pt x="46" y="924"/>
                  </a:lnTo>
                  <a:lnTo>
                    <a:pt x="34" y="927"/>
                  </a:lnTo>
                  <a:lnTo>
                    <a:pt x="0" y="918"/>
                  </a:lnTo>
                  <a:lnTo>
                    <a:pt x="7" y="890"/>
                  </a:lnTo>
                  <a:lnTo>
                    <a:pt x="9" y="873"/>
                  </a:lnTo>
                  <a:lnTo>
                    <a:pt x="24" y="882"/>
                  </a:lnTo>
                  <a:lnTo>
                    <a:pt x="42" y="869"/>
                  </a:lnTo>
                  <a:lnTo>
                    <a:pt x="48" y="845"/>
                  </a:lnTo>
                  <a:lnTo>
                    <a:pt x="72" y="819"/>
                  </a:lnTo>
                  <a:lnTo>
                    <a:pt x="58" y="780"/>
                  </a:lnTo>
                  <a:lnTo>
                    <a:pt x="58" y="750"/>
                  </a:lnTo>
                  <a:lnTo>
                    <a:pt x="75" y="717"/>
                  </a:lnTo>
                  <a:lnTo>
                    <a:pt x="73" y="674"/>
                  </a:lnTo>
                  <a:lnTo>
                    <a:pt x="37" y="654"/>
                  </a:lnTo>
                  <a:lnTo>
                    <a:pt x="10" y="660"/>
                  </a:lnTo>
                  <a:lnTo>
                    <a:pt x="28" y="618"/>
                  </a:lnTo>
                  <a:lnTo>
                    <a:pt x="49" y="608"/>
                  </a:lnTo>
                  <a:lnTo>
                    <a:pt x="60" y="618"/>
                  </a:lnTo>
                  <a:lnTo>
                    <a:pt x="75" y="603"/>
                  </a:lnTo>
                  <a:lnTo>
                    <a:pt x="66" y="576"/>
                  </a:lnTo>
                  <a:lnTo>
                    <a:pt x="70" y="561"/>
                  </a:lnTo>
                  <a:lnTo>
                    <a:pt x="91" y="561"/>
                  </a:lnTo>
                  <a:lnTo>
                    <a:pt x="102" y="552"/>
                  </a:lnTo>
                  <a:lnTo>
                    <a:pt x="81" y="546"/>
                  </a:lnTo>
                  <a:lnTo>
                    <a:pt x="66" y="536"/>
                  </a:lnTo>
                  <a:lnTo>
                    <a:pt x="76" y="525"/>
                  </a:lnTo>
                  <a:lnTo>
                    <a:pt x="123" y="536"/>
                  </a:lnTo>
                  <a:lnTo>
                    <a:pt x="144" y="510"/>
                  </a:lnTo>
                  <a:lnTo>
                    <a:pt x="148" y="501"/>
                  </a:lnTo>
                  <a:lnTo>
                    <a:pt x="144" y="495"/>
                  </a:lnTo>
                  <a:lnTo>
                    <a:pt x="150" y="470"/>
                  </a:lnTo>
                  <a:lnTo>
                    <a:pt x="160" y="459"/>
                  </a:lnTo>
                  <a:lnTo>
                    <a:pt x="175" y="459"/>
                  </a:lnTo>
                  <a:lnTo>
                    <a:pt x="175" y="434"/>
                  </a:lnTo>
                  <a:lnTo>
                    <a:pt x="165" y="429"/>
                  </a:lnTo>
                  <a:lnTo>
                    <a:pt x="171" y="423"/>
                  </a:lnTo>
                  <a:lnTo>
                    <a:pt x="181" y="423"/>
                  </a:lnTo>
                  <a:lnTo>
                    <a:pt x="196" y="429"/>
                  </a:lnTo>
                  <a:lnTo>
                    <a:pt x="211" y="419"/>
                  </a:lnTo>
                  <a:lnTo>
                    <a:pt x="217" y="393"/>
                  </a:lnTo>
                  <a:lnTo>
                    <a:pt x="247" y="408"/>
                  </a:lnTo>
                  <a:lnTo>
                    <a:pt x="268" y="410"/>
                  </a:lnTo>
                  <a:lnTo>
                    <a:pt x="274" y="414"/>
                  </a:lnTo>
                  <a:lnTo>
                    <a:pt x="300" y="404"/>
                  </a:lnTo>
                  <a:lnTo>
                    <a:pt x="306" y="359"/>
                  </a:lnTo>
                  <a:lnTo>
                    <a:pt x="285" y="321"/>
                  </a:lnTo>
                  <a:lnTo>
                    <a:pt x="286" y="291"/>
                  </a:lnTo>
                  <a:lnTo>
                    <a:pt x="276" y="275"/>
                  </a:lnTo>
                  <a:lnTo>
                    <a:pt x="286" y="249"/>
                  </a:lnTo>
                  <a:lnTo>
                    <a:pt x="271" y="245"/>
                  </a:lnTo>
                  <a:lnTo>
                    <a:pt x="255" y="230"/>
                  </a:lnTo>
                  <a:lnTo>
                    <a:pt x="238" y="242"/>
                  </a:lnTo>
                  <a:lnTo>
                    <a:pt x="228" y="278"/>
                  </a:lnTo>
                  <a:lnTo>
                    <a:pt x="223" y="270"/>
                  </a:lnTo>
                  <a:lnTo>
                    <a:pt x="229" y="243"/>
                  </a:lnTo>
                  <a:lnTo>
                    <a:pt x="208" y="236"/>
                  </a:lnTo>
                  <a:lnTo>
                    <a:pt x="210" y="212"/>
                  </a:lnTo>
                  <a:lnTo>
                    <a:pt x="229" y="207"/>
                  </a:lnTo>
                  <a:lnTo>
                    <a:pt x="235" y="203"/>
                  </a:lnTo>
                  <a:lnTo>
                    <a:pt x="256" y="203"/>
                  </a:lnTo>
                  <a:lnTo>
                    <a:pt x="271" y="192"/>
                  </a:lnTo>
                  <a:lnTo>
                    <a:pt x="261" y="162"/>
                  </a:lnTo>
                  <a:lnTo>
                    <a:pt x="267" y="141"/>
                  </a:lnTo>
                  <a:lnTo>
                    <a:pt x="256" y="116"/>
                  </a:lnTo>
                  <a:lnTo>
                    <a:pt x="298" y="69"/>
                  </a:lnTo>
                  <a:lnTo>
                    <a:pt x="372" y="3"/>
                  </a:lnTo>
                  <a:lnTo>
                    <a:pt x="382" y="0"/>
                  </a:lnTo>
                  <a:lnTo>
                    <a:pt x="396" y="9"/>
                  </a:lnTo>
                  <a:lnTo>
                    <a:pt x="408" y="41"/>
                  </a:lnTo>
                  <a:lnTo>
                    <a:pt x="403" y="77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 </a:t>
              </a:r>
            </a:p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Freeform 187"/>
            <p:cNvSpPr>
              <a:spLocks/>
            </p:cNvSpPr>
            <p:nvPr/>
          </p:nvSpPr>
          <p:spPr bwMode="auto">
            <a:xfrm>
              <a:off x="3515041" y="4363911"/>
              <a:ext cx="353722" cy="355258"/>
            </a:xfrm>
            <a:custGeom>
              <a:avLst/>
              <a:gdLst>
                <a:gd name="T0" fmla="*/ 0 w 785"/>
                <a:gd name="T1" fmla="*/ 0 h 799"/>
                <a:gd name="T2" fmla="*/ 0 w 785"/>
                <a:gd name="T3" fmla="*/ 0 h 799"/>
                <a:gd name="T4" fmla="*/ 0 w 785"/>
                <a:gd name="T5" fmla="*/ 0 h 799"/>
                <a:gd name="T6" fmla="*/ 0 w 785"/>
                <a:gd name="T7" fmla="*/ 0 h 799"/>
                <a:gd name="T8" fmla="*/ 0 w 785"/>
                <a:gd name="T9" fmla="*/ 0 h 799"/>
                <a:gd name="T10" fmla="*/ 0 w 785"/>
                <a:gd name="T11" fmla="*/ 0 h 799"/>
                <a:gd name="T12" fmla="*/ 0 w 785"/>
                <a:gd name="T13" fmla="*/ 0 h 799"/>
                <a:gd name="T14" fmla="*/ 0 w 785"/>
                <a:gd name="T15" fmla="*/ 0 h 799"/>
                <a:gd name="T16" fmla="*/ 0 w 785"/>
                <a:gd name="T17" fmla="*/ 0 h 799"/>
                <a:gd name="T18" fmla="*/ 0 w 785"/>
                <a:gd name="T19" fmla="*/ 0 h 799"/>
                <a:gd name="T20" fmla="*/ 0 w 785"/>
                <a:gd name="T21" fmla="*/ 0 h 799"/>
                <a:gd name="T22" fmla="*/ 0 w 785"/>
                <a:gd name="T23" fmla="*/ 0 h 799"/>
                <a:gd name="T24" fmla="*/ 0 w 785"/>
                <a:gd name="T25" fmla="*/ 0 h 799"/>
                <a:gd name="T26" fmla="*/ 0 w 785"/>
                <a:gd name="T27" fmla="*/ 0 h 799"/>
                <a:gd name="T28" fmla="*/ 0 w 785"/>
                <a:gd name="T29" fmla="*/ 0 h 799"/>
                <a:gd name="T30" fmla="*/ 0 w 785"/>
                <a:gd name="T31" fmla="*/ 0 h 799"/>
                <a:gd name="T32" fmla="*/ 0 w 785"/>
                <a:gd name="T33" fmla="*/ 0 h 799"/>
                <a:gd name="T34" fmla="*/ 0 w 785"/>
                <a:gd name="T35" fmla="*/ 0 h 799"/>
                <a:gd name="T36" fmla="*/ 0 w 785"/>
                <a:gd name="T37" fmla="*/ 0 h 799"/>
                <a:gd name="T38" fmla="*/ 0 w 785"/>
                <a:gd name="T39" fmla="*/ 0 h 799"/>
                <a:gd name="T40" fmla="*/ 0 w 785"/>
                <a:gd name="T41" fmla="*/ 0 h 799"/>
                <a:gd name="T42" fmla="*/ 0 w 785"/>
                <a:gd name="T43" fmla="*/ 0 h 799"/>
                <a:gd name="T44" fmla="*/ 0 w 785"/>
                <a:gd name="T45" fmla="*/ 0 h 799"/>
                <a:gd name="T46" fmla="*/ 0 w 785"/>
                <a:gd name="T47" fmla="*/ 0 h 799"/>
                <a:gd name="T48" fmla="*/ 0 w 785"/>
                <a:gd name="T49" fmla="*/ 0 h 799"/>
                <a:gd name="T50" fmla="*/ 0 w 785"/>
                <a:gd name="T51" fmla="*/ 0 h 799"/>
                <a:gd name="T52" fmla="*/ 0 w 785"/>
                <a:gd name="T53" fmla="*/ 0 h 799"/>
                <a:gd name="T54" fmla="*/ 0 w 785"/>
                <a:gd name="T55" fmla="*/ 0 h 799"/>
                <a:gd name="T56" fmla="*/ 0 w 785"/>
                <a:gd name="T57" fmla="*/ 0 h 799"/>
                <a:gd name="T58" fmla="*/ 0 w 785"/>
                <a:gd name="T59" fmla="*/ 0 h 799"/>
                <a:gd name="T60" fmla="*/ 0 w 785"/>
                <a:gd name="T61" fmla="*/ 0 h 799"/>
                <a:gd name="T62" fmla="*/ 0 w 785"/>
                <a:gd name="T63" fmla="*/ 0 h 799"/>
                <a:gd name="T64" fmla="*/ 0 w 785"/>
                <a:gd name="T65" fmla="*/ 0 h 799"/>
                <a:gd name="T66" fmla="*/ 0 w 785"/>
                <a:gd name="T67" fmla="*/ 0 h 799"/>
                <a:gd name="T68" fmla="*/ 0 w 785"/>
                <a:gd name="T69" fmla="*/ 0 h 799"/>
                <a:gd name="T70" fmla="*/ 0 w 785"/>
                <a:gd name="T71" fmla="*/ 0 h 799"/>
                <a:gd name="T72" fmla="*/ 0 w 785"/>
                <a:gd name="T73" fmla="*/ 0 h 799"/>
                <a:gd name="T74" fmla="*/ 0 w 785"/>
                <a:gd name="T75" fmla="*/ 0 h 799"/>
                <a:gd name="T76" fmla="*/ 0 w 785"/>
                <a:gd name="T77" fmla="*/ 0 h 799"/>
                <a:gd name="T78" fmla="*/ 0 w 785"/>
                <a:gd name="T79" fmla="*/ 0 h 79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85" h="799">
                  <a:moveTo>
                    <a:pt x="722" y="694"/>
                  </a:moveTo>
                  <a:lnTo>
                    <a:pt x="722" y="736"/>
                  </a:lnTo>
                  <a:lnTo>
                    <a:pt x="677" y="751"/>
                  </a:lnTo>
                  <a:lnTo>
                    <a:pt x="662" y="744"/>
                  </a:lnTo>
                  <a:lnTo>
                    <a:pt x="648" y="757"/>
                  </a:lnTo>
                  <a:lnTo>
                    <a:pt x="617" y="771"/>
                  </a:lnTo>
                  <a:lnTo>
                    <a:pt x="602" y="759"/>
                  </a:lnTo>
                  <a:lnTo>
                    <a:pt x="594" y="775"/>
                  </a:lnTo>
                  <a:lnTo>
                    <a:pt x="576" y="772"/>
                  </a:lnTo>
                  <a:lnTo>
                    <a:pt x="567" y="756"/>
                  </a:lnTo>
                  <a:lnTo>
                    <a:pt x="513" y="750"/>
                  </a:lnTo>
                  <a:lnTo>
                    <a:pt x="462" y="799"/>
                  </a:lnTo>
                  <a:lnTo>
                    <a:pt x="426" y="787"/>
                  </a:lnTo>
                  <a:lnTo>
                    <a:pt x="407" y="783"/>
                  </a:lnTo>
                  <a:lnTo>
                    <a:pt x="372" y="763"/>
                  </a:lnTo>
                  <a:lnTo>
                    <a:pt x="354" y="702"/>
                  </a:lnTo>
                  <a:lnTo>
                    <a:pt x="345" y="682"/>
                  </a:lnTo>
                  <a:lnTo>
                    <a:pt x="362" y="664"/>
                  </a:lnTo>
                  <a:lnTo>
                    <a:pt x="354" y="643"/>
                  </a:lnTo>
                  <a:lnTo>
                    <a:pt x="272" y="693"/>
                  </a:lnTo>
                  <a:lnTo>
                    <a:pt x="143" y="643"/>
                  </a:lnTo>
                  <a:lnTo>
                    <a:pt x="128" y="576"/>
                  </a:lnTo>
                  <a:lnTo>
                    <a:pt x="117" y="522"/>
                  </a:lnTo>
                  <a:lnTo>
                    <a:pt x="74" y="480"/>
                  </a:lnTo>
                  <a:lnTo>
                    <a:pt x="30" y="457"/>
                  </a:lnTo>
                  <a:lnTo>
                    <a:pt x="36" y="406"/>
                  </a:lnTo>
                  <a:lnTo>
                    <a:pt x="29" y="379"/>
                  </a:lnTo>
                  <a:lnTo>
                    <a:pt x="57" y="382"/>
                  </a:lnTo>
                  <a:lnTo>
                    <a:pt x="72" y="351"/>
                  </a:lnTo>
                  <a:lnTo>
                    <a:pt x="21" y="288"/>
                  </a:lnTo>
                  <a:lnTo>
                    <a:pt x="0" y="283"/>
                  </a:lnTo>
                  <a:lnTo>
                    <a:pt x="6" y="264"/>
                  </a:lnTo>
                  <a:lnTo>
                    <a:pt x="38" y="243"/>
                  </a:lnTo>
                  <a:lnTo>
                    <a:pt x="188" y="222"/>
                  </a:lnTo>
                  <a:lnTo>
                    <a:pt x="234" y="228"/>
                  </a:lnTo>
                  <a:lnTo>
                    <a:pt x="239" y="201"/>
                  </a:lnTo>
                  <a:lnTo>
                    <a:pt x="266" y="186"/>
                  </a:lnTo>
                  <a:lnTo>
                    <a:pt x="270" y="144"/>
                  </a:lnTo>
                  <a:lnTo>
                    <a:pt x="336" y="102"/>
                  </a:lnTo>
                  <a:lnTo>
                    <a:pt x="362" y="138"/>
                  </a:lnTo>
                  <a:lnTo>
                    <a:pt x="377" y="117"/>
                  </a:lnTo>
                  <a:lnTo>
                    <a:pt x="419" y="117"/>
                  </a:lnTo>
                  <a:lnTo>
                    <a:pt x="423" y="91"/>
                  </a:lnTo>
                  <a:lnTo>
                    <a:pt x="408" y="70"/>
                  </a:lnTo>
                  <a:lnTo>
                    <a:pt x="419" y="30"/>
                  </a:lnTo>
                  <a:lnTo>
                    <a:pt x="461" y="9"/>
                  </a:lnTo>
                  <a:lnTo>
                    <a:pt x="495" y="0"/>
                  </a:lnTo>
                  <a:lnTo>
                    <a:pt x="497" y="34"/>
                  </a:lnTo>
                  <a:lnTo>
                    <a:pt x="512" y="30"/>
                  </a:lnTo>
                  <a:lnTo>
                    <a:pt x="516" y="55"/>
                  </a:lnTo>
                  <a:lnTo>
                    <a:pt x="563" y="72"/>
                  </a:lnTo>
                  <a:lnTo>
                    <a:pt x="590" y="57"/>
                  </a:lnTo>
                  <a:lnTo>
                    <a:pt x="620" y="103"/>
                  </a:lnTo>
                  <a:lnTo>
                    <a:pt x="651" y="82"/>
                  </a:lnTo>
                  <a:lnTo>
                    <a:pt x="662" y="109"/>
                  </a:lnTo>
                  <a:lnTo>
                    <a:pt x="641" y="135"/>
                  </a:lnTo>
                  <a:lnTo>
                    <a:pt x="635" y="166"/>
                  </a:lnTo>
                  <a:lnTo>
                    <a:pt x="614" y="172"/>
                  </a:lnTo>
                  <a:lnTo>
                    <a:pt x="597" y="165"/>
                  </a:lnTo>
                  <a:lnTo>
                    <a:pt x="576" y="201"/>
                  </a:lnTo>
                  <a:lnTo>
                    <a:pt x="551" y="222"/>
                  </a:lnTo>
                  <a:lnTo>
                    <a:pt x="587" y="243"/>
                  </a:lnTo>
                  <a:lnTo>
                    <a:pt x="551" y="285"/>
                  </a:lnTo>
                  <a:lnTo>
                    <a:pt x="581" y="306"/>
                  </a:lnTo>
                  <a:lnTo>
                    <a:pt x="581" y="321"/>
                  </a:lnTo>
                  <a:lnTo>
                    <a:pt x="596" y="327"/>
                  </a:lnTo>
                  <a:lnTo>
                    <a:pt x="623" y="352"/>
                  </a:lnTo>
                  <a:lnTo>
                    <a:pt x="659" y="322"/>
                  </a:lnTo>
                  <a:lnTo>
                    <a:pt x="654" y="312"/>
                  </a:lnTo>
                  <a:lnTo>
                    <a:pt x="663" y="301"/>
                  </a:lnTo>
                  <a:lnTo>
                    <a:pt x="684" y="340"/>
                  </a:lnTo>
                  <a:lnTo>
                    <a:pt x="678" y="366"/>
                  </a:lnTo>
                  <a:lnTo>
                    <a:pt x="785" y="570"/>
                  </a:lnTo>
                  <a:lnTo>
                    <a:pt x="755" y="579"/>
                  </a:lnTo>
                  <a:lnTo>
                    <a:pt x="738" y="553"/>
                  </a:lnTo>
                  <a:lnTo>
                    <a:pt x="728" y="589"/>
                  </a:lnTo>
                  <a:lnTo>
                    <a:pt x="702" y="610"/>
                  </a:lnTo>
                  <a:lnTo>
                    <a:pt x="707" y="621"/>
                  </a:lnTo>
                  <a:lnTo>
                    <a:pt x="723" y="616"/>
                  </a:lnTo>
                  <a:lnTo>
                    <a:pt x="732" y="684"/>
                  </a:lnTo>
                  <a:lnTo>
                    <a:pt x="722" y="6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Freeform 188"/>
            <p:cNvSpPr>
              <a:spLocks/>
            </p:cNvSpPr>
            <p:nvPr/>
          </p:nvSpPr>
          <p:spPr bwMode="auto">
            <a:xfrm>
              <a:off x="3236939" y="3423680"/>
              <a:ext cx="726344" cy="595659"/>
            </a:xfrm>
            <a:custGeom>
              <a:avLst/>
              <a:gdLst>
                <a:gd name="T0" fmla="*/ 0 w 1614"/>
                <a:gd name="T1" fmla="*/ 0 h 1339"/>
                <a:gd name="T2" fmla="*/ 0 w 1614"/>
                <a:gd name="T3" fmla="*/ 0 h 1339"/>
                <a:gd name="T4" fmla="*/ 0 w 1614"/>
                <a:gd name="T5" fmla="*/ 0 h 1339"/>
                <a:gd name="T6" fmla="*/ 0 w 1614"/>
                <a:gd name="T7" fmla="*/ 0 h 1339"/>
                <a:gd name="T8" fmla="*/ 0 w 1614"/>
                <a:gd name="T9" fmla="*/ 0 h 1339"/>
                <a:gd name="T10" fmla="*/ 0 w 1614"/>
                <a:gd name="T11" fmla="*/ 0 h 1339"/>
                <a:gd name="T12" fmla="*/ 0 w 1614"/>
                <a:gd name="T13" fmla="*/ 0 h 1339"/>
                <a:gd name="T14" fmla="*/ 0 w 1614"/>
                <a:gd name="T15" fmla="*/ 0 h 1339"/>
                <a:gd name="T16" fmla="*/ 0 w 1614"/>
                <a:gd name="T17" fmla="*/ 0 h 1339"/>
                <a:gd name="T18" fmla="*/ 0 w 1614"/>
                <a:gd name="T19" fmla="*/ 0 h 1339"/>
                <a:gd name="T20" fmla="*/ 0 w 1614"/>
                <a:gd name="T21" fmla="*/ 0 h 1339"/>
                <a:gd name="T22" fmla="*/ 0 w 1614"/>
                <a:gd name="T23" fmla="*/ 0 h 1339"/>
                <a:gd name="T24" fmla="*/ 0 w 1614"/>
                <a:gd name="T25" fmla="*/ 0 h 1339"/>
                <a:gd name="T26" fmla="*/ 0 w 1614"/>
                <a:gd name="T27" fmla="*/ 0 h 1339"/>
                <a:gd name="T28" fmla="*/ 0 w 1614"/>
                <a:gd name="T29" fmla="*/ 0 h 1339"/>
                <a:gd name="T30" fmla="*/ 0 w 1614"/>
                <a:gd name="T31" fmla="*/ 0 h 1339"/>
                <a:gd name="T32" fmla="*/ 0 w 1614"/>
                <a:gd name="T33" fmla="*/ 0 h 1339"/>
                <a:gd name="T34" fmla="*/ 0 w 1614"/>
                <a:gd name="T35" fmla="*/ 0 h 1339"/>
                <a:gd name="T36" fmla="*/ 0 w 1614"/>
                <a:gd name="T37" fmla="*/ 0 h 1339"/>
                <a:gd name="T38" fmla="*/ 0 w 1614"/>
                <a:gd name="T39" fmla="*/ 0 h 1339"/>
                <a:gd name="T40" fmla="*/ 0 w 1614"/>
                <a:gd name="T41" fmla="*/ 0 h 1339"/>
                <a:gd name="T42" fmla="*/ 0 w 1614"/>
                <a:gd name="T43" fmla="*/ 0 h 1339"/>
                <a:gd name="T44" fmla="*/ 0 w 1614"/>
                <a:gd name="T45" fmla="*/ 0 h 1339"/>
                <a:gd name="T46" fmla="*/ 0 w 1614"/>
                <a:gd name="T47" fmla="*/ 0 h 1339"/>
                <a:gd name="T48" fmla="*/ 0 w 1614"/>
                <a:gd name="T49" fmla="*/ 0 h 1339"/>
                <a:gd name="T50" fmla="*/ 0 w 1614"/>
                <a:gd name="T51" fmla="*/ 0 h 1339"/>
                <a:gd name="T52" fmla="*/ 0 w 1614"/>
                <a:gd name="T53" fmla="*/ 0 h 1339"/>
                <a:gd name="T54" fmla="*/ 0 w 1614"/>
                <a:gd name="T55" fmla="*/ 0 h 1339"/>
                <a:gd name="T56" fmla="*/ 0 w 1614"/>
                <a:gd name="T57" fmla="*/ 0 h 1339"/>
                <a:gd name="T58" fmla="*/ 0 w 1614"/>
                <a:gd name="T59" fmla="*/ 0 h 1339"/>
                <a:gd name="T60" fmla="*/ 0 w 1614"/>
                <a:gd name="T61" fmla="*/ 0 h 1339"/>
                <a:gd name="T62" fmla="*/ 0 w 1614"/>
                <a:gd name="T63" fmla="*/ 0 h 1339"/>
                <a:gd name="T64" fmla="*/ 0 w 1614"/>
                <a:gd name="T65" fmla="*/ 0 h 1339"/>
                <a:gd name="T66" fmla="*/ 0 w 1614"/>
                <a:gd name="T67" fmla="*/ 0 h 1339"/>
                <a:gd name="T68" fmla="*/ 0 w 1614"/>
                <a:gd name="T69" fmla="*/ 0 h 1339"/>
                <a:gd name="T70" fmla="*/ 0 w 1614"/>
                <a:gd name="T71" fmla="*/ 0 h 1339"/>
                <a:gd name="T72" fmla="*/ 0 w 1614"/>
                <a:gd name="T73" fmla="*/ 0 h 1339"/>
                <a:gd name="T74" fmla="*/ 0 w 1614"/>
                <a:gd name="T75" fmla="*/ 0 h 1339"/>
                <a:gd name="T76" fmla="*/ 0 w 1614"/>
                <a:gd name="T77" fmla="*/ 0 h 1339"/>
                <a:gd name="T78" fmla="*/ 0 w 1614"/>
                <a:gd name="T79" fmla="*/ 0 h 1339"/>
                <a:gd name="T80" fmla="*/ 0 w 1614"/>
                <a:gd name="T81" fmla="*/ 0 h 1339"/>
                <a:gd name="T82" fmla="*/ 0 w 1614"/>
                <a:gd name="T83" fmla="*/ 0 h 1339"/>
                <a:gd name="T84" fmla="*/ 0 w 1614"/>
                <a:gd name="T85" fmla="*/ 0 h 1339"/>
                <a:gd name="T86" fmla="*/ 0 w 1614"/>
                <a:gd name="T87" fmla="*/ 0 h 1339"/>
                <a:gd name="T88" fmla="*/ 0 w 1614"/>
                <a:gd name="T89" fmla="*/ 0 h 1339"/>
                <a:gd name="T90" fmla="*/ 0 w 1614"/>
                <a:gd name="T91" fmla="*/ 0 h 1339"/>
                <a:gd name="T92" fmla="*/ 0 w 1614"/>
                <a:gd name="T93" fmla="*/ 0 h 133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14" h="1339">
                  <a:moveTo>
                    <a:pt x="1457" y="1207"/>
                  </a:moveTo>
                  <a:lnTo>
                    <a:pt x="1364" y="1254"/>
                  </a:lnTo>
                  <a:lnTo>
                    <a:pt x="1343" y="1248"/>
                  </a:lnTo>
                  <a:lnTo>
                    <a:pt x="1343" y="1227"/>
                  </a:lnTo>
                  <a:lnTo>
                    <a:pt x="1317" y="1233"/>
                  </a:lnTo>
                  <a:lnTo>
                    <a:pt x="1317" y="1222"/>
                  </a:lnTo>
                  <a:lnTo>
                    <a:pt x="1251" y="1231"/>
                  </a:lnTo>
                  <a:lnTo>
                    <a:pt x="1251" y="1216"/>
                  </a:lnTo>
                  <a:lnTo>
                    <a:pt x="1206" y="1224"/>
                  </a:lnTo>
                  <a:lnTo>
                    <a:pt x="1190" y="1195"/>
                  </a:lnTo>
                  <a:lnTo>
                    <a:pt x="1080" y="1255"/>
                  </a:lnTo>
                  <a:lnTo>
                    <a:pt x="1101" y="1276"/>
                  </a:lnTo>
                  <a:lnTo>
                    <a:pt x="1059" y="1276"/>
                  </a:lnTo>
                  <a:lnTo>
                    <a:pt x="1019" y="1249"/>
                  </a:lnTo>
                  <a:lnTo>
                    <a:pt x="941" y="1281"/>
                  </a:lnTo>
                  <a:lnTo>
                    <a:pt x="918" y="1297"/>
                  </a:lnTo>
                  <a:lnTo>
                    <a:pt x="908" y="1276"/>
                  </a:lnTo>
                  <a:lnTo>
                    <a:pt x="875" y="1278"/>
                  </a:lnTo>
                  <a:lnTo>
                    <a:pt x="827" y="1339"/>
                  </a:lnTo>
                  <a:lnTo>
                    <a:pt x="783" y="1323"/>
                  </a:lnTo>
                  <a:lnTo>
                    <a:pt x="809" y="1297"/>
                  </a:lnTo>
                  <a:lnTo>
                    <a:pt x="804" y="1209"/>
                  </a:lnTo>
                  <a:lnTo>
                    <a:pt x="794" y="1198"/>
                  </a:lnTo>
                  <a:lnTo>
                    <a:pt x="821" y="1173"/>
                  </a:lnTo>
                  <a:lnTo>
                    <a:pt x="825" y="1143"/>
                  </a:lnTo>
                  <a:lnTo>
                    <a:pt x="812" y="1131"/>
                  </a:lnTo>
                  <a:lnTo>
                    <a:pt x="776" y="1149"/>
                  </a:lnTo>
                  <a:lnTo>
                    <a:pt x="614" y="1146"/>
                  </a:lnTo>
                  <a:lnTo>
                    <a:pt x="588" y="1068"/>
                  </a:lnTo>
                  <a:lnTo>
                    <a:pt x="465" y="1062"/>
                  </a:lnTo>
                  <a:lnTo>
                    <a:pt x="420" y="927"/>
                  </a:lnTo>
                  <a:lnTo>
                    <a:pt x="312" y="853"/>
                  </a:lnTo>
                  <a:lnTo>
                    <a:pt x="302" y="834"/>
                  </a:lnTo>
                  <a:lnTo>
                    <a:pt x="162" y="786"/>
                  </a:lnTo>
                  <a:lnTo>
                    <a:pt x="39" y="723"/>
                  </a:lnTo>
                  <a:lnTo>
                    <a:pt x="20" y="609"/>
                  </a:lnTo>
                  <a:lnTo>
                    <a:pt x="36" y="552"/>
                  </a:lnTo>
                  <a:lnTo>
                    <a:pt x="0" y="490"/>
                  </a:lnTo>
                  <a:lnTo>
                    <a:pt x="27" y="475"/>
                  </a:lnTo>
                  <a:lnTo>
                    <a:pt x="21" y="444"/>
                  </a:lnTo>
                  <a:lnTo>
                    <a:pt x="57" y="433"/>
                  </a:lnTo>
                  <a:lnTo>
                    <a:pt x="48" y="397"/>
                  </a:lnTo>
                  <a:lnTo>
                    <a:pt x="62" y="384"/>
                  </a:lnTo>
                  <a:lnTo>
                    <a:pt x="141" y="337"/>
                  </a:lnTo>
                  <a:lnTo>
                    <a:pt x="147" y="280"/>
                  </a:lnTo>
                  <a:lnTo>
                    <a:pt x="183" y="276"/>
                  </a:lnTo>
                  <a:lnTo>
                    <a:pt x="194" y="250"/>
                  </a:lnTo>
                  <a:lnTo>
                    <a:pt x="315" y="232"/>
                  </a:lnTo>
                  <a:lnTo>
                    <a:pt x="347" y="129"/>
                  </a:lnTo>
                  <a:lnTo>
                    <a:pt x="362" y="120"/>
                  </a:lnTo>
                  <a:lnTo>
                    <a:pt x="375" y="64"/>
                  </a:lnTo>
                  <a:lnTo>
                    <a:pt x="416" y="55"/>
                  </a:lnTo>
                  <a:lnTo>
                    <a:pt x="419" y="4"/>
                  </a:lnTo>
                  <a:lnTo>
                    <a:pt x="455" y="0"/>
                  </a:lnTo>
                  <a:lnTo>
                    <a:pt x="546" y="48"/>
                  </a:lnTo>
                  <a:lnTo>
                    <a:pt x="572" y="69"/>
                  </a:lnTo>
                  <a:lnTo>
                    <a:pt x="603" y="58"/>
                  </a:lnTo>
                  <a:lnTo>
                    <a:pt x="665" y="90"/>
                  </a:lnTo>
                  <a:lnTo>
                    <a:pt x="659" y="121"/>
                  </a:lnTo>
                  <a:lnTo>
                    <a:pt x="716" y="136"/>
                  </a:lnTo>
                  <a:lnTo>
                    <a:pt x="783" y="132"/>
                  </a:lnTo>
                  <a:lnTo>
                    <a:pt x="845" y="148"/>
                  </a:lnTo>
                  <a:lnTo>
                    <a:pt x="845" y="180"/>
                  </a:lnTo>
                  <a:lnTo>
                    <a:pt x="870" y="201"/>
                  </a:lnTo>
                  <a:lnTo>
                    <a:pt x="917" y="195"/>
                  </a:lnTo>
                  <a:lnTo>
                    <a:pt x="947" y="237"/>
                  </a:lnTo>
                  <a:lnTo>
                    <a:pt x="978" y="232"/>
                  </a:lnTo>
                  <a:lnTo>
                    <a:pt x="983" y="207"/>
                  </a:lnTo>
                  <a:lnTo>
                    <a:pt x="1076" y="156"/>
                  </a:lnTo>
                  <a:lnTo>
                    <a:pt x="1122" y="162"/>
                  </a:lnTo>
                  <a:lnTo>
                    <a:pt x="1152" y="219"/>
                  </a:lnTo>
                  <a:lnTo>
                    <a:pt x="1179" y="222"/>
                  </a:lnTo>
                  <a:lnTo>
                    <a:pt x="1209" y="340"/>
                  </a:lnTo>
                  <a:lnTo>
                    <a:pt x="1188" y="361"/>
                  </a:lnTo>
                  <a:lnTo>
                    <a:pt x="1172" y="427"/>
                  </a:lnTo>
                  <a:lnTo>
                    <a:pt x="1203" y="448"/>
                  </a:lnTo>
                  <a:lnTo>
                    <a:pt x="1326" y="460"/>
                  </a:lnTo>
                  <a:lnTo>
                    <a:pt x="1430" y="496"/>
                  </a:lnTo>
                  <a:lnTo>
                    <a:pt x="1439" y="549"/>
                  </a:lnTo>
                  <a:lnTo>
                    <a:pt x="1470" y="559"/>
                  </a:lnTo>
                  <a:lnTo>
                    <a:pt x="1500" y="657"/>
                  </a:lnTo>
                  <a:lnTo>
                    <a:pt x="1577" y="663"/>
                  </a:lnTo>
                  <a:lnTo>
                    <a:pt x="1592" y="730"/>
                  </a:lnTo>
                  <a:lnTo>
                    <a:pt x="1469" y="826"/>
                  </a:lnTo>
                  <a:lnTo>
                    <a:pt x="1472" y="913"/>
                  </a:lnTo>
                  <a:lnTo>
                    <a:pt x="1569" y="976"/>
                  </a:lnTo>
                  <a:lnTo>
                    <a:pt x="1613" y="981"/>
                  </a:lnTo>
                  <a:lnTo>
                    <a:pt x="1614" y="1030"/>
                  </a:lnTo>
                  <a:lnTo>
                    <a:pt x="1599" y="1066"/>
                  </a:lnTo>
                  <a:lnTo>
                    <a:pt x="1590" y="1048"/>
                  </a:lnTo>
                  <a:lnTo>
                    <a:pt x="1569" y="1092"/>
                  </a:lnTo>
                  <a:lnTo>
                    <a:pt x="1482" y="1158"/>
                  </a:lnTo>
                  <a:lnTo>
                    <a:pt x="1508" y="1179"/>
                  </a:lnTo>
                  <a:lnTo>
                    <a:pt x="1487" y="1225"/>
                  </a:lnTo>
                  <a:lnTo>
                    <a:pt x="1457" y="1207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Freeform 189"/>
            <p:cNvSpPr>
              <a:spLocks/>
            </p:cNvSpPr>
            <p:nvPr/>
          </p:nvSpPr>
          <p:spPr bwMode="auto">
            <a:xfrm>
              <a:off x="2661555" y="3347346"/>
              <a:ext cx="603486" cy="463438"/>
            </a:xfrm>
            <a:custGeom>
              <a:avLst/>
              <a:gdLst>
                <a:gd name="T0" fmla="*/ 0 w 1340"/>
                <a:gd name="T1" fmla="*/ 0 h 1042"/>
                <a:gd name="T2" fmla="*/ 0 w 1340"/>
                <a:gd name="T3" fmla="*/ 0 h 1042"/>
                <a:gd name="T4" fmla="*/ 0 w 1340"/>
                <a:gd name="T5" fmla="*/ 0 h 1042"/>
                <a:gd name="T6" fmla="*/ 0 w 1340"/>
                <a:gd name="T7" fmla="*/ 0 h 1042"/>
                <a:gd name="T8" fmla="*/ 0 w 1340"/>
                <a:gd name="T9" fmla="*/ 0 h 1042"/>
                <a:gd name="T10" fmla="*/ 0 w 1340"/>
                <a:gd name="T11" fmla="*/ 0 h 1042"/>
                <a:gd name="T12" fmla="*/ 0 w 1340"/>
                <a:gd name="T13" fmla="*/ 0 h 1042"/>
                <a:gd name="T14" fmla="*/ 0 w 1340"/>
                <a:gd name="T15" fmla="*/ 0 h 1042"/>
                <a:gd name="T16" fmla="*/ 0 w 1340"/>
                <a:gd name="T17" fmla="*/ 0 h 1042"/>
                <a:gd name="T18" fmla="*/ 0 w 1340"/>
                <a:gd name="T19" fmla="*/ 0 h 1042"/>
                <a:gd name="T20" fmla="*/ 0 w 1340"/>
                <a:gd name="T21" fmla="*/ 0 h 1042"/>
                <a:gd name="T22" fmla="*/ 0 w 1340"/>
                <a:gd name="T23" fmla="*/ 0 h 1042"/>
                <a:gd name="T24" fmla="*/ 0 w 1340"/>
                <a:gd name="T25" fmla="*/ 0 h 1042"/>
                <a:gd name="T26" fmla="*/ 0 w 1340"/>
                <a:gd name="T27" fmla="*/ 0 h 1042"/>
                <a:gd name="T28" fmla="*/ 0 w 1340"/>
                <a:gd name="T29" fmla="*/ 0 h 1042"/>
                <a:gd name="T30" fmla="*/ 0 w 1340"/>
                <a:gd name="T31" fmla="*/ 0 h 1042"/>
                <a:gd name="T32" fmla="*/ 0 w 1340"/>
                <a:gd name="T33" fmla="*/ 0 h 1042"/>
                <a:gd name="T34" fmla="*/ 0 w 1340"/>
                <a:gd name="T35" fmla="*/ 0 h 1042"/>
                <a:gd name="T36" fmla="*/ 0 w 1340"/>
                <a:gd name="T37" fmla="*/ 0 h 1042"/>
                <a:gd name="T38" fmla="*/ 0 w 1340"/>
                <a:gd name="T39" fmla="*/ 0 h 1042"/>
                <a:gd name="T40" fmla="*/ 0 w 1340"/>
                <a:gd name="T41" fmla="*/ 0 h 1042"/>
                <a:gd name="T42" fmla="*/ 0 w 1340"/>
                <a:gd name="T43" fmla="*/ 0 h 1042"/>
                <a:gd name="T44" fmla="*/ 0 w 1340"/>
                <a:gd name="T45" fmla="*/ 0 h 1042"/>
                <a:gd name="T46" fmla="*/ 0 w 1340"/>
                <a:gd name="T47" fmla="*/ 0 h 1042"/>
                <a:gd name="T48" fmla="*/ 0 w 1340"/>
                <a:gd name="T49" fmla="*/ 0 h 1042"/>
                <a:gd name="T50" fmla="*/ 0 w 1340"/>
                <a:gd name="T51" fmla="*/ 0 h 1042"/>
                <a:gd name="T52" fmla="*/ 0 w 1340"/>
                <a:gd name="T53" fmla="*/ 0 h 1042"/>
                <a:gd name="T54" fmla="*/ 0 w 1340"/>
                <a:gd name="T55" fmla="*/ 0 h 1042"/>
                <a:gd name="T56" fmla="*/ 0 w 1340"/>
                <a:gd name="T57" fmla="*/ 0 h 1042"/>
                <a:gd name="T58" fmla="*/ 0 w 1340"/>
                <a:gd name="T59" fmla="*/ 0 h 1042"/>
                <a:gd name="T60" fmla="*/ 0 w 1340"/>
                <a:gd name="T61" fmla="*/ 0 h 1042"/>
                <a:gd name="T62" fmla="*/ 0 w 1340"/>
                <a:gd name="T63" fmla="*/ 0 h 1042"/>
                <a:gd name="T64" fmla="*/ 0 w 1340"/>
                <a:gd name="T65" fmla="*/ 0 h 1042"/>
                <a:gd name="T66" fmla="*/ 0 w 1340"/>
                <a:gd name="T67" fmla="*/ 0 h 1042"/>
                <a:gd name="T68" fmla="*/ 0 w 1340"/>
                <a:gd name="T69" fmla="*/ 0 h 1042"/>
                <a:gd name="T70" fmla="*/ 0 w 1340"/>
                <a:gd name="T71" fmla="*/ 0 h 1042"/>
                <a:gd name="T72" fmla="*/ 0 w 1340"/>
                <a:gd name="T73" fmla="*/ 0 h 1042"/>
                <a:gd name="T74" fmla="*/ 0 w 1340"/>
                <a:gd name="T75" fmla="*/ 0 h 1042"/>
                <a:gd name="T76" fmla="*/ 0 w 1340"/>
                <a:gd name="T77" fmla="*/ 0 h 1042"/>
                <a:gd name="T78" fmla="*/ 0 w 1340"/>
                <a:gd name="T79" fmla="*/ 0 h 1042"/>
                <a:gd name="T80" fmla="*/ 0 w 1340"/>
                <a:gd name="T81" fmla="*/ 0 h 1042"/>
                <a:gd name="T82" fmla="*/ 0 w 1340"/>
                <a:gd name="T83" fmla="*/ 0 h 1042"/>
                <a:gd name="T84" fmla="*/ 0 w 1340"/>
                <a:gd name="T85" fmla="*/ 0 h 1042"/>
                <a:gd name="T86" fmla="*/ 0 w 1340"/>
                <a:gd name="T87" fmla="*/ 0 h 1042"/>
                <a:gd name="T88" fmla="*/ 0 w 1340"/>
                <a:gd name="T89" fmla="*/ 0 h 1042"/>
                <a:gd name="T90" fmla="*/ 0 w 1340"/>
                <a:gd name="T91" fmla="*/ 0 h 1042"/>
                <a:gd name="T92" fmla="*/ 0 w 1340"/>
                <a:gd name="T93" fmla="*/ 0 h 1042"/>
                <a:gd name="T94" fmla="*/ 0 w 1340"/>
                <a:gd name="T95" fmla="*/ 0 h 104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40" h="1042">
                  <a:moveTo>
                    <a:pt x="353" y="85"/>
                  </a:moveTo>
                  <a:lnTo>
                    <a:pt x="378" y="106"/>
                  </a:lnTo>
                  <a:lnTo>
                    <a:pt x="393" y="127"/>
                  </a:lnTo>
                  <a:lnTo>
                    <a:pt x="408" y="138"/>
                  </a:lnTo>
                  <a:lnTo>
                    <a:pt x="465" y="114"/>
                  </a:lnTo>
                  <a:lnTo>
                    <a:pt x="477" y="72"/>
                  </a:lnTo>
                  <a:lnTo>
                    <a:pt x="518" y="78"/>
                  </a:lnTo>
                  <a:lnTo>
                    <a:pt x="518" y="88"/>
                  </a:lnTo>
                  <a:lnTo>
                    <a:pt x="554" y="94"/>
                  </a:lnTo>
                  <a:lnTo>
                    <a:pt x="605" y="84"/>
                  </a:lnTo>
                  <a:lnTo>
                    <a:pt x="611" y="75"/>
                  </a:lnTo>
                  <a:lnTo>
                    <a:pt x="626" y="79"/>
                  </a:lnTo>
                  <a:lnTo>
                    <a:pt x="641" y="96"/>
                  </a:lnTo>
                  <a:lnTo>
                    <a:pt x="662" y="100"/>
                  </a:lnTo>
                  <a:lnTo>
                    <a:pt x="740" y="51"/>
                  </a:lnTo>
                  <a:lnTo>
                    <a:pt x="761" y="66"/>
                  </a:lnTo>
                  <a:lnTo>
                    <a:pt x="822" y="57"/>
                  </a:lnTo>
                  <a:lnTo>
                    <a:pt x="828" y="42"/>
                  </a:lnTo>
                  <a:lnTo>
                    <a:pt x="828" y="21"/>
                  </a:lnTo>
                  <a:lnTo>
                    <a:pt x="818" y="10"/>
                  </a:lnTo>
                  <a:lnTo>
                    <a:pt x="818" y="0"/>
                  </a:lnTo>
                  <a:lnTo>
                    <a:pt x="849" y="6"/>
                  </a:lnTo>
                  <a:lnTo>
                    <a:pt x="858" y="6"/>
                  </a:lnTo>
                  <a:lnTo>
                    <a:pt x="875" y="16"/>
                  </a:lnTo>
                  <a:lnTo>
                    <a:pt x="869" y="42"/>
                  </a:lnTo>
                  <a:lnTo>
                    <a:pt x="936" y="48"/>
                  </a:lnTo>
                  <a:lnTo>
                    <a:pt x="930" y="69"/>
                  </a:lnTo>
                  <a:lnTo>
                    <a:pt x="960" y="100"/>
                  </a:lnTo>
                  <a:lnTo>
                    <a:pt x="996" y="94"/>
                  </a:lnTo>
                  <a:lnTo>
                    <a:pt x="996" y="121"/>
                  </a:lnTo>
                  <a:lnTo>
                    <a:pt x="1032" y="111"/>
                  </a:lnTo>
                  <a:lnTo>
                    <a:pt x="1028" y="142"/>
                  </a:lnTo>
                  <a:lnTo>
                    <a:pt x="1043" y="157"/>
                  </a:lnTo>
                  <a:lnTo>
                    <a:pt x="1058" y="189"/>
                  </a:lnTo>
                  <a:lnTo>
                    <a:pt x="1073" y="214"/>
                  </a:lnTo>
                  <a:lnTo>
                    <a:pt x="1088" y="229"/>
                  </a:lnTo>
                  <a:lnTo>
                    <a:pt x="1083" y="240"/>
                  </a:lnTo>
                  <a:lnTo>
                    <a:pt x="1103" y="297"/>
                  </a:lnTo>
                  <a:lnTo>
                    <a:pt x="1092" y="312"/>
                  </a:lnTo>
                  <a:lnTo>
                    <a:pt x="1107" y="339"/>
                  </a:lnTo>
                  <a:lnTo>
                    <a:pt x="1118" y="343"/>
                  </a:lnTo>
                  <a:lnTo>
                    <a:pt x="1133" y="333"/>
                  </a:lnTo>
                  <a:lnTo>
                    <a:pt x="1143" y="349"/>
                  </a:lnTo>
                  <a:lnTo>
                    <a:pt x="1128" y="364"/>
                  </a:lnTo>
                  <a:lnTo>
                    <a:pt x="1133" y="375"/>
                  </a:lnTo>
                  <a:lnTo>
                    <a:pt x="1137" y="390"/>
                  </a:lnTo>
                  <a:lnTo>
                    <a:pt x="1143" y="400"/>
                  </a:lnTo>
                  <a:lnTo>
                    <a:pt x="1112" y="411"/>
                  </a:lnTo>
                  <a:lnTo>
                    <a:pt x="1127" y="415"/>
                  </a:lnTo>
                  <a:lnTo>
                    <a:pt x="1137" y="415"/>
                  </a:lnTo>
                  <a:lnTo>
                    <a:pt x="1148" y="432"/>
                  </a:lnTo>
                  <a:lnTo>
                    <a:pt x="1158" y="442"/>
                  </a:lnTo>
                  <a:lnTo>
                    <a:pt x="1194" y="432"/>
                  </a:lnTo>
                  <a:lnTo>
                    <a:pt x="1203" y="463"/>
                  </a:lnTo>
                  <a:lnTo>
                    <a:pt x="1214" y="459"/>
                  </a:lnTo>
                  <a:lnTo>
                    <a:pt x="1224" y="468"/>
                  </a:lnTo>
                  <a:lnTo>
                    <a:pt x="1230" y="474"/>
                  </a:lnTo>
                  <a:lnTo>
                    <a:pt x="1230" y="484"/>
                  </a:lnTo>
                  <a:lnTo>
                    <a:pt x="1229" y="495"/>
                  </a:lnTo>
                  <a:lnTo>
                    <a:pt x="1250" y="499"/>
                  </a:lnTo>
                  <a:lnTo>
                    <a:pt x="1260" y="505"/>
                  </a:lnTo>
                  <a:lnTo>
                    <a:pt x="1275" y="510"/>
                  </a:lnTo>
                  <a:lnTo>
                    <a:pt x="1296" y="520"/>
                  </a:lnTo>
                  <a:lnTo>
                    <a:pt x="1311" y="526"/>
                  </a:lnTo>
                  <a:lnTo>
                    <a:pt x="1322" y="537"/>
                  </a:lnTo>
                  <a:lnTo>
                    <a:pt x="1332" y="541"/>
                  </a:lnTo>
                  <a:lnTo>
                    <a:pt x="1337" y="552"/>
                  </a:lnTo>
                  <a:lnTo>
                    <a:pt x="1340" y="558"/>
                  </a:lnTo>
                  <a:lnTo>
                    <a:pt x="1326" y="571"/>
                  </a:lnTo>
                  <a:lnTo>
                    <a:pt x="1269" y="597"/>
                  </a:lnTo>
                  <a:lnTo>
                    <a:pt x="1181" y="627"/>
                  </a:lnTo>
                  <a:lnTo>
                    <a:pt x="1089" y="574"/>
                  </a:lnTo>
                  <a:lnTo>
                    <a:pt x="1058" y="573"/>
                  </a:lnTo>
                  <a:lnTo>
                    <a:pt x="1026" y="589"/>
                  </a:lnTo>
                  <a:lnTo>
                    <a:pt x="935" y="534"/>
                  </a:lnTo>
                  <a:lnTo>
                    <a:pt x="921" y="513"/>
                  </a:lnTo>
                  <a:lnTo>
                    <a:pt x="864" y="496"/>
                  </a:lnTo>
                  <a:lnTo>
                    <a:pt x="864" y="480"/>
                  </a:lnTo>
                  <a:lnTo>
                    <a:pt x="885" y="459"/>
                  </a:lnTo>
                  <a:lnTo>
                    <a:pt x="890" y="423"/>
                  </a:lnTo>
                  <a:lnTo>
                    <a:pt x="878" y="391"/>
                  </a:lnTo>
                  <a:lnTo>
                    <a:pt x="864" y="382"/>
                  </a:lnTo>
                  <a:lnTo>
                    <a:pt x="854" y="385"/>
                  </a:lnTo>
                  <a:lnTo>
                    <a:pt x="780" y="451"/>
                  </a:lnTo>
                  <a:lnTo>
                    <a:pt x="738" y="498"/>
                  </a:lnTo>
                  <a:lnTo>
                    <a:pt x="749" y="523"/>
                  </a:lnTo>
                  <a:lnTo>
                    <a:pt x="743" y="544"/>
                  </a:lnTo>
                  <a:lnTo>
                    <a:pt x="753" y="574"/>
                  </a:lnTo>
                  <a:lnTo>
                    <a:pt x="738" y="585"/>
                  </a:lnTo>
                  <a:lnTo>
                    <a:pt x="717" y="585"/>
                  </a:lnTo>
                  <a:lnTo>
                    <a:pt x="711" y="589"/>
                  </a:lnTo>
                  <a:lnTo>
                    <a:pt x="692" y="594"/>
                  </a:lnTo>
                  <a:lnTo>
                    <a:pt x="690" y="618"/>
                  </a:lnTo>
                  <a:lnTo>
                    <a:pt x="711" y="625"/>
                  </a:lnTo>
                  <a:lnTo>
                    <a:pt x="705" y="652"/>
                  </a:lnTo>
                  <a:lnTo>
                    <a:pt x="710" y="660"/>
                  </a:lnTo>
                  <a:lnTo>
                    <a:pt x="720" y="624"/>
                  </a:lnTo>
                  <a:lnTo>
                    <a:pt x="737" y="612"/>
                  </a:lnTo>
                  <a:lnTo>
                    <a:pt x="753" y="627"/>
                  </a:lnTo>
                  <a:lnTo>
                    <a:pt x="768" y="631"/>
                  </a:lnTo>
                  <a:lnTo>
                    <a:pt x="758" y="657"/>
                  </a:lnTo>
                  <a:lnTo>
                    <a:pt x="768" y="673"/>
                  </a:lnTo>
                  <a:lnTo>
                    <a:pt x="767" y="703"/>
                  </a:lnTo>
                  <a:lnTo>
                    <a:pt x="788" y="741"/>
                  </a:lnTo>
                  <a:lnTo>
                    <a:pt x="782" y="786"/>
                  </a:lnTo>
                  <a:lnTo>
                    <a:pt x="756" y="796"/>
                  </a:lnTo>
                  <a:lnTo>
                    <a:pt x="750" y="792"/>
                  </a:lnTo>
                  <a:lnTo>
                    <a:pt x="729" y="790"/>
                  </a:lnTo>
                  <a:lnTo>
                    <a:pt x="699" y="775"/>
                  </a:lnTo>
                  <a:lnTo>
                    <a:pt x="693" y="801"/>
                  </a:lnTo>
                  <a:lnTo>
                    <a:pt x="678" y="811"/>
                  </a:lnTo>
                  <a:lnTo>
                    <a:pt x="663" y="805"/>
                  </a:lnTo>
                  <a:lnTo>
                    <a:pt x="653" y="805"/>
                  </a:lnTo>
                  <a:lnTo>
                    <a:pt x="647" y="811"/>
                  </a:lnTo>
                  <a:lnTo>
                    <a:pt x="657" y="816"/>
                  </a:lnTo>
                  <a:lnTo>
                    <a:pt x="657" y="841"/>
                  </a:lnTo>
                  <a:lnTo>
                    <a:pt x="642" y="841"/>
                  </a:lnTo>
                  <a:lnTo>
                    <a:pt x="632" y="852"/>
                  </a:lnTo>
                  <a:lnTo>
                    <a:pt x="626" y="877"/>
                  </a:lnTo>
                  <a:lnTo>
                    <a:pt x="630" y="883"/>
                  </a:lnTo>
                  <a:lnTo>
                    <a:pt x="626" y="892"/>
                  </a:lnTo>
                  <a:lnTo>
                    <a:pt x="605" y="918"/>
                  </a:lnTo>
                  <a:lnTo>
                    <a:pt x="558" y="907"/>
                  </a:lnTo>
                  <a:lnTo>
                    <a:pt x="548" y="918"/>
                  </a:lnTo>
                  <a:lnTo>
                    <a:pt x="563" y="928"/>
                  </a:lnTo>
                  <a:lnTo>
                    <a:pt x="584" y="934"/>
                  </a:lnTo>
                  <a:lnTo>
                    <a:pt x="573" y="943"/>
                  </a:lnTo>
                  <a:lnTo>
                    <a:pt x="552" y="943"/>
                  </a:lnTo>
                  <a:lnTo>
                    <a:pt x="548" y="958"/>
                  </a:lnTo>
                  <a:lnTo>
                    <a:pt x="557" y="985"/>
                  </a:lnTo>
                  <a:lnTo>
                    <a:pt x="542" y="1000"/>
                  </a:lnTo>
                  <a:lnTo>
                    <a:pt x="531" y="990"/>
                  </a:lnTo>
                  <a:lnTo>
                    <a:pt x="510" y="1000"/>
                  </a:lnTo>
                  <a:lnTo>
                    <a:pt x="492" y="1042"/>
                  </a:lnTo>
                  <a:lnTo>
                    <a:pt x="470" y="1041"/>
                  </a:lnTo>
                  <a:lnTo>
                    <a:pt x="456" y="1015"/>
                  </a:lnTo>
                  <a:lnTo>
                    <a:pt x="434" y="984"/>
                  </a:lnTo>
                  <a:lnTo>
                    <a:pt x="407" y="958"/>
                  </a:lnTo>
                  <a:lnTo>
                    <a:pt x="390" y="951"/>
                  </a:lnTo>
                  <a:lnTo>
                    <a:pt x="362" y="918"/>
                  </a:lnTo>
                  <a:lnTo>
                    <a:pt x="348" y="925"/>
                  </a:lnTo>
                  <a:lnTo>
                    <a:pt x="350" y="939"/>
                  </a:lnTo>
                  <a:lnTo>
                    <a:pt x="330" y="922"/>
                  </a:lnTo>
                  <a:lnTo>
                    <a:pt x="296" y="931"/>
                  </a:lnTo>
                  <a:lnTo>
                    <a:pt x="285" y="879"/>
                  </a:lnTo>
                  <a:lnTo>
                    <a:pt x="275" y="873"/>
                  </a:lnTo>
                  <a:lnTo>
                    <a:pt x="270" y="841"/>
                  </a:lnTo>
                  <a:lnTo>
                    <a:pt x="264" y="837"/>
                  </a:lnTo>
                  <a:lnTo>
                    <a:pt x="270" y="816"/>
                  </a:lnTo>
                  <a:lnTo>
                    <a:pt x="281" y="805"/>
                  </a:lnTo>
                  <a:lnTo>
                    <a:pt x="270" y="801"/>
                  </a:lnTo>
                  <a:lnTo>
                    <a:pt x="260" y="805"/>
                  </a:lnTo>
                  <a:lnTo>
                    <a:pt x="249" y="810"/>
                  </a:lnTo>
                  <a:lnTo>
                    <a:pt x="239" y="790"/>
                  </a:lnTo>
                  <a:lnTo>
                    <a:pt x="224" y="780"/>
                  </a:lnTo>
                  <a:lnTo>
                    <a:pt x="209" y="778"/>
                  </a:lnTo>
                  <a:lnTo>
                    <a:pt x="203" y="768"/>
                  </a:lnTo>
                  <a:lnTo>
                    <a:pt x="194" y="763"/>
                  </a:lnTo>
                  <a:lnTo>
                    <a:pt x="194" y="738"/>
                  </a:lnTo>
                  <a:lnTo>
                    <a:pt x="209" y="706"/>
                  </a:lnTo>
                  <a:lnTo>
                    <a:pt x="153" y="670"/>
                  </a:lnTo>
                  <a:lnTo>
                    <a:pt x="153" y="654"/>
                  </a:lnTo>
                  <a:lnTo>
                    <a:pt x="107" y="658"/>
                  </a:lnTo>
                  <a:lnTo>
                    <a:pt x="113" y="628"/>
                  </a:lnTo>
                  <a:lnTo>
                    <a:pt x="96" y="612"/>
                  </a:lnTo>
                  <a:lnTo>
                    <a:pt x="66" y="622"/>
                  </a:lnTo>
                  <a:lnTo>
                    <a:pt x="56" y="580"/>
                  </a:lnTo>
                  <a:lnTo>
                    <a:pt x="62" y="544"/>
                  </a:lnTo>
                  <a:lnTo>
                    <a:pt x="0" y="492"/>
                  </a:lnTo>
                  <a:lnTo>
                    <a:pt x="21" y="487"/>
                  </a:lnTo>
                  <a:lnTo>
                    <a:pt x="11" y="471"/>
                  </a:lnTo>
                  <a:lnTo>
                    <a:pt x="17" y="444"/>
                  </a:lnTo>
                  <a:lnTo>
                    <a:pt x="48" y="400"/>
                  </a:lnTo>
                  <a:lnTo>
                    <a:pt x="63" y="411"/>
                  </a:lnTo>
                  <a:lnTo>
                    <a:pt x="95" y="385"/>
                  </a:lnTo>
                  <a:lnTo>
                    <a:pt x="69" y="379"/>
                  </a:lnTo>
                  <a:lnTo>
                    <a:pt x="74" y="364"/>
                  </a:lnTo>
                  <a:lnTo>
                    <a:pt x="69" y="349"/>
                  </a:lnTo>
                  <a:lnTo>
                    <a:pt x="90" y="333"/>
                  </a:lnTo>
                  <a:lnTo>
                    <a:pt x="101" y="303"/>
                  </a:lnTo>
                  <a:lnTo>
                    <a:pt x="86" y="292"/>
                  </a:lnTo>
                  <a:lnTo>
                    <a:pt x="92" y="267"/>
                  </a:lnTo>
                  <a:lnTo>
                    <a:pt x="143" y="241"/>
                  </a:lnTo>
                  <a:lnTo>
                    <a:pt x="123" y="231"/>
                  </a:lnTo>
                  <a:lnTo>
                    <a:pt x="128" y="220"/>
                  </a:lnTo>
                  <a:lnTo>
                    <a:pt x="185" y="222"/>
                  </a:lnTo>
                  <a:lnTo>
                    <a:pt x="216" y="211"/>
                  </a:lnTo>
                  <a:lnTo>
                    <a:pt x="210" y="232"/>
                  </a:lnTo>
                  <a:lnTo>
                    <a:pt x="242" y="243"/>
                  </a:lnTo>
                  <a:lnTo>
                    <a:pt x="252" y="222"/>
                  </a:lnTo>
                  <a:lnTo>
                    <a:pt x="272" y="228"/>
                  </a:lnTo>
                  <a:lnTo>
                    <a:pt x="287" y="217"/>
                  </a:lnTo>
                  <a:lnTo>
                    <a:pt x="311" y="225"/>
                  </a:lnTo>
                  <a:lnTo>
                    <a:pt x="321" y="163"/>
                  </a:lnTo>
                  <a:lnTo>
                    <a:pt x="353" y="85"/>
                  </a:lnTo>
                  <a:close/>
                </a:path>
              </a:pathLst>
            </a:custGeom>
            <a:solidFill>
              <a:srgbClr val="FF66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Freeform 248"/>
            <p:cNvSpPr>
              <a:spLocks/>
            </p:cNvSpPr>
            <p:nvPr/>
          </p:nvSpPr>
          <p:spPr bwMode="auto">
            <a:xfrm>
              <a:off x="2301343" y="2785301"/>
              <a:ext cx="187661" cy="295158"/>
            </a:xfrm>
            <a:custGeom>
              <a:avLst/>
              <a:gdLst>
                <a:gd name="T0" fmla="*/ 0 w 417"/>
                <a:gd name="T1" fmla="*/ 0 h 663"/>
                <a:gd name="T2" fmla="*/ 0 w 417"/>
                <a:gd name="T3" fmla="*/ 0 h 663"/>
                <a:gd name="T4" fmla="*/ 0 w 417"/>
                <a:gd name="T5" fmla="*/ 0 h 663"/>
                <a:gd name="T6" fmla="*/ 0 w 417"/>
                <a:gd name="T7" fmla="*/ 0 h 663"/>
                <a:gd name="T8" fmla="*/ 0 w 417"/>
                <a:gd name="T9" fmla="*/ 0 h 663"/>
                <a:gd name="T10" fmla="*/ 0 w 417"/>
                <a:gd name="T11" fmla="*/ 0 h 663"/>
                <a:gd name="T12" fmla="*/ 0 w 417"/>
                <a:gd name="T13" fmla="*/ 0 h 663"/>
                <a:gd name="T14" fmla="*/ 0 w 417"/>
                <a:gd name="T15" fmla="*/ 0 h 663"/>
                <a:gd name="T16" fmla="*/ 0 w 417"/>
                <a:gd name="T17" fmla="*/ 0 h 663"/>
                <a:gd name="T18" fmla="*/ 0 w 417"/>
                <a:gd name="T19" fmla="*/ 0 h 663"/>
                <a:gd name="T20" fmla="*/ 0 w 417"/>
                <a:gd name="T21" fmla="*/ 0 h 663"/>
                <a:gd name="T22" fmla="*/ 0 w 417"/>
                <a:gd name="T23" fmla="*/ 0 h 663"/>
                <a:gd name="T24" fmla="*/ 0 w 417"/>
                <a:gd name="T25" fmla="*/ 0 h 663"/>
                <a:gd name="T26" fmla="*/ 0 w 417"/>
                <a:gd name="T27" fmla="*/ 0 h 663"/>
                <a:gd name="T28" fmla="*/ 0 w 417"/>
                <a:gd name="T29" fmla="*/ 0 h 663"/>
                <a:gd name="T30" fmla="*/ 0 w 417"/>
                <a:gd name="T31" fmla="*/ 0 h 663"/>
                <a:gd name="T32" fmla="*/ 0 w 417"/>
                <a:gd name="T33" fmla="*/ 0 h 663"/>
                <a:gd name="T34" fmla="*/ 0 w 417"/>
                <a:gd name="T35" fmla="*/ 0 h 663"/>
                <a:gd name="T36" fmla="*/ 0 w 417"/>
                <a:gd name="T37" fmla="*/ 0 h 663"/>
                <a:gd name="T38" fmla="*/ 0 w 417"/>
                <a:gd name="T39" fmla="*/ 0 h 663"/>
                <a:gd name="T40" fmla="*/ 0 w 417"/>
                <a:gd name="T41" fmla="*/ 0 h 663"/>
                <a:gd name="T42" fmla="*/ 0 w 417"/>
                <a:gd name="T43" fmla="*/ 0 h 663"/>
                <a:gd name="T44" fmla="*/ 0 w 417"/>
                <a:gd name="T45" fmla="*/ 0 h 663"/>
                <a:gd name="T46" fmla="*/ 0 w 417"/>
                <a:gd name="T47" fmla="*/ 0 h 663"/>
                <a:gd name="T48" fmla="*/ 0 w 417"/>
                <a:gd name="T49" fmla="*/ 0 h 663"/>
                <a:gd name="T50" fmla="*/ 0 w 417"/>
                <a:gd name="T51" fmla="*/ 0 h 663"/>
                <a:gd name="T52" fmla="*/ 0 w 417"/>
                <a:gd name="T53" fmla="*/ 0 h 663"/>
                <a:gd name="T54" fmla="*/ 0 w 417"/>
                <a:gd name="T55" fmla="*/ 0 h 663"/>
                <a:gd name="T56" fmla="*/ 0 w 417"/>
                <a:gd name="T57" fmla="*/ 0 h 663"/>
                <a:gd name="T58" fmla="*/ 0 w 417"/>
                <a:gd name="T59" fmla="*/ 0 h 663"/>
                <a:gd name="T60" fmla="*/ 0 w 417"/>
                <a:gd name="T61" fmla="*/ 0 h 663"/>
                <a:gd name="T62" fmla="*/ 0 w 417"/>
                <a:gd name="T63" fmla="*/ 0 h 663"/>
                <a:gd name="T64" fmla="*/ 0 w 417"/>
                <a:gd name="T65" fmla="*/ 0 h 663"/>
                <a:gd name="T66" fmla="*/ 0 w 417"/>
                <a:gd name="T67" fmla="*/ 0 h 663"/>
                <a:gd name="T68" fmla="*/ 0 w 417"/>
                <a:gd name="T69" fmla="*/ 0 h 663"/>
                <a:gd name="T70" fmla="*/ 0 w 417"/>
                <a:gd name="T71" fmla="*/ 0 h 663"/>
                <a:gd name="T72" fmla="*/ 0 w 417"/>
                <a:gd name="T73" fmla="*/ 0 h 663"/>
                <a:gd name="T74" fmla="*/ 0 w 417"/>
                <a:gd name="T75" fmla="*/ 0 h 663"/>
                <a:gd name="T76" fmla="*/ 0 w 417"/>
                <a:gd name="T77" fmla="*/ 0 h 6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17" h="663">
                  <a:moveTo>
                    <a:pt x="111" y="128"/>
                  </a:moveTo>
                  <a:lnTo>
                    <a:pt x="111" y="113"/>
                  </a:lnTo>
                  <a:lnTo>
                    <a:pt x="115" y="108"/>
                  </a:lnTo>
                  <a:lnTo>
                    <a:pt x="106" y="87"/>
                  </a:lnTo>
                  <a:lnTo>
                    <a:pt x="111" y="83"/>
                  </a:lnTo>
                  <a:lnTo>
                    <a:pt x="91" y="35"/>
                  </a:lnTo>
                  <a:lnTo>
                    <a:pt x="154" y="0"/>
                  </a:lnTo>
                  <a:lnTo>
                    <a:pt x="184" y="38"/>
                  </a:lnTo>
                  <a:lnTo>
                    <a:pt x="210" y="23"/>
                  </a:lnTo>
                  <a:lnTo>
                    <a:pt x="229" y="54"/>
                  </a:lnTo>
                  <a:lnTo>
                    <a:pt x="261" y="39"/>
                  </a:lnTo>
                  <a:lnTo>
                    <a:pt x="291" y="81"/>
                  </a:lnTo>
                  <a:lnTo>
                    <a:pt x="270" y="105"/>
                  </a:lnTo>
                  <a:lnTo>
                    <a:pt x="300" y="147"/>
                  </a:lnTo>
                  <a:lnTo>
                    <a:pt x="327" y="132"/>
                  </a:lnTo>
                  <a:lnTo>
                    <a:pt x="406" y="222"/>
                  </a:lnTo>
                  <a:lnTo>
                    <a:pt x="417" y="237"/>
                  </a:lnTo>
                  <a:lnTo>
                    <a:pt x="360" y="293"/>
                  </a:lnTo>
                  <a:lnTo>
                    <a:pt x="343" y="303"/>
                  </a:lnTo>
                  <a:lnTo>
                    <a:pt x="348" y="308"/>
                  </a:lnTo>
                  <a:lnTo>
                    <a:pt x="348" y="333"/>
                  </a:lnTo>
                  <a:lnTo>
                    <a:pt x="333" y="354"/>
                  </a:lnTo>
                  <a:lnTo>
                    <a:pt x="337" y="365"/>
                  </a:lnTo>
                  <a:lnTo>
                    <a:pt x="321" y="401"/>
                  </a:lnTo>
                  <a:lnTo>
                    <a:pt x="331" y="411"/>
                  </a:lnTo>
                  <a:lnTo>
                    <a:pt x="342" y="411"/>
                  </a:lnTo>
                  <a:lnTo>
                    <a:pt x="315" y="426"/>
                  </a:lnTo>
                  <a:lnTo>
                    <a:pt x="295" y="420"/>
                  </a:lnTo>
                  <a:lnTo>
                    <a:pt x="264" y="450"/>
                  </a:lnTo>
                  <a:lnTo>
                    <a:pt x="268" y="467"/>
                  </a:lnTo>
                  <a:lnTo>
                    <a:pt x="247" y="482"/>
                  </a:lnTo>
                  <a:lnTo>
                    <a:pt x="247" y="501"/>
                  </a:lnTo>
                  <a:lnTo>
                    <a:pt x="258" y="507"/>
                  </a:lnTo>
                  <a:lnTo>
                    <a:pt x="237" y="522"/>
                  </a:lnTo>
                  <a:lnTo>
                    <a:pt x="241" y="543"/>
                  </a:lnTo>
                  <a:lnTo>
                    <a:pt x="231" y="548"/>
                  </a:lnTo>
                  <a:lnTo>
                    <a:pt x="231" y="569"/>
                  </a:lnTo>
                  <a:lnTo>
                    <a:pt x="240" y="579"/>
                  </a:lnTo>
                  <a:lnTo>
                    <a:pt x="267" y="564"/>
                  </a:lnTo>
                  <a:lnTo>
                    <a:pt x="282" y="575"/>
                  </a:lnTo>
                  <a:lnTo>
                    <a:pt x="282" y="585"/>
                  </a:lnTo>
                  <a:lnTo>
                    <a:pt x="300" y="611"/>
                  </a:lnTo>
                  <a:lnTo>
                    <a:pt x="273" y="635"/>
                  </a:lnTo>
                  <a:lnTo>
                    <a:pt x="259" y="663"/>
                  </a:lnTo>
                  <a:lnTo>
                    <a:pt x="231" y="627"/>
                  </a:lnTo>
                  <a:lnTo>
                    <a:pt x="204" y="630"/>
                  </a:lnTo>
                  <a:lnTo>
                    <a:pt x="168" y="618"/>
                  </a:lnTo>
                  <a:lnTo>
                    <a:pt x="157" y="623"/>
                  </a:lnTo>
                  <a:lnTo>
                    <a:pt x="147" y="608"/>
                  </a:lnTo>
                  <a:lnTo>
                    <a:pt x="111" y="591"/>
                  </a:lnTo>
                  <a:lnTo>
                    <a:pt x="102" y="581"/>
                  </a:lnTo>
                  <a:lnTo>
                    <a:pt x="85" y="591"/>
                  </a:lnTo>
                  <a:lnTo>
                    <a:pt x="75" y="612"/>
                  </a:lnTo>
                  <a:lnTo>
                    <a:pt x="49" y="600"/>
                  </a:lnTo>
                  <a:lnTo>
                    <a:pt x="34" y="575"/>
                  </a:lnTo>
                  <a:lnTo>
                    <a:pt x="24" y="569"/>
                  </a:lnTo>
                  <a:lnTo>
                    <a:pt x="4" y="543"/>
                  </a:lnTo>
                  <a:lnTo>
                    <a:pt x="0" y="522"/>
                  </a:lnTo>
                  <a:lnTo>
                    <a:pt x="10" y="486"/>
                  </a:lnTo>
                  <a:lnTo>
                    <a:pt x="27" y="461"/>
                  </a:lnTo>
                  <a:lnTo>
                    <a:pt x="37" y="467"/>
                  </a:lnTo>
                  <a:lnTo>
                    <a:pt x="52" y="446"/>
                  </a:lnTo>
                  <a:lnTo>
                    <a:pt x="48" y="431"/>
                  </a:lnTo>
                  <a:lnTo>
                    <a:pt x="37" y="435"/>
                  </a:lnTo>
                  <a:lnTo>
                    <a:pt x="33" y="425"/>
                  </a:lnTo>
                  <a:lnTo>
                    <a:pt x="12" y="414"/>
                  </a:lnTo>
                  <a:lnTo>
                    <a:pt x="13" y="368"/>
                  </a:lnTo>
                  <a:lnTo>
                    <a:pt x="18" y="359"/>
                  </a:lnTo>
                  <a:lnTo>
                    <a:pt x="64" y="344"/>
                  </a:lnTo>
                  <a:lnTo>
                    <a:pt x="106" y="308"/>
                  </a:lnTo>
                  <a:lnTo>
                    <a:pt x="111" y="335"/>
                  </a:lnTo>
                  <a:lnTo>
                    <a:pt x="136" y="317"/>
                  </a:lnTo>
                  <a:lnTo>
                    <a:pt x="180" y="264"/>
                  </a:lnTo>
                  <a:lnTo>
                    <a:pt x="180" y="222"/>
                  </a:lnTo>
                  <a:lnTo>
                    <a:pt x="160" y="233"/>
                  </a:lnTo>
                  <a:lnTo>
                    <a:pt x="84" y="153"/>
                  </a:lnTo>
                  <a:lnTo>
                    <a:pt x="84" y="138"/>
                  </a:lnTo>
                  <a:lnTo>
                    <a:pt x="111" y="128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Freeform 249"/>
            <p:cNvSpPr>
              <a:spLocks/>
            </p:cNvSpPr>
            <p:nvPr/>
          </p:nvSpPr>
          <p:spPr bwMode="auto">
            <a:xfrm>
              <a:off x="2167675" y="2873453"/>
              <a:ext cx="533282" cy="455425"/>
            </a:xfrm>
            <a:custGeom>
              <a:avLst/>
              <a:gdLst>
                <a:gd name="T0" fmla="*/ 0 w 1185"/>
                <a:gd name="T1" fmla="*/ 0 h 1024"/>
                <a:gd name="T2" fmla="*/ 0 w 1185"/>
                <a:gd name="T3" fmla="*/ 0 h 1024"/>
                <a:gd name="T4" fmla="*/ 0 w 1185"/>
                <a:gd name="T5" fmla="*/ 0 h 1024"/>
                <a:gd name="T6" fmla="*/ 0 w 1185"/>
                <a:gd name="T7" fmla="*/ 0 h 1024"/>
                <a:gd name="T8" fmla="*/ 0 w 1185"/>
                <a:gd name="T9" fmla="*/ 0 h 1024"/>
                <a:gd name="T10" fmla="*/ 0 w 1185"/>
                <a:gd name="T11" fmla="*/ 0 h 1024"/>
                <a:gd name="T12" fmla="*/ 0 w 1185"/>
                <a:gd name="T13" fmla="*/ 0 h 1024"/>
                <a:gd name="T14" fmla="*/ 0 w 1185"/>
                <a:gd name="T15" fmla="*/ 0 h 1024"/>
                <a:gd name="T16" fmla="*/ 0 w 1185"/>
                <a:gd name="T17" fmla="*/ 0 h 1024"/>
                <a:gd name="T18" fmla="*/ 0 w 1185"/>
                <a:gd name="T19" fmla="*/ 0 h 1024"/>
                <a:gd name="T20" fmla="*/ 0 w 1185"/>
                <a:gd name="T21" fmla="*/ 0 h 1024"/>
                <a:gd name="T22" fmla="*/ 0 w 1185"/>
                <a:gd name="T23" fmla="*/ 0 h 1024"/>
                <a:gd name="T24" fmla="*/ 0 w 1185"/>
                <a:gd name="T25" fmla="*/ 0 h 1024"/>
                <a:gd name="T26" fmla="*/ 0 w 1185"/>
                <a:gd name="T27" fmla="*/ 0 h 1024"/>
                <a:gd name="T28" fmla="*/ 0 w 1185"/>
                <a:gd name="T29" fmla="*/ 0 h 1024"/>
                <a:gd name="T30" fmla="*/ 0 w 1185"/>
                <a:gd name="T31" fmla="*/ 0 h 1024"/>
                <a:gd name="T32" fmla="*/ 0 w 1185"/>
                <a:gd name="T33" fmla="*/ 0 h 1024"/>
                <a:gd name="T34" fmla="*/ 0 w 1185"/>
                <a:gd name="T35" fmla="*/ 0 h 1024"/>
                <a:gd name="T36" fmla="*/ 0 w 1185"/>
                <a:gd name="T37" fmla="*/ 0 h 1024"/>
                <a:gd name="T38" fmla="*/ 0 w 1185"/>
                <a:gd name="T39" fmla="*/ 0 h 1024"/>
                <a:gd name="T40" fmla="*/ 0 w 1185"/>
                <a:gd name="T41" fmla="*/ 0 h 1024"/>
                <a:gd name="T42" fmla="*/ 0 w 1185"/>
                <a:gd name="T43" fmla="*/ 0 h 1024"/>
                <a:gd name="T44" fmla="*/ 0 w 1185"/>
                <a:gd name="T45" fmla="*/ 0 h 1024"/>
                <a:gd name="T46" fmla="*/ 0 w 1185"/>
                <a:gd name="T47" fmla="*/ 0 h 1024"/>
                <a:gd name="T48" fmla="*/ 0 w 1185"/>
                <a:gd name="T49" fmla="*/ 0 h 1024"/>
                <a:gd name="T50" fmla="*/ 0 w 1185"/>
                <a:gd name="T51" fmla="*/ 0 h 1024"/>
                <a:gd name="T52" fmla="*/ 0 w 1185"/>
                <a:gd name="T53" fmla="*/ 0 h 1024"/>
                <a:gd name="T54" fmla="*/ 0 w 1185"/>
                <a:gd name="T55" fmla="*/ 0 h 1024"/>
                <a:gd name="T56" fmla="*/ 0 w 1185"/>
                <a:gd name="T57" fmla="*/ 0 h 1024"/>
                <a:gd name="T58" fmla="*/ 0 w 1185"/>
                <a:gd name="T59" fmla="*/ 0 h 1024"/>
                <a:gd name="T60" fmla="*/ 0 w 1185"/>
                <a:gd name="T61" fmla="*/ 0 h 1024"/>
                <a:gd name="T62" fmla="*/ 0 w 1185"/>
                <a:gd name="T63" fmla="*/ 0 h 1024"/>
                <a:gd name="T64" fmla="*/ 0 w 1185"/>
                <a:gd name="T65" fmla="*/ 0 h 1024"/>
                <a:gd name="T66" fmla="*/ 0 w 1185"/>
                <a:gd name="T67" fmla="*/ 0 h 1024"/>
                <a:gd name="T68" fmla="*/ 0 w 1185"/>
                <a:gd name="T69" fmla="*/ 0 h 1024"/>
                <a:gd name="T70" fmla="*/ 0 w 1185"/>
                <a:gd name="T71" fmla="*/ 0 h 1024"/>
                <a:gd name="T72" fmla="*/ 0 w 1185"/>
                <a:gd name="T73" fmla="*/ 0 h 1024"/>
                <a:gd name="T74" fmla="*/ 0 w 1185"/>
                <a:gd name="T75" fmla="*/ 0 h 1024"/>
                <a:gd name="T76" fmla="*/ 0 w 1185"/>
                <a:gd name="T77" fmla="*/ 0 h 1024"/>
                <a:gd name="T78" fmla="*/ 0 w 1185"/>
                <a:gd name="T79" fmla="*/ 0 h 1024"/>
                <a:gd name="T80" fmla="*/ 0 w 1185"/>
                <a:gd name="T81" fmla="*/ 0 h 1024"/>
                <a:gd name="T82" fmla="*/ 0 w 1185"/>
                <a:gd name="T83" fmla="*/ 0 h 1024"/>
                <a:gd name="T84" fmla="*/ 0 w 1185"/>
                <a:gd name="T85" fmla="*/ 0 h 1024"/>
                <a:gd name="T86" fmla="*/ 0 w 1185"/>
                <a:gd name="T87" fmla="*/ 0 h 1024"/>
                <a:gd name="T88" fmla="*/ 0 w 1185"/>
                <a:gd name="T89" fmla="*/ 0 h 1024"/>
                <a:gd name="T90" fmla="*/ 0 w 1185"/>
                <a:gd name="T91" fmla="*/ 0 h 1024"/>
                <a:gd name="T92" fmla="*/ 0 w 1185"/>
                <a:gd name="T93" fmla="*/ 0 h 1024"/>
                <a:gd name="T94" fmla="*/ 0 w 1185"/>
                <a:gd name="T95" fmla="*/ 0 h 10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185" h="1024">
                  <a:moveTo>
                    <a:pt x="297" y="325"/>
                  </a:moveTo>
                  <a:lnTo>
                    <a:pt x="301" y="346"/>
                  </a:lnTo>
                  <a:lnTo>
                    <a:pt x="321" y="372"/>
                  </a:lnTo>
                  <a:lnTo>
                    <a:pt x="331" y="378"/>
                  </a:lnTo>
                  <a:lnTo>
                    <a:pt x="346" y="403"/>
                  </a:lnTo>
                  <a:lnTo>
                    <a:pt x="372" y="415"/>
                  </a:lnTo>
                  <a:lnTo>
                    <a:pt x="382" y="394"/>
                  </a:lnTo>
                  <a:lnTo>
                    <a:pt x="399" y="384"/>
                  </a:lnTo>
                  <a:lnTo>
                    <a:pt x="408" y="394"/>
                  </a:lnTo>
                  <a:lnTo>
                    <a:pt x="444" y="411"/>
                  </a:lnTo>
                  <a:lnTo>
                    <a:pt x="454" y="426"/>
                  </a:lnTo>
                  <a:lnTo>
                    <a:pt x="465" y="421"/>
                  </a:lnTo>
                  <a:lnTo>
                    <a:pt x="501" y="433"/>
                  </a:lnTo>
                  <a:lnTo>
                    <a:pt x="528" y="430"/>
                  </a:lnTo>
                  <a:lnTo>
                    <a:pt x="556" y="466"/>
                  </a:lnTo>
                  <a:lnTo>
                    <a:pt x="570" y="438"/>
                  </a:lnTo>
                  <a:lnTo>
                    <a:pt x="597" y="414"/>
                  </a:lnTo>
                  <a:lnTo>
                    <a:pt x="579" y="388"/>
                  </a:lnTo>
                  <a:lnTo>
                    <a:pt x="579" y="378"/>
                  </a:lnTo>
                  <a:lnTo>
                    <a:pt x="564" y="367"/>
                  </a:lnTo>
                  <a:lnTo>
                    <a:pt x="537" y="382"/>
                  </a:lnTo>
                  <a:lnTo>
                    <a:pt x="528" y="372"/>
                  </a:lnTo>
                  <a:lnTo>
                    <a:pt x="528" y="351"/>
                  </a:lnTo>
                  <a:lnTo>
                    <a:pt x="538" y="346"/>
                  </a:lnTo>
                  <a:lnTo>
                    <a:pt x="534" y="325"/>
                  </a:lnTo>
                  <a:lnTo>
                    <a:pt x="555" y="310"/>
                  </a:lnTo>
                  <a:lnTo>
                    <a:pt x="544" y="304"/>
                  </a:lnTo>
                  <a:lnTo>
                    <a:pt x="544" y="285"/>
                  </a:lnTo>
                  <a:lnTo>
                    <a:pt x="565" y="270"/>
                  </a:lnTo>
                  <a:lnTo>
                    <a:pt x="561" y="253"/>
                  </a:lnTo>
                  <a:lnTo>
                    <a:pt x="592" y="223"/>
                  </a:lnTo>
                  <a:lnTo>
                    <a:pt x="612" y="229"/>
                  </a:lnTo>
                  <a:lnTo>
                    <a:pt x="639" y="214"/>
                  </a:lnTo>
                  <a:lnTo>
                    <a:pt x="628" y="214"/>
                  </a:lnTo>
                  <a:lnTo>
                    <a:pt x="618" y="204"/>
                  </a:lnTo>
                  <a:lnTo>
                    <a:pt x="634" y="168"/>
                  </a:lnTo>
                  <a:lnTo>
                    <a:pt x="630" y="157"/>
                  </a:lnTo>
                  <a:lnTo>
                    <a:pt x="645" y="136"/>
                  </a:lnTo>
                  <a:lnTo>
                    <a:pt x="645" y="111"/>
                  </a:lnTo>
                  <a:lnTo>
                    <a:pt x="640" y="106"/>
                  </a:lnTo>
                  <a:lnTo>
                    <a:pt x="657" y="96"/>
                  </a:lnTo>
                  <a:lnTo>
                    <a:pt x="714" y="40"/>
                  </a:lnTo>
                  <a:lnTo>
                    <a:pt x="703" y="25"/>
                  </a:lnTo>
                  <a:lnTo>
                    <a:pt x="724" y="4"/>
                  </a:lnTo>
                  <a:lnTo>
                    <a:pt x="735" y="10"/>
                  </a:lnTo>
                  <a:lnTo>
                    <a:pt x="766" y="0"/>
                  </a:lnTo>
                  <a:lnTo>
                    <a:pt x="801" y="37"/>
                  </a:lnTo>
                  <a:lnTo>
                    <a:pt x="822" y="16"/>
                  </a:lnTo>
                  <a:lnTo>
                    <a:pt x="858" y="58"/>
                  </a:lnTo>
                  <a:lnTo>
                    <a:pt x="873" y="54"/>
                  </a:lnTo>
                  <a:lnTo>
                    <a:pt x="883" y="28"/>
                  </a:lnTo>
                  <a:lnTo>
                    <a:pt x="910" y="19"/>
                  </a:lnTo>
                  <a:lnTo>
                    <a:pt x="919" y="34"/>
                  </a:lnTo>
                  <a:lnTo>
                    <a:pt x="936" y="30"/>
                  </a:lnTo>
                  <a:lnTo>
                    <a:pt x="970" y="66"/>
                  </a:lnTo>
                  <a:lnTo>
                    <a:pt x="976" y="61"/>
                  </a:lnTo>
                  <a:lnTo>
                    <a:pt x="1108" y="156"/>
                  </a:lnTo>
                  <a:lnTo>
                    <a:pt x="1164" y="168"/>
                  </a:lnTo>
                  <a:lnTo>
                    <a:pt x="1185" y="157"/>
                  </a:lnTo>
                  <a:lnTo>
                    <a:pt x="1185" y="184"/>
                  </a:lnTo>
                  <a:lnTo>
                    <a:pt x="1158" y="219"/>
                  </a:lnTo>
                  <a:lnTo>
                    <a:pt x="1137" y="229"/>
                  </a:lnTo>
                  <a:lnTo>
                    <a:pt x="1074" y="325"/>
                  </a:lnTo>
                  <a:lnTo>
                    <a:pt x="1038" y="345"/>
                  </a:lnTo>
                  <a:lnTo>
                    <a:pt x="1021" y="345"/>
                  </a:lnTo>
                  <a:lnTo>
                    <a:pt x="1011" y="366"/>
                  </a:lnTo>
                  <a:lnTo>
                    <a:pt x="996" y="370"/>
                  </a:lnTo>
                  <a:lnTo>
                    <a:pt x="927" y="451"/>
                  </a:lnTo>
                  <a:lnTo>
                    <a:pt x="886" y="477"/>
                  </a:lnTo>
                  <a:lnTo>
                    <a:pt x="844" y="486"/>
                  </a:lnTo>
                  <a:lnTo>
                    <a:pt x="808" y="516"/>
                  </a:lnTo>
                  <a:lnTo>
                    <a:pt x="817" y="526"/>
                  </a:lnTo>
                  <a:lnTo>
                    <a:pt x="807" y="562"/>
                  </a:lnTo>
                  <a:lnTo>
                    <a:pt x="828" y="573"/>
                  </a:lnTo>
                  <a:lnTo>
                    <a:pt x="847" y="604"/>
                  </a:lnTo>
                  <a:lnTo>
                    <a:pt x="844" y="630"/>
                  </a:lnTo>
                  <a:lnTo>
                    <a:pt x="817" y="667"/>
                  </a:lnTo>
                  <a:lnTo>
                    <a:pt x="795" y="664"/>
                  </a:lnTo>
                  <a:lnTo>
                    <a:pt x="778" y="681"/>
                  </a:lnTo>
                  <a:lnTo>
                    <a:pt x="778" y="700"/>
                  </a:lnTo>
                  <a:lnTo>
                    <a:pt x="793" y="721"/>
                  </a:lnTo>
                  <a:lnTo>
                    <a:pt x="766" y="757"/>
                  </a:lnTo>
                  <a:lnTo>
                    <a:pt x="747" y="757"/>
                  </a:lnTo>
                  <a:lnTo>
                    <a:pt x="720" y="777"/>
                  </a:lnTo>
                  <a:lnTo>
                    <a:pt x="700" y="771"/>
                  </a:lnTo>
                  <a:lnTo>
                    <a:pt x="700" y="760"/>
                  </a:lnTo>
                  <a:lnTo>
                    <a:pt x="622" y="786"/>
                  </a:lnTo>
                  <a:lnTo>
                    <a:pt x="621" y="826"/>
                  </a:lnTo>
                  <a:lnTo>
                    <a:pt x="631" y="837"/>
                  </a:lnTo>
                  <a:lnTo>
                    <a:pt x="615" y="862"/>
                  </a:lnTo>
                  <a:lnTo>
                    <a:pt x="582" y="861"/>
                  </a:lnTo>
                  <a:lnTo>
                    <a:pt x="570" y="831"/>
                  </a:lnTo>
                  <a:lnTo>
                    <a:pt x="534" y="810"/>
                  </a:lnTo>
                  <a:lnTo>
                    <a:pt x="513" y="825"/>
                  </a:lnTo>
                  <a:lnTo>
                    <a:pt x="508" y="819"/>
                  </a:lnTo>
                  <a:lnTo>
                    <a:pt x="477" y="865"/>
                  </a:lnTo>
                  <a:lnTo>
                    <a:pt x="481" y="876"/>
                  </a:lnTo>
                  <a:lnTo>
                    <a:pt x="454" y="906"/>
                  </a:lnTo>
                  <a:lnTo>
                    <a:pt x="393" y="919"/>
                  </a:lnTo>
                  <a:lnTo>
                    <a:pt x="372" y="909"/>
                  </a:lnTo>
                  <a:lnTo>
                    <a:pt x="367" y="888"/>
                  </a:lnTo>
                  <a:lnTo>
                    <a:pt x="337" y="898"/>
                  </a:lnTo>
                  <a:lnTo>
                    <a:pt x="336" y="934"/>
                  </a:lnTo>
                  <a:lnTo>
                    <a:pt x="289" y="985"/>
                  </a:lnTo>
                  <a:lnTo>
                    <a:pt x="277" y="1011"/>
                  </a:lnTo>
                  <a:lnTo>
                    <a:pt x="265" y="1008"/>
                  </a:lnTo>
                  <a:lnTo>
                    <a:pt x="237" y="1024"/>
                  </a:lnTo>
                  <a:lnTo>
                    <a:pt x="195" y="1003"/>
                  </a:lnTo>
                  <a:lnTo>
                    <a:pt x="196" y="946"/>
                  </a:lnTo>
                  <a:lnTo>
                    <a:pt x="213" y="942"/>
                  </a:lnTo>
                  <a:lnTo>
                    <a:pt x="213" y="931"/>
                  </a:lnTo>
                  <a:lnTo>
                    <a:pt x="181" y="921"/>
                  </a:lnTo>
                  <a:lnTo>
                    <a:pt x="181" y="931"/>
                  </a:lnTo>
                  <a:lnTo>
                    <a:pt x="145" y="915"/>
                  </a:lnTo>
                  <a:lnTo>
                    <a:pt x="147" y="879"/>
                  </a:lnTo>
                  <a:lnTo>
                    <a:pt x="157" y="864"/>
                  </a:lnTo>
                  <a:lnTo>
                    <a:pt x="85" y="841"/>
                  </a:lnTo>
                  <a:lnTo>
                    <a:pt x="75" y="826"/>
                  </a:lnTo>
                  <a:lnTo>
                    <a:pt x="55" y="820"/>
                  </a:lnTo>
                  <a:lnTo>
                    <a:pt x="40" y="799"/>
                  </a:lnTo>
                  <a:lnTo>
                    <a:pt x="36" y="753"/>
                  </a:lnTo>
                  <a:lnTo>
                    <a:pt x="10" y="763"/>
                  </a:lnTo>
                  <a:lnTo>
                    <a:pt x="9" y="763"/>
                  </a:lnTo>
                  <a:lnTo>
                    <a:pt x="15" y="690"/>
                  </a:lnTo>
                  <a:lnTo>
                    <a:pt x="0" y="696"/>
                  </a:lnTo>
                  <a:lnTo>
                    <a:pt x="4" y="664"/>
                  </a:lnTo>
                  <a:lnTo>
                    <a:pt x="24" y="658"/>
                  </a:lnTo>
                  <a:lnTo>
                    <a:pt x="55" y="679"/>
                  </a:lnTo>
                  <a:lnTo>
                    <a:pt x="115" y="655"/>
                  </a:lnTo>
                  <a:lnTo>
                    <a:pt x="100" y="579"/>
                  </a:lnTo>
                  <a:lnTo>
                    <a:pt x="127" y="574"/>
                  </a:lnTo>
                  <a:lnTo>
                    <a:pt x="117" y="553"/>
                  </a:lnTo>
                  <a:lnTo>
                    <a:pt x="132" y="549"/>
                  </a:lnTo>
                  <a:lnTo>
                    <a:pt x="127" y="534"/>
                  </a:lnTo>
                  <a:lnTo>
                    <a:pt x="148" y="529"/>
                  </a:lnTo>
                  <a:lnTo>
                    <a:pt x="144" y="513"/>
                  </a:lnTo>
                  <a:lnTo>
                    <a:pt x="165" y="504"/>
                  </a:lnTo>
                  <a:lnTo>
                    <a:pt x="207" y="457"/>
                  </a:lnTo>
                  <a:lnTo>
                    <a:pt x="213" y="396"/>
                  </a:lnTo>
                  <a:lnTo>
                    <a:pt x="228" y="396"/>
                  </a:lnTo>
                  <a:lnTo>
                    <a:pt x="244" y="360"/>
                  </a:lnTo>
                  <a:lnTo>
                    <a:pt x="261" y="315"/>
                  </a:lnTo>
                  <a:lnTo>
                    <a:pt x="282" y="315"/>
                  </a:lnTo>
                  <a:lnTo>
                    <a:pt x="297" y="325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Freeform 250"/>
            <p:cNvSpPr>
              <a:spLocks/>
            </p:cNvSpPr>
            <p:nvPr/>
          </p:nvSpPr>
          <p:spPr bwMode="auto">
            <a:xfrm>
              <a:off x="2289195" y="2929534"/>
              <a:ext cx="531931" cy="599666"/>
            </a:xfrm>
            <a:custGeom>
              <a:avLst/>
              <a:gdLst>
                <a:gd name="T0" fmla="*/ 0 w 1182"/>
                <a:gd name="T1" fmla="*/ 0 h 1346"/>
                <a:gd name="T2" fmla="*/ 0 w 1182"/>
                <a:gd name="T3" fmla="*/ 0 h 1346"/>
                <a:gd name="T4" fmla="*/ 0 w 1182"/>
                <a:gd name="T5" fmla="*/ 0 h 1346"/>
                <a:gd name="T6" fmla="*/ 0 w 1182"/>
                <a:gd name="T7" fmla="*/ 0 h 1346"/>
                <a:gd name="T8" fmla="*/ 0 w 1182"/>
                <a:gd name="T9" fmla="*/ 0 h 1346"/>
                <a:gd name="T10" fmla="*/ 0 w 1182"/>
                <a:gd name="T11" fmla="*/ 0 h 1346"/>
                <a:gd name="T12" fmla="*/ 0 w 1182"/>
                <a:gd name="T13" fmla="*/ 0 h 1346"/>
                <a:gd name="T14" fmla="*/ 0 w 1182"/>
                <a:gd name="T15" fmla="*/ 0 h 1346"/>
                <a:gd name="T16" fmla="*/ 0 w 1182"/>
                <a:gd name="T17" fmla="*/ 0 h 1346"/>
                <a:gd name="T18" fmla="*/ 0 w 1182"/>
                <a:gd name="T19" fmla="*/ 0 h 1346"/>
                <a:gd name="T20" fmla="*/ 0 w 1182"/>
                <a:gd name="T21" fmla="*/ 0 h 1346"/>
                <a:gd name="T22" fmla="*/ 0 w 1182"/>
                <a:gd name="T23" fmla="*/ 0 h 1346"/>
                <a:gd name="T24" fmla="*/ 0 w 1182"/>
                <a:gd name="T25" fmla="*/ 0 h 1346"/>
                <a:gd name="T26" fmla="*/ 0 w 1182"/>
                <a:gd name="T27" fmla="*/ 0 h 1346"/>
                <a:gd name="T28" fmla="*/ 0 w 1182"/>
                <a:gd name="T29" fmla="*/ 0 h 1346"/>
                <a:gd name="T30" fmla="*/ 0 w 1182"/>
                <a:gd name="T31" fmla="*/ 0 h 1346"/>
                <a:gd name="T32" fmla="*/ 0 w 1182"/>
                <a:gd name="T33" fmla="*/ 0 h 1346"/>
                <a:gd name="T34" fmla="*/ 0 w 1182"/>
                <a:gd name="T35" fmla="*/ 0 h 1346"/>
                <a:gd name="T36" fmla="*/ 0 w 1182"/>
                <a:gd name="T37" fmla="*/ 0 h 1346"/>
                <a:gd name="T38" fmla="*/ 0 w 1182"/>
                <a:gd name="T39" fmla="*/ 0 h 1346"/>
                <a:gd name="T40" fmla="*/ 0 w 1182"/>
                <a:gd name="T41" fmla="*/ 0 h 1346"/>
                <a:gd name="T42" fmla="*/ 0 w 1182"/>
                <a:gd name="T43" fmla="*/ 0 h 1346"/>
                <a:gd name="T44" fmla="*/ 0 w 1182"/>
                <a:gd name="T45" fmla="*/ 0 h 1346"/>
                <a:gd name="T46" fmla="*/ 0 w 1182"/>
                <a:gd name="T47" fmla="*/ 0 h 1346"/>
                <a:gd name="T48" fmla="*/ 0 w 1182"/>
                <a:gd name="T49" fmla="*/ 0 h 1346"/>
                <a:gd name="T50" fmla="*/ 0 w 1182"/>
                <a:gd name="T51" fmla="*/ 0 h 1346"/>
                <a:gd name="T52" fmla="*/ 0 w 1182"/>
                <a:gd name="T53" fmla="*/ 0 h 1346"/>
                <a:gd name="T54" fmla="*/ 0 w 1182"/>
                <a:gd name="T55" fmla="*/ 0 h 1346"/>
                <a:gd name="T56" fmla="*/ 0 w 1182"/>
                <a:gd name="T57" fmla="*/ 0 h 1346"/>
                <a:gd name="T58" fmla="*/ 0 w 1182"/>
                <a:gd name="T59" fmla="*/ 0 h 1346"/>
                <a:gd name="T60" fmla="*/ 0 w 1182"/>
                <a:gd name="T61" fmla="*/ 0 h 1346"/>
                <a:gd name="T62" fmla="*/ 0 w 1182"/>
                <a:gd name="T63" fmla="*/ 0 h 1346"/>
                <a:gd name="T64" fmla="*/ 0 w 1182"/>
                <a:gd name="T65" fmla="*/ 0 h 1346"/>
                <a:gd name="T66" fmla="*/ 0 w 1182"/>
                <a:gd name="T67" fmla="*/ 0 h 1346"/>
                <a:gd name="T68" fmla="*/ 0 w 1182"/>
                <a:gd name="T69" fmla="*/ 0 h 1346"/>
                <a:gd name="T70" fmla="*/ 0 w 1182"/>
                <a:gd name="T71" fmla="*/ 0 h 1346"/>
                <a:gd name="T72" fmla="*/ 0 w 1182"/>
                <a:gd name="T73" fmla="*/ 0 h 1346"/>
                <a:gd name="T74" fmla="*/ 0 w 1182"/>
                <a:gd name="T75" fmla="*/ 0 h 1346"/>
                <a:gd name="T76" fmla="*/ 0 w 1182"/>
                <a:gd name="T77" fmla="*/ 0 h 1346"/>
                <a:gd name="T78" fmla="*/ 0 w 1182"/>
                <a:gd name="T79" fmla="*/ 0 h 1346"/>
                <a:gd name="T80" fmla="*/ 0 w 1182"/>
                <a:gd name="T81" fmla="*/ 0 h 1346"/>
                <a:gd name="T82" fmla="*/ 0 w 1182"/>
                <a:gd name="T83" fmla="*/ 0 h 1346"/>
                <a:gd name="T84" fmla="*/ 0 w 1182"/>
                <a:gd name="T85" fmla="*/ 0 h 1346"/>
                <a:gd name="T86" fmla="*/ 0 w 1182"/>
                <a:gd name="T87" fmla="*/ 0 h 1346"/>
                <a:gd name="T88" fmla="*/ 0 w 1182"/>
                <a:gd name="T89" fmla="*/ 0 h 13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182" h="1346">
                  <a:moveTo>
                    <a:pt x="225" y="1025"/>
                  </a:moveTo>
                  <a:lnTo>
                    <a:pt x="260" y="1067"/>
                  </a:lnTo>
                  <a:lnTo>
                    <a:pt x="249" y="1077"/>
                  </a:lnTo>
                  <a:lnTo>
                    <a:pt x="296" y="1119"/>
                  </a:lnTo>
                  <a:lnTo>
                    <a:pt x="362" y="1157"/>
                  </a:lnTo>
                  <a:lnTo>
                    <a:pt x="398" y="1193"/>
                  </a:lnTo>
                  <a:lnTo>
                    <a:pt x="419" y="1157"/>
                  </a:lnTo>
                  <a:lnTo>
                    <a:pt x="470" y="1205"/>
                  </a:lnTo>
                  <a:lnTo>
                    <a:pt x="489" y="1262"/>
                  </a:lnTo>
                  <a:lnTo>
                    <a:pt x="500" y="1241"/>
                  </a:lnTo>
                  <a:lnTo>
                    <a:pt x="521" y="1232"/>
                  </a:lnTo>
                  <a:lnTo>
                    <a:pt x="531" y="1242"/>
                  </a:lnTo>
                  <a:lnTo>
                    <a:pt x="573" y="1211"/>
                  </a:lnTo>
                  <a:lnTo>
                    <a:pt x="605" y="1212"/>
                  </a:lnTo>
                  <a:lnTo>
                    <a:pt x="609" y="1217"/>
                  </a:lnTo>
                  <a:lnTo>
                    <a:pt x="588" y="1227"/>
                  </a:lnTo>
                  <a:lnTo>
                    <a:pt x="609" y="1238"/>
                  </a:lnTo>
                  <a:lnTo>
                    <a:pt x="635" y="1233"/>
                  </a:lnTo>
                  <a:lnTo>
                    <a:pt x="650" y="1254"/>
                  </a:lnTo>
                  <a:lnTo>
                    <a:pt x="671" y="1265"/>
                  </a:lnTo>
                  <a:lnTo>
                    <a:pt x="671" y="1286"/>
                  </a:lnTo>
                  <a:lnTo>
                    <a:pt x="707" y="1271"/>
                  </a:lnTo>
                  <a:lnTo>
                    <a:pt x="717" y="1292"/>
                  </a:lnTo>
                  <a:lnTo>
                    <a:pt x="707" y="1301"/>
                  </a:lnTo>
                  <a:lnTo>
                    <a:pt x="758" y="1343"/>
                  </a:lnTo>
                  <a:lnTo>
                    <a:pt x="779" y="1313"/>
                  </a:lnTo>
                  <a:lnTo>
                    <a:pt x="789" y="1317"/>
                  </a:lnTo>
                  <a:lnTo>
                    <a:pt x="815" y="1298"/>
                  </a:lnTo>
                  <a:lnTo>
                    <a:pt x="819" y="1308"/>
                  </a:lnTo>
                  <a:lnTo>
                    <a:pt x="830" y="1298"/>
                  </a:lnTo>
                  <a:lnTo>
                    <a:pt x="876" y="1335"/>
                  </a:lnTo>
                  <a:lnTo>
                    <a:pt x="891" y="1346"/>
                  </a:lnTo>
                  <a:lnTo>
                    <a:pt x="923" y="1320"/>
                  </a:lnTo>
                  <a:lnTo>
                    <a:pt x="897" y="1314"/>
                  </a:lnTo>
                  <a:lnTo>
                    <a:pt x="902" y="1299"/>
                  </a:lnTo>
                  <a:lnTo>
                    <a:pt x="897" y="1284"/>
                  </a:lnTo>
                  <a:lnTo>
                    <a:pt x="918" y="1268"/>
                  </a:lnTo>
                  <a:lnTo>
                    <a:pt x="929" y="1238"/>
                  </a:lnTo>
                  <a:lnTo>
                    <a:pt x="914" y="1227"/>
                  </a:lnTo>
                  <a:lnTo>
                    <a:pt x="920" y="1202"/>
                  </a:lnTo>
                  <a:lnTo>
                    <a:pt x="971" y="1176"/>
                  </a:lnTo>
                  <a:lnTo>
                    <a:pt x="951" y="1166"/>
                  </a:lnTo>
                  <a:lnTo>
                    <a:pt x="956" y="1155"/>
                  </a:lnTo>
                  <a:lnTo>
                    <a:pt x="1013" y="1157"/>
                  </a:lnTo>
                  <a:lnTo>
                    <a:pt x="1044" y="1146"/>
                  </a:lnTo>
                  <a:lnTo>
                    <a:pt x="1038" y="1167"/>
                  </a:lnTo>
                  <a:lnTo>
                    <a:pt x="1070" y="1178"/>
                  </a:lnTo>
                  <a:lnTo>
                    <a:pt x="1080" y="1157"/>
                  </a:lnTo>
                  <a:lnTo>
                    <a:pt x="1100" y="1163"/>
                  </a:lnTo>
                  <a:lnTo>
                    <a:pt x="1115" y="1152"/>
                  </a:lnTo>
                  <a:lnTo>
                    <a:pt x="1139" y="1160"/>
                  </a:lnTo>
                  <a:lnTo>
                    <a:pt x="1149" y="1098"/>
                  </a:lnTo>
                  <a:lnTo>
                    <a:pt x="1181" y="1020"/>
                  </a:lnTo>
                  <a:lnTo>
                    <a:pt x="1160" y="1010"/>
                  </a:lnTo>
                  <a:lnTo>
                    <a:pt x="1149" y="942"/>
                  </a:lnTo>
                  <a:lnTo>
                    <a:pt x="1182" y="881"/>
                  </a:lnTo>
                  <a:lnTo>
                    <a:pt x="1166" y="864"/>
                  </a:lnTo>
                  <a:lnTo>
                    <a:pt x="1172" y="839"/>
                  </a:lnTo>
                  <a:lnTo>
                    <a:pt x="1131" y="807"/>
                  </a:lnTo>
                  <a:lnTo>
                    <a:pt x="1080" y="761"/>
                  </a:lnTo>
                  <a:lnTo>
                    <a:pt x="1076" y="729"/>
                  </a:lnTo>
                  <a:lnTo>
                    <a:pt x="1095" y="699"/>
                  </a:lnTo>
                  <a:lnTo>
                    <a:pt x="1112" y="663"/>
                  </a:lnTo>
                  <a:lnTo>
                    <a:pt x="1128" y="602"/>
                  </a:lnTo>
                  <a:lnTo>
                    <a:pt x="1104" y="549"/>
                  </a:lnTo>
                  <a:lnTo>
                    <a:pt x="1113" y="545"/>
                  </a:lnTo>
                  <a:lnTo>
                    <a:pt x="1136" y="416"/>
                  </a:lnTo>
                  <a:lnTo>
                    <a:pt x="1167" y="396"/>
                  </a:lnTo>
                  <a:lnTo>
                    <a:pt x="1163" y="329"/>
                  </a:lnTo>
                  <a:lnTo>
                    <a:pt x="1149" y="293"/>
                  </a:lnTo>
                  <a:lnTo>
                    <a:pt x="1128" y="261"/>
                  </a:lnTo>
                  <a:lnTo>
                    <a:pt x="1128" y="246"/>
                  </a:lnTo>
                  <a:lnTo>
                    <a:pt x="1098" y="168"/>
                  </a:lnTo>
                  <a:lnTo>
                    <a:pt x="1074" y="137"/>
                  </a:lnTo>
                  <a:lnTo>
                    <a:pt x="1002" y="95"/>
                  </a:lnTo>
                  <a:lnTo>
                    <a:pt x="1002" y="44"/>
                  </a:lnTo>
                  <a:lnTo>
                    <a:pt x="987" y="23"/>
                  </a:lnTo>
                  <a:lnTo>
                    <a:pt x="965" y="8"/>
                  </a:lnTo>
                  <a:lnTo>
                    <a:pt x="941" y="0"/>
                  </a:lnTo>
                  <a:lnTo>
                    <a:pt x="930" y="5"/>
                  </a:lnTo>
                  <a:lnTo>
                    <a:pt x="914" y="20"/>
                  </a:lnTo>
                  <a:lnTo>
                    <a:pt x="914" y="30"/>
                  </a:lnTo>
                  <a:lnTo>
                    <a:pt x="914" y="57"/>
                  </a:lnTo>
                  <a:lnTo>
                    <a:pt x="887" y="92"/>
                  </a:lnTo>
                  <a:lnTo>
                    <a:pt x="866" y="102"/>
                  </a:lnTo>
                  <a:lnTo>
                    <a:pt x="803" y="198"/>
                  </a:lnTo>
                  <a:lnTo>
                    <a:pt x="767" y="218"/>
                  </a:lnTo>
                  <a:lnTo>
                    <a:pt x="750" y="218"/>
                  </a:lnTo>
                  <a:lnTo>
                    <a:pt x="740" y="239"/>
                  </a:lnTo>
                  <a:lnTo>
                    <a:pt x="725" y="243"/>
                  </a:lnTo>
                  <a:lnTo>
                    <a:pt x="656" y="324"/>
                  </a:lnTo>
                  <a:lnTo>
                    <a:pt x="615" y="350"/>
                  </a:lnTo>
                  <a:lnTo>
                    <a:pt x="573" y="359"/>
                  </a:lnTo>
                  <a:lnTo>
                    <a:pt x="537" y="389"/>
                  </a:lnTo>
                  <a:lnTo>
                    <a:pt x="546" y="399"/>
                  </a:lnTo>
                  <a:lnTo>
                    <a:pt x="536" y="435"/>
                  </a:lnTo>
                  <a:lnTo>
                    <a:pt x="557" y="446"/>
                  </a:lnTo>
                  <a:lnTo>
                    <a:pt x="576" y="477"/>
                  </a:lnTo>
                  <a:lnTo>
                    <a:pt x="573" y="503"/>
                  </a:lnTo>
                  <a:lnTo>
                    <a:pt x="546" y="540"/>
                  </a:lnTo>
                  <a:lnTo>
                    <a:pt x="524" y="537"/>
                  </a:lnTo>
                  <a:lnTo>
                    <a:pt x="507" y="554"/>
                  </a:lnTo>
                  <a:lnTo>
                    <a:pt x="507" y="573"/>
                  </a:lnTo>
                  <a:lnTo>
                    <a:pt x="522" y="594"/>
                  </a:lnTo>
                  <a:lnTo>
                    <a:pt x="495" y="630"/>
                  </a:lnTo>
                  <a:lnTo>
                    <a:pt x="476" y="630"/>
                  </a:lnTo>
                  <a:lnTo>
                    <a:pt x="449" y="650"/>
                  </a:lnTo>
                  <a:lnTo>
                    <a:pt x="429" y="644"/>
                  </a:lnTo>
                  <a:lnTo>
                    <a:pt x="429" y="633"/>
                  </a:lnTo>
                  <a:lnTo>
                    <a:pt x="351" y="659"/>
                  </a:lnTo>
                  <a:lnTo>
                    <a:pt x="350" y="699"/>
                  </a:lnTo>
                  <a:lnTo>
                    <a:pt x="360" y="710"/>
                  </a:lnTo>
                  <a:lnTo>
                    <a:pt x="344" y="735"/>
                  </a:lnTo>
                  <a:lnTo>
                    <a:pt x="311" y="734"/>
                  </a:lnTo>
                  <a:lnTo>
                    <a:pt x="299" y="704"/>
                  </a:lnTo>
                  <a:lnTo>
                    <a:pt x="263" y="683"/>
                  </a:lnTo>
                  <a:lnTo>
                    <a:pt x="242" y="698"/>
                  </a:lnTo>
                  <a:lnTo>
                    <a:pt x="237" y="692"/>
                  </a:lnTo>
                  <a:lnTo>
                    <a:pt x="206" y="738"/>
                  </a:lnTo>
                  <a:lnTo>
                    <a:pt x="210" y="749"/>
                  </a:lnTo>
                  <a:lnTo>
                    <a:pt x="183" y="779"/>
                  </a:lnTo>
                  <a:lnTo>
                    <a:pt x="122" y="792"/>
                  </a:lnTo>
                  <a:lnTo>
                    <a:pt x="101" y="782"/>
                  </a:lnTo>
                  <a:lnTo>
                    <a:pt x="96" y="761"/>
                  </a:lnTo>
                  <a:lnTo>
                    <a:pt x="66" y="771"/>
                  </a:lnTo>
                  <a:lnTo>
                    <a:pt x="65" y="807"/>
                  </a:lnTo>
                  <a:lnTo>
                    <a:pt x="18" y="858"/>
                  </a:lnTo>
                  <a:lnTo>
                    <a:pt x="6" y="884"/>
                  </a:lnTo>
                  <a:lnTo>
                    <a:pt x="0" y="930"/>
                  </a:lnTo>
                  <a:lnTo>
                    <a:pt x="11" y="945"/>
                  </a:lnTo>
                  <a:lnTo>
                    <a:pt x="32" y="951"/>
                  </a:lnTo>
                  <a:lnTo>
                    <a:pt x="117" y="1014"/>
                  </a:lnTo>
                  <a:lnTo>
                    <a:pt x="122" y="1029"/>
                  </a:lnTo>
                  <a:lnTo>
                    <a:pt x="143" y="1041"/>
                  </a:lnTo>
                  <a:lnTo>
                    <a:pt x="149" y="1031"/>
                  </a:lnTo>
                  <a:lnTo>
                    <a:pt x="183" y="1040"/>
                  </a:lnTo>
                  <a:lnTo>
                    <a:pt x="225" y="1025"/>
                  </a:lnTo>
                  <a:close/>
                </a:path>
              </a:pathLst>
            </a:custGeom>
            <a:solidFill>
              <a:srgbClr val="00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Freeform 269"/>
            <p:cNvSpPr>
              <a:spLocks/>
            </p:cNvSpPr>
            <p:nvPr/>
          </p:nvSpPr>
          <p:spPr bwMode="auto">
            <a:xfrm>
              <a:off x="2426884" y="3469088"/>
              <a:ext cx="368571" cy="303171"/>
            </a:xfrm>
            <a:custGeom>
              <a:avLst/>
              <a:gdLst>
                <a:gd name="T0" fmla="*/ 0 w 819"/>
                <a:gd name="T1" fmla="*/ 0 h 681"/>
                <a:gd name="T2" fmla="*/ 0 w 819"/>
                <a:gd name="T3" fmla="*/ 0 h 681"/>
                <a:gd name="T4" fmla="*/ 0 w 819"/>
                <a:gd name="T5" fmla="*/ 0 h 681"/>
                <a:gd name="T6" fmla="*/ 0 w 819"/>
                <a:gd name="T7" fmla="*/ 0 h 681"/>
                <a:gd name="T8" fmla="*/ 0 w 819"/>
                <a:gd name="T9" fmla="*/ 0 h 681"/>
                <a:gd name="T10" fmla="*/ 0 w 819"/>
                <a:gd name="T11" fmla="*/ 0 h 681"/>
                <a:gd name="T12" fmla="*/ 0 w 819"/>
                <a:gd name="T13" fmla="*/ 0 h 681"/>
                <a:gd name="T14" fmla="*/ 0 w 819"/>
                <a:gd name="T15" fmla="*/ 0 h 681"/>
                <a:gd name="T16" fmla="*/ 0 w 819"/>
                <a:gd name="T17" fmla="*/ 0 h 681"/>
                <a:gd name="T18" fmla="*/ 0 w 819"/>
                <a:gd name="T19" fmla="*/ 0 h 681"/>
                <a:gd name="T20" fmla="*/ 0 w 819"/>
                <a:gd name="T21" fmla="*/ 0 h 681"/>
                <a:gd name="T22" fmla="*/ 0 w 819"/>
                <a:gd name="T23" fmla="*/ 0 h 681"/>
                <a:gd name="T24" fmla="*/ 0 w 819"/>
                <a:gd name="T25" fmla="*/ 0 h 681"/>
                <a:gd name="T26" fmla="*/ 0 w 819"/>
                <a:gd name="T27" fmla="*/ 0 h 681"/>
                <a:gd name="T28" fmla="*/ 0 w 819"/>
                <a:gd name="T29" fmla="*/ 0 h 681"/>
                <a:gd name="T30" fmla="*/ 0 w 819"/>
                <a:gd name="T31" fmla="*/ 0 h 681"/>
                <a:gd name="T32" fmla="*/ 0 w 819"/>
                <a:gd name="T33" fmla="*/ 0 h 681"/>
                <a:gd name="T34" fmla="*/ 0 w 819"/>
                <a:gd name="T35" fmla="*/ 0 h 681"/>
                <a:gd name="T36" fmla="*/ 0 w 819"/>
                <a:gd name="T37" fmla="*/ 0 h 681"/>
                <a:gd name="T38" fmla="*/ 0 w 819"/>
                <a:gd name="T39" fmla="*/ 0 h 681"/>
                <a:gd name="T40" fmla="*/ 0 w 819"/>
                <a:gd name="T41" fmla="*/ 0 h 681"/>
                <a:gd name="T42" fmla="*/ 0 w 819"/>
                <a:gd name="T43" fmla="*/ 0 h 681"/>
                <a:gd name="T44" fmla="*/ 0 w 819"/>
                <a:gd name="T45" fmla="*/ 0 h 681"/>
                <a:gd name="T46" fmla="*/ 0 w 819"/>
                <a:gd name="T47" fmla="*/ 0 h 681"/>
                <a:gd name="T48" fmla="*/ 0 w 819"/>
                <a:gd name="T49" fmla="*/ 0 h 681"/>
                <a:gd name="T50" fmla="*/ 0 w 819"/>
                <a:gd name="T51" fmla="*/ 0 h 681"/>
                <a:gd name="T52" fmla="*/ 0 w 819"/>
                <a:gd name="T53" fmla="*/ 0 h 681"/>
                <a:gd name="T54" fmla="*/ 0 w 819"/>
                <a:gd name="T55" fmla="*/ 0 h 681"/>
                <a:gd name="T56" fmla="*/ 0 w 819"/>
                <a:gd name="T57" fmla="*/ 0 h 681"/>
                <a:gd name="T58" fmla="*/ 0 w 819"/>
                <a:gd name="T59" fmla="*/ 0 h 681"/>
                <a:gd name="T60" fmla="*/ 0 w 819"/>
                <a:gd name="T61" fmla="*/ 0 h 681"/>
                <a:gd name="T62" fmla="*/ 0 w 819"/>
                <a:gd name="T63" fmla="*/ 0 h 681"/>
                <a:gd name="T64" fmla="*/ 0 w 819"/>
                <a:gd name="T65" fmla="*/ 0 h 681"/>
                <a:gd name="T66" fmla="*/ 0 w 819"/>
                <a:gd name="T67" fmla="*/ 0 h 681"/>
                <a:gd name="T68" fmla="*/ 0 w 819"/>
                <a:gd name="T69" fmla="*/ 0 h 681"/>
                <a:gd name="T70" fmla="*/ 0 w 819"/>
                <a:gd name="T71" fmla="*/ 0 h 681"/>
                <a:gd name="T72" fmla="*/ 0 w 819"/>
                <a:gd name="T73" fmla="*/ 0 h 681"/>
                <a:gd name="T74" fmla="*/ 0 w 819"/>
                <a:gd name="T75" fmla="*/ 0 h 681"/>
                <a:gd name="T76" fmla="*/ 0 w 819"/>
                <a:gd name="T77" fmla="*/ 0 h 681"/>
                <a:gd name="T78" fmla="*/ 0 w 819"/>
                <a:gd name="T79" fmla="*/ 0 h 681"/>
                <a:gd name="T80" fmla="*/ 0 w 819"/>
                <a:gd name="T81" fmla="*/ 0 h 681"/>
                <a:gd name="T82" fmla="*/ 0 w 819"/>
                <a:gd name="T83" fmla="*/ 0 h 681"/>
                <a:gd name="T84" fmla="*/ 0 w 819"/>
                <a:gd name="T85" fmla="*/ 0 h 681"/>
                <a:gd name="T86" fmla="*/ 0 w 819"/>
                <a:gd name="T87" fmla="*/ 0 h 681"/>
                <a:gd name="T88" fmla="*/ 0 w 819"/>
                <a:gd name="T89" fmla="*/ 0 h 681"/>
                <a:gd name="T90" fmla="*/ 0 w 819"/>
                <a:gd name="T91" fmla="*/ 0 h 681"/>
                <a:gd name="T92" fmla="*/ 0 w 819"/>
                <a:gd name="T93" fmla="*/ 0 h 681"/>
                <a:gd name="T94" fmla="*/ 0 w 819"/>
                <a:gd name="T95" fmla="*/ 0 h 681"/>
                <a:gd name="T96" fmla="*/ 0 w 819"/>
                <a:gd name="T97" fmla="*/ 0 h 681"/>
                <a:gd name="T98" fmla="*/ 0 w 819"/>
                <a:gd name="T99" fmla="*/ 0 h 681"/>
                <a:gd name="T100" fmla="*/ 0 w 819"/>
                <a:gd name="T101" fmla="*/ 0 h 6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19" h="681">
                  <a:moveTo>
                    <a:pt x="85" y="489"/>
                  </a:moveTo>
                  <a:lnTo>
                    <a:pt x="70" y="478"/>
                  </a:lnTo>
                  <a:lnTo>
                    <a:pt x="96" y="447"/>
                  </a:lnTo>
                  <a:lnTo>
                    <a:pt x="102" y="453"/>
                  </a:lnTo>
                  <a:lnTo>
                    <a:pt x="123" y="442"/>
                  </a:lnTo>
                  <a:lnTo>
                    <a:pt x="123" y="396"/>
                  </a:lnTo>
                  <a:lnTo>
                    <a:pt x="82" y="390"/>
                  </a:lnTo>
                  <a:lnTo>
                    <a:pt x="57" y="354"/>
                  </a:lnTo>
                  <a:lnTo>
                    <a:pt x="4" y="337"/>
                  </a:lnTo>
                  <a:lnTo>
                    <a:pt x="0" y="316"/>
                  </a:lnTo>
                  <a:lnTo>
                    <a:pt x="21" y="306"/>
                  </a:lnTo>
                  <a:lnTo>
                    <a:pt x="16" y="291"/>
                  </a:lnTo>
                  <a:lnTo>
                    <a:pt x="22" y="255"/>
                  </a:lnTo>
                  <a:lnTo>
                    <a:pt x="63" y="271"/>
                  </a:lnTo>
                  <a:lnTo>
                    <a:pt x="78" y="265"/>
                  </a:lnTo>
                  <a:lnTo>
                    <a:pt x="73" y="219"/>
                  </a:lnTo>
                  <a:lnTo>
                    <a:pt x="121" y="210"/>
                  </a:lnTo>
                  <a:lnTo>
                    <a:pt x="162" y="216"/>
                  </a:lnTo>
                  <a:lnTo>
                    <a:pt x="168" y="205"/>
                  </a:lnTo>
                  <a:lnTo>
                    <a:pt x="157" y="195"/>
                  </a:lnTo>
                  <a:lnTo>
                    <a:pt x="178" y="180"/>
                  </a:lnTo>
                  <a:lnTo>
                    <a:pt x="189" y="148"/>
                  </a:lnTo>
                  <a:lnTo>
                    <a:pt x="174" y="123"/>
                  </a:lnTo>
                  <a:lnTo>
                    <a:pt x="195" y="118"/>
                  </a:lnTo>
                  <a:lnTo>
                    <a:pt x="174" y="102"/>
                  </a:lnTo>
                  <a:lnTo>
                    <a:pt x="190" y="87"/>
                  </a:lnTo>
                  <a:lnTo>
                    <a:pt x="184" y="51"/>
                  </a:lnTo>
                  <a:lnTo>
                    <a:pt x="195" y="30"/>
                  </a:lnTo>
                  <a:lnTo>
                    <a:pt x="216" y="21"/>
                  </a:lnTo>
                  <a:lnTo>
                    <a:pt x="226" y="31"/>
                  </a:lnTo>
                  <a:lnTo>
                    <a:pt x="268" y="0"/>
                  </a:lnTo>
                  <a:lnTo>
                    <a:pt x="300" y="1"/>
                  </a:lnTo>
                  <a:lnTo>
                    <a:pt x="304" y="6"/>
                  </a:lnTo>
                  <a:lnTo>
                    <a:pt x="283" y="16"/>
                  </a:lnTo>
                  <a:lnTo>
                    <a:pt x="304" y="27"/>
                  </a:lnTo>
                  <a:lnTo>
                    <a:pt x="330" y="22"/>
                  </a:lnTo>
                  <a:lnTo>
                    <a:pt x="345" y="43"/>
                  </a:lnTo>
                  <a:lnTo>
                    <a:pt x="366" y="54"/>
                  </a:lnTo>
                  <a:lnTo>
                    <a:pt x="366" y="75"/>
                  </a:lnTo>
                  <a:lnTo>
                    <a:pt x="402" y="60"/>
                  </a:lnTo>
                  <a:lnTo>
                    <a:pt x="412" y="81"/>
                  </a:lnTo>
                  <a:lnTo>
                    <a:pt x="402" y="90"/>
                  </a:lnTo>
                  <a:lnTo>
                    <a:pt x="453" y="132"/>
                  </a:lnTo>
                  <a:lnTo>
                    <a:pt x="474" y="102"/>
                  </a:lnTo>
                  <a:lnTo>
                    <a:pt x="484" y="106"/>
                  </a:lnTo>
                  <a:lnTo>
                    <a:pt x="510" y="87"/>
                  </a:lnTo>
                  <a:lnTo>
                    <a:pt x="514" y="97"/>
                  </a:lnTo>
                  <a:lnTo>
                    <a:pt x="525" y="87"/>
                  </a:lnTo>
                  <a:lnTo>
                    <a:pt x="571" y="124"/>
                  </a:lnTo>
                  <a:lnTo>
                    <a:pt x="540" y="168"/>
                  </a:lnTo>
                  <a:lnTo>
                    <a:pt x="534" y="195"/>
                  </a:lnTo>
                  <a:lnTo>
                    <a:pt x="544" y="211"/>
                  </a:lnTo>
                  <a:lnTo>
                    <a:pt x="523" y="216"/>
                  </a:lnTo>
                  <a:lnTo>
                    <a:pt x="585" y="268"/>
                  </a:lnTo>
                  <a:lnTo>
                    <a:pt x="579" y="304"/>
                  </a:lnTo>
                  <a:lnTo>
                    <a:pt x="589" y="346"/>
                  </a:lnTo>
                  <a:lnTo>
                    <a:pt x="619" y="336"/>
                  </a:lnTo>
                  <a:lnTo>
                    <a:pt x="636" y="352"/>
                  </a:lnTo>
                  <a:lnTo>
                    <a:pt x="630" y="382"/>
                  </a:lnTo>
                  <a:lnTo>
                    <a:pt x="676" y="378"/>
                  </a:lnTo>
                  <a:lnTo>
                    <a:pt x="676" y="394"/>
                  </a:lnTo>
                  <a:lnTo>
                    <a:pt x="732" y="430"/>
                  </a:lnTo>
                  <a:lnTo>
                    <a:pt x="717" y="462"/>
                  </a:lnTo>
                  <a:lnTo>
                    <a:pt x="717" y="487"/>
                  </a:lnTo>
                  <a:lnTo>
                    <a:pt x="726" y="492"/>
                  </a:lnTo>
                  <a:lnTo>
                    <a:pt x="732" y="502"/>
                  </a:lnTo>
                  <a:lnTo>
                    <a:pt x="747" y="504"/>
                  </a:lnTo>
                  <a:lnTo>
                    <a:pt x="762" y="514"/>
                  </a:lnTo>
                  <a:lnTo>
                    <a:pt x="772" y="534"/>
                  </a:lnTo>
                  <a:lnTo>
                    <a:pt x="783" y="529"/>
                  </a:lnTo>
                  <a:lnTo>
                    <a:pt x="793" y="525"/>
                  </a:lnTo>
                  <a:lnTo>
                    <a:pt x="804" y="529"/>
                  </a:lnTo>
                  <a:lnTo>
                    <a:pt x="793" y="540"/>
                  </a:lnTo>
                  <a:lnTo>
                    <a:pt x="787" y="561"/>
                  </a:lnTo>
                  <a:lnTo>
                    <a:pt x="793" y="565"/>
                  </a:lnTo>
                  <a:lnTo>
                    <a:pt x="798" y="597"/>
                  </a:lnTo>
                  <a:lnTo>
                    <a:pt x="808" y="603"/>
                  </a:lnTo>
                  <a:lnTo>
                    <a:pt x="819" y="655"/>
                  </a:lnTo>
                  <a:lnTo>
                    <a:pt x="798" y="657"/>
                  </a:lnTo>
                  <a:lnTo>
                    <a:pt x="778" y="645"/>
                  </a:lnTo>
                  <a:lnTo>
                    <a:pt x="768" y="652"/>
                  </a:lnTo>
                  <a:lnTo>
                    <a:pt x="751" y="681"/>
                  </a:lnTo>
                  <a:lnTo>
                    <a:pt x="724" y="678"/>
                  </a:lnTo>
                  <a:lnTo>
                    <a:pt x="709" y="661"/>
                  </a:lnTo>
                  <a:lnTo>
                    <a:pt x="693" y="672"/>
                  </a:lnTo>
                  <a:lnTo>
                    <a:pt x="625" y="660"/>
                  </a:lnTo>
                  <a:lnTo>
                    <a:pt x="460" y="612"/>
                  </a:lnTo>
                  <a:lnTo>
                    <a:pt x="442" y="591"/>
                  </a:lnTo>
                  <a:lnTo>
                    <a:pt x="435" y="600"/>
                  </a:lnTo>
                  <a:lnTo>
                    <a:pt x="423" y="595"/>
                  </a:lnTo>
                  <a:lnTo>
                    <a:pt x="409" y="574"/>
                  </a:lnTo>
                  <a:lnTo>
                    <a:pt x="396" y="585"/>
                  </a:lnTo>
                  <a:lnTo>
                    <a:pt x="370" y="582"/>
                  </a:lnTo>
                  <a:lnTo>
                    <a:pt x="346" y="603"/>
                  </a:lnTo>
                  <a:lnTo>
                    <a:pt x="319" y="607"/>
                  </a:lnTo>
                  <a:lnTo>
                    <a:pt x="309" y="583"/>
                  </a:lnTo>
                  <a:lnTo>
                    <a:pt x="249" y="576"/>
                  </a:lnTo>
                  <a:lnTo>
                    <a:pt x="193" y="558"/>
                  </a:lnTo>
                  <a:lnTo>
                    <a:pt x="183" y="559"/>
                  </a:lnTo>
                  <a:lnTo>
                    <a:pt x="160" y="538"/>
                  </a:lnTo>
                  <a:lnTo>
                    <a:pt x="145" y="543"/>
                  </a:lnTo>
                  <a:lnTo>
                    <a:pt x="90" y="513"/>
                  </a:lnTo>
                  <a:lnTo>
                    <a:pt x="85" y="489"/>
                  </a:lnTo>
                  <a:close/>
                </a:path>
              </a:pathLst>
            </a:custGeom>
            <a:solidFill>
              <a:srgbClr val="FFFF6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Freeform 270"/>
            <p:cNvSpPr>
              <a:spLocks/>
            </p:cNvSpPr>
            <p:nvPr/>
          </p:nvSpPr>
          <p:spPr bwMode="auto">
            <a:xfrm>
              <a:off x="1705934" y="3282121"/>
              <a:ext cx="514380" cy="645074"/>
            </a:xfrm>
            <a:custGeom>
              <a:avLst/>
              <a:gdLst>
                <a:gd name="T0" fmla="*/ 0 w 1144"/>
                <a:gd name="T1" fmla="*/ 0 h 1448"/>
                <a:gd name="T2" fmla="*/ 0 w 1144"/>
                <a:gd name="T3" fmla="*/ 0 h 1448"/>
                <a:gd name="T4" fmla="*/ 0 w 1144"/>
                <a:gd name="T5" fmla="*/ 0 h 1448"/>
                <a:gd name="T6" fmla="*/ 0 w 1144"/>
                <a:gd name="T7" fmla="*/ 0 h 1448"/>
                <a:gd name="T8" fmla="*/ 0 w 1144"/>
                <a:gd name="T9" fmla="*/ 0 h 1448"/>
                <a:gd name="T10" fmla="*/ 0 w 1144"/>
                <a:gd name="T11" fmla="*/ 0 h 1448"/>
                <a:gd name="T12" fmla="*/ 0 w 1144"/>
                <a:gd name="T13" fmla="*/ 0 h 1448"/>
                <a:gd name="T14" fmla="*/ 0 w 1144"/>
                <a:gd name="T15" fmla="*/ 0 h 1448"/>
                <a:gd name="T16" fmla="*/ 0 w 1144"/>
                <a:gd name="T17" fmla="*/ 0 h 1448"/>
                <a:gd name="T18" fmla="*/ 0 w 1144"/>
                <a:gd name="T19" fmla="*/ 0 h 1448"/>
                <a:gd name="T20" fmla="*/ 0 w 1144"/>
                <a:gd name="T21" fmla="*/ 0 h 1448"/>
                <a:gd name="T22" fmla="*/ 0 w 1144"/>
                <a:gd name="T23" fmla="*/ 0 h 1448"/>
                <a:gd name="T24" fmla="*/ 0 w 1144"/>
                <a:gd name="T25" fmla="*/ 0 h 1448"/>
                <a:gd name="T26" fmla="*/ 0 w 1144"/>
                <a:gd name="T27" fmla="*/ 0 h 1448"/>
                <a:gd name="T28" fmla="*/ 0 w 1144"/>
                <a:gd name="T29" fmla="*/ 0 h 1448"/>
                <a:gd name="T30" fmla="*/ 0 w 1144"/>
                <a:gd name="T31" fmla="*/ 0 h 1448"/>
                <a:gd name="T32" fmla="*/ 0 w 1144"/>
                <a:gd name="T33" fmla="*/ 0 h 1448"/>
                <a:gd name="T34" fmla="*/ 0 w 1144"/>
                <a:gd name="T35" fmla="*/ 0 h 1448"/>
                <a:gd name="T36" fmla="*/ 0 w 1144"/>
                <a:gd name="T37" fmla="*/ 0 h 1448"/>
                <a:gd name="T38" fmla="*/ 0 w 1144"/>
                <a:gd name="T39" fmla="*/ 0 h 1448"/>
                <a:gd name="T40" fmla="*/ 0 w 1144"/>
                <a:gd name="T41" fmla="*/ 0 h 1448"/>
                <a:gd name="T42" fmla="*/ 0 w 1144"/>
                <a:gd name="T43" fmla="*/ 0 h 1448"/>
                <a:gd name="T44" fmla="*/ 0 w 1144"/>
                <a:gd name="T45" fmla="*/ 0 h 1448"/>
                <a:gd name="T46" fmla="*/ 0 w 1144"/>
                <a:gd name="T47" fmla="*/ 0 h 1448"/>
                <a:gd name="T48" fmla="*/ 0 w 1144"/>
                <a:gd name="T49" fmla="*/ 0 h 1448"/>
                <a:gd name="T50" fmla="*/ 0 w 1144"/>
                <a:gd name="T51" fmla="*/ 0 h 1448"/>
                <a:gd name="T52" fmla="*/ 0 w 1144"/>
                <a:gd name="T53" fmla="*/ 0 h 1448"/>
                <a:gd name="T54" fmla="*/ 0 w 1144"/>
                <a:gd name="T55" fmla="*/ 0 h 1448"/>
                <a:gd name="T56" fmla="*/ 0 w 1144"/>
                <a:gd name="T57" fmla="*/ 0 h 1448"/>
                <a:gd name="T58" fmla="*/ 0 w 1144"/>
                <a:gd name="T59" fmla="*/ 0 h 1448"/>
                <a:gd name="T60" fmla="*/ 0 w 1144"/>
                <a:gd name="T61" fmla="*/ 0 h 1448"/>
                <a:gd name="T62" fmla="*/ 0 w 1144"/>
                <a:gd name="T63" fmla="*/ 0 h 1448"/>
                <a:gd name="T64" fmla="*/ 0 w 1144"/>
                <a:gd name="T65" fmla="*/ 0 h 1448"/>
                <a:gd name="T66" fmla="*/ 0 w 1144"/>
                <a:gd name="T67" fmla="*/ 0 h 1448"/>
                <a:gd name="T68" fmla="*/ 0 w 1144"/>
                <a:gd name="T69" fmla="*/ 0 h 1448"/>
                <a:gd name="T70" fmla="*/ 0 w 1144"/>
                <a:gd name="T71" fmla="*/ 0 h 1448"/>
                <a:gd name="T72" fmla="*/ 0 w 1144"/>
                <a:gd name="T73" fmla="*/ 0 h 1448"/>
                <a:gd name="T74" fmla="*/ 0 w 1144"/>
                <a:gd name="T75" fmla="*/ 0 h 1448"/>
                <a:gd name="T76" fmla="*/ 0 w 1144"/>
                <a:gd name="T77" fmla="*/ 0 h 1448"/>
                <a:gd name="T78" fmla="*/ 0 w 1144"/>
                <a:gd name="T79" fmla="*/ 0 h 1448"/>
                <a:gd name="T80" fmla="*/ 0 w 1144"/>
                <a:gd name="T81" fmla="*/ 0 h 1448"/>
                <a:gd name="T82" fmla="*/ 0 w 1144"/>
                <a:gd name="T83" fmla="*/ 0 h 1448"/>
                <a:gd name="T84" fmla="*/ 0 w 1144"/>
                <a:gd name="T85" fmla="*/ 0 h 1448"/>
                <a:gd name="T86" fmla="*/ 0 w 1144"/>
                <a:gd name="T87" fmla="*/ 0 h 1448"/>
                <a:gd name="T88" fmla="*/ 0 w 1144"/>
                <a:gd name="T89" fmla="*/ 0 h 1448"/>
                <a:gd name="T90" fmla="*/ 0 w 1144"/>
                <a:gd name="T91" fmla="*/ 0 h 1448"/>
                <a:gd name="T92" fmla="*/ 0 w 1144"/>
                <a:gd name="T93" fmla="*/ 0 h 1448"/>
                <a:gd name="T94" fmla="*/ 0 w 1144"/>
                <a:gd name="T95" fmla="*/ 0 h 1448"/>
                <a:gd name="T96" fmla="*/ 0 w 1144"/>
                <a:gd name="T97" fmla="*/ 0 h 1448"/>
                <a:gd name="T98" fmla="*/ 0 w 1144"/>
                <a:gd name="T99" fmla="*/ 0 h 1448"/>
                <a:gd name="T100" fmla="*/ 0 w 1144"/>
                <a:gd name="T101" fmla="*/ 0 h 1448"/>
                <a:gd name="T102" fmla="*/ 0 w 1144"/>
                <a:gd name="T103" fmla="*/ 0 h 1448"/>
                <a:gd name="T104" fmla="*/ 0 w 1144"/>
                <a:gd name="T105" fmla="*/ 0 h 1448"/>
                <a:gd name="T106" fmla="*/ 0 w 1144"/>
                <a:gd name="T107" fmla="*/ 0 h 1448"/>
                <a:gd name="T108" fmla="*/ 0 w 1144"/>
                <a:gd name="T109" fmla="*/ 0 h 1448"/>
                <a:gd name="T110" fmla="*/ 0 w 1144"/>
                <a:gd name="T111" fmla="*/ 0 h 1448"/>
                <a:gd name="T112" fmla="*/ 0 w 1144"/>
                <a:gd name="T113" fmla="*/ 0 h 1448"/>
                <a:gd name="T114" fmla="*/ 0 w 1144"/>
                <a:gd name="T115" fmla="*/ 0 h 1448"/>
                <a:gd name="T116" fmla="*/ 0 w 1144"/>
                <a:gd name="T117" fmla="*/ 0 h 1448"/>
                <a:gd name="T118" fmla="*/ 0 w 1144"/>
                <a:gd name="T119" fmla="*/ 0 h 1448"/>
                <a:gd name="T120" fmla="*/ 0 w 1144"/>
                <a:gd name="T121" fmla="*/ 0 h 14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144" h="1448">
                  <a:moveTo>
                    <a:pt x="1047" y="1124"/>
                  </a:moveTo>
                  <a:lnTo>
                    <a:pt x="1047" y="1136"/>
                  </a:lnTo>
                  <a:lnTo>
                    <a:pt x="1056" y="1137"/>
                  </a:lnTo>
                  <a:lnTo>
                    <a:pt x="1060" y="1163"/>
                  </a:lnTo>
                  <a:lnTo>
                    <a:pt x="1069" y="1181"/>
                  </a:lnTo>
                  <a:lnTo>
                    <a:pt x="1056" y="1193"/>
                  </a:lnTo>
                  <a:lnTo>
                    <a:pt x="1123" y="1310"/>
                  </a:lnTo>
                  <a:lnTo>
                    <a:pt x="1144" y="1368"/>
                  </a:lnTo>
                  <a:lnTo>
                    <a:pt x="1134" y="1373"/>
                  </a:lnTo>
                  <a:lnTo>
                    <a:pt x="1108" y="1403"/>
                  </a:lnTo>
                  <a:lnTo>
                    <a:pt x="1090" y="1416"/>
                  </a:lnTo>
                  <a:lnTo>
                    <a:pt x="1095" y="1422"/>
                  </a:lnTo>
                  <a:lnTo>
                    <a:pt x="1056" y="1448"/>
                  </a:lnTo>
                  <a:lnTo>
                    <a:pt x="1030" y="1446"/>
                  </a:lnTo>
                  <a:lnTo>
                    <a:pt x="961" y="1415"/>
                  </a:lnTo>
                  <a:lnTo>
                    <a:pt x="921" y="1386"/>
                  </a:lnTo>
                  <a:lnTo>
                    <a:pt x="907" y="1349"/>
                  </a:lnTo>
                  <a:lnTo>
                    <a:pt x="903" y="1311"/>
                  </a:lnTo>
                  <a:lnTo>
                    <a:pt x="870" y="1337"/>
                  </a:lnTo>
                  <a:lnTo>
                    <a:pt x="831" y="1356"/>
                  </a:lnTo>
                  <a:lnTo>
                    <a:pt x="805" y="1350"/>
                  </a:lnTo>
                  <a:lnTo>
                    <a:pt x="792" y="1326"/>
                  </a:lnTo>
                  <a:lnTo>
                    <a:pt x="799" y="1317"/>
                  </a:lnTo>
                  <a:lnTo>
                    <a:pt x="774" y="1275"/>
                  </a:lnTo>
                  <a:lnTo>
                    <a:pt x="756" y="1263"/>
                  </a:lnTo>
                  <a:lnTo>
                    <a:pt x="738" y="1239"/>
                  </a:lnTo>
                  <a:lnTo>
                    <a:pt x="738" y="1170"/>
                  </a:lnTo>
                  <a:lnTo>
                    <a:pt x="750" y="1161"/>
                  </a:lnTo>
                  <a:lnTo>
                    <a:pt x="760" y="1163"/>
                  </a:lnTo>
                  <a:lnTo>
                    <a:pt x="760" y="1140"/>
                  </a:lnTo>
                  <a:lnTo>
                    <a:pt x="750" y="1122"/>
                  </a:lnTo>
                  <a:lnTo>
                    <a:pt x="688" y="1082"/>
                  </a:lnTo>
                  <a:lnTo>
                    <a:pt x="670" y="1061"/>
                  </a:lnTo>
                  <a:lnTo>
                    <a:pt x="648" y="1103"/>
                  </a:lnTo>
                  <a:lnTo>
                    <a:pt x="627" y="1103"/>
                  </a:lnTo>
                  <a:lnTo>
                    <a:pt x="612" y="1094"/>
                  </a:lnTo>
                  <a:lnTo>
                    <a:pt x="595" y="1074"/>
                  </a:lnTo>
                  <a:lnTo>
                    <a:pt x="598" y="1040"/>
                  </a:lnTo>
                  <a:lnTo>
                    <a:pt x="586" y="1020"/>
                  </a:lnTo>
                  <a:lnTo>
                    <a:pt x="565" y="1005"/>
                  </a:lnTo>
                  <a:lnTo>
                    <a:pt x="525" y="998"/>
                  </a:lnTo>
                  <a:lnTo>
                    <a:pt x="517" y="980"/>
                  </a:lnTo>
                  <a:lnTo>
                    <a:pt x="507" y="975"/>
                  </a:lnTo>
                  <a:lnTo>
                    <a:pt x="487" y="986"/>
                  </a:lnTo>
                  <a:lnTo>
                    <a:pt x="463" y="972"/>
                  </a:lnTo>
                  <a:lnTo>
                    <a:pt x="447" y="989"/>
                  </a:lnTo>
                  <a:lnTo>
                    <a:pt x="427" y="1002"/>
                  </a:lnTo>
                  <a:lnTo>
                    <a:pt x="370" y="1002"/>
                  </a:lnTo>
                  <a:lnTo>
                    <a:pt x="340" y="992"/>
                  </a:lnTo>
                  <a:lnTo>
                    <a:pt x="343" y="965"/>
                  </a:lnTo>
                  <a:lnTo>
                    <a:pt x="324" y="936"/>
                  </a:lnTo>
                  <a:lnTo>
                    <a:pt x="321" y="906"/>
                  </a:lnTo>
                  <a:lnTo>
                    <a:pt x="327" y="872"/>
                  </a:lnTo>
                  <a:lnTo>
                    <a:pt x="322" y="860"/>
                  </a:lnTo>
                  <a:lnTo>
                    <a:pt x="318" y="828"/>
                  </a:lnTo>
                  <a:lnTo>
                    <a:pt x="306" y="807"/>
                  </a:lnTo>
                  <a:lnTo>
                    <a:pt x="283" y="828"/>
                  </a:lnTo>
                  <a:lnTo>
                    <a:pt x="271" y="857"/>
                  </a:lnTo>
                  <a:lnTo>
                    <a:pt x="259" y="873"/>
                  </a:lnTo>
                  <a:lnTo>
                    <a:pt x="232" y="894"/>
                  </a:lnTo>
                  <a:lnTo>
                    <a:pt x="213" y="881"/>
                  </a:lnTo>
                  <a:lnTo>
                    <a:pt x="228" y="852"/>
                  </a:lnTo>
                  <a:lnTo>
                    <a:pt x="250" y="827"/>
                  </a:lnTo>
                  <a:lnTo>
                    <a:pt x="253" y="782"/>
                  </a:lnTo>
                  <a:lnTo>
                    <a:pt x="244" y="725"/>
                  </a:lnTo>
                  <a:lnTo>
                    <a:pt x="223" y="686"/>
                  </a:lnTo>
                  <a:lnTo>
                    <a:pt x="229" y="647"/>
                  </a:lnTo>
                  <a:lnTo>
                    <a:pt x="217" y="614"/>
                  </a:lnTo>
                  <a:lnTo>
                    <a:pt x="186" y="596"/>
                  </a:lnTo>
                  <a:lnTo>
                    <a:pt x="147" y="554"/>
                  </a:lnTo>
                  <a:lnTo>
                    <a:pt x="156" y="494"/>
                  </a:lnTo>
                  <a:lnTo>
                    <a:pt x="151" y="474"/>
                  </a:lnTo>
                  <a:lnTo>
                    <a:pt x="81" y="456"/>
                  </a:lnTo>
                  <a:lnTo>
                    <a:pt x="40" y="468"/>
                  </a:lnTo>
                  <a:lnTo>
                    <a:pt x="36" y="435"/>
                  </a:lnTo>
                  <a:lnTo>
                    <a:pt x="12" y="431"/>
                  </a:lnTo>
                  <a:lnTo>
                    <a:pt x="9" y="410"/>
                  </a:lnTo>
                  <a:lnTo>
                    <a:pt x="30" y="404"/>
                  </a:lnTo>
                  <a:lnTo>
                    <a:pt x="27" y="378"/>
                  </a:lnTo>
                  <a:lnTo>
                    <a:pt x="4" y="360"/>
                  </a:lnTo>
                  <a:lnTo>
                    <a:pt x="0" y="323"/>
                  </a:lnTo>
                  <a:lnTo>
                    <a:pt x="40" y="312"/>
                  </a:lnTo>
                  <a:lnTo>
                    <a:pt x="81" y="318"/>
                  </a:lnTo>
                  <a:lnTo>
                    <a:pt x="112" y="308"/>
                  </a:lnTo>
                  <a:lnTo>
                    <a:pt x="108" y="297"/>
                  </a:lnTo>
                  <a:lnTo>
                    <a:pt x="139" y="272"/>
                  </a:lnTo>
                  <a:lnTo>
                    <a:pt x="160" y="278"/>
                  </a:lnTo>
                  <a:lnTo>
                    <a:pt x="177" y="227"/>
                  </a:lnTo>
                  <a:lnTo>
                    <a:pt x="187" y="227"/>
                  </a:lnTo>
                  <a:lnTo>
                    <a:pt x="192" y="237"/>
                  </a:lnTo>
                  <a:lnTo>
                    <a:pt x="181" y="242"/>
                  </a:lnTo>
                  <a:lnTo>
                    <a:pt x="187" y="252"/>
                  </a:lnTo>
                  <a:lnTo>
                    <a:pt x="217" y="243"/>
                  </a:lnTo>
                  <a:lnTo>
                    <a:pt x="223" y="227"/>
                  </a:lnTo>
                  <a:lnTo>
                    <a:pt x="270" y="213"/>
                  </a:lnTo>
                  <a:lnTo>
                    <a:pt x="291" y="224"/>
                  </a:lnTo>
                  <a:lnTo>
                    <a:pt x="322" y="198"/>
                  </a:lnTo>
                  <a:lnTo>
                    <a:pt x="333" y="198"/>
                  </a:lnTo>
                  <a:lnTo>
                    <a:pt x="339" y="183"/>
                  </a:lnTo>
                  <a:lnTo>
                    <a:pt x="364" y="158"/>
                  </a:lnTo>
                  <a:lnTo>
                    <a:pt x="349" y="147"/>
                  </a:lnTo>
                  <a:lnTo>
                    <a:pt x="370" y="137"/>
                  </a:lnTo>
                  <a:lnTo>
                    <a:pt x="381" y="143"/>
                  </a:lnTo>
                  <a:lnTo>
                    <a:pt x="417" y="122"/>
                  </a:lnTo>
                  <a:lnTo>
                    <a:pt x="423" y="107"/>
                  </a:lnTo>
                  <a:lnTo>
                    <a:pt x="454" y="102"/>
                  </a:lnTo>
                  <a:lnTo>
                    <a:pt x="490" y="83"/>
                  </a:lnTo>
                  <a:lnTo>
                    <a:pt x="496" y="47"/>
                  </a:lnTo>
                  <a:lnTo>
                    <a:pt x="534" y="0"/>
                  </a:lnTo>
                  <a:lnTo>
                    <a:pt x="546" y="11"/>
                  </a:lnTo>
                  <a:lnTo>
                    <a:pt x="573" y="80"/>
                  </a:lnTo>
                  <a:lnTo>
                    <a:pt x="583" y="74"/>
                  </a:lnTo>
                  <a:lnTo>
                    <a:pt x="580" y="104"/>
                  </a:lnTo>
                  <a:lnTo>
                    <a:pt x="556" y="104"/>
                  </a:lnTo>
                  <a:lnTo>
                    <a:pt x="541" y="140"/>
                  </a:lnTo>
                  <a:lnTo>
                    <a:pt x="568" y="141"/>
                  </a:lnTo>
                  <a:lnTo>
                    <a:pt x="565" y="177"/>
                  </a:lnTo>
                  <a:lnTo>
                    <a:pt x="622" y="155"/>
                  </a:lnTo>
                  <a:lnTo>
                    <a:pt x="600" y="267"/>
                  </a:lnTo>
                  <a:lnTo>
                    <a:pt x="609" y="281"/>
                  </a:lnTo>
                  <a:lnTo>
                    <a:pt x="606" y="309"/>
                  </a:lnTo>
                  <a:lnTo>
                    <a:pt x="595" y="314"/>
                  </a:lnTo>
                  <a:lnTo>
                    <a:pt x="594" y="345"/>
                  </a:lnTo>
                  <a:lnTo>
                    <a:pt x="604" y="345"/>
                  </a:lnTo>
                  <a:lnTo>
                    <a:pt x="625" y="377"/>
                  </a:lnTo>
                  <a:lnTo>
                    <a:pt x="619" y="413"/>
                  </a:lnTo>
                  <a:lnTo>
                    <a:pt x="639" y="419"/>
                  </a:lnTo>
                  <a:lnTo>
                    <a:pt x="633" y="464"/>
                  </a:lnTo>
                  <a:lnTo>
                    <a:pt x="616" y="521"/>
                  </a:lnTo>
                  <a:lnTo>
                    <a:pt x="657" y="531"/>
                  </a:lnTo>
                  <a:lnTo>
                    <a:pt x="642" y="548"/>
                  </a:lnTo>
                  <a:lnTo>
                    <a:pt x="631" y="548"/>
                  </a:lnTo>
                  <a:lnTo>
                    <a:pt x="630" y="563"/>
                  </a:lnTo>
                  <a:lnTo>
                    <a:pt x="610" y="552"/>
                  </a:lnTo>
                  <a:lnTo>
                    <a:pt x="604" y="582"/>
                  </a:lnTo>
                  <a:lnTo>
                    <a:pt x="624" y="593"/>
                  </a:lnTo>
                  <a:lnTo>
                    <a:pt x="588" y="635"/>
                  </a:lnTo>
                  <a:lnTo>
                    <a:pt x="597" y="650"/>
                  </a:lnTo>
                  <a:lnTo>
                    <a:pt x="607" y="645"/>
                  </a:lnTo>
                  <a:lnTo>
                    <a:pt x="618" y="666"/>
                  </a:lnTo>
                  <a:lnTo>
                    <a:pt x="660" y="645"/>
                  </a:lnTo>
                  <a:lnTo>
                    <a:pt x="681" y="641"/>
                  </a:lnTo>
                  <a:lnTo>
                    <a:pt x="685" y="630"/>
                  </a:lnTo>
                  <a:lnTo>
                    <a:pt x="696" y="656"/>
                  </a:lnTo>
                  <a:lnTo>
                    <a:pt x="715" y="668"/>
                  </a:lnTo>
                  <a:lnTo>
                    <a:pt x="694" y="683"/>
                  </a:lnTo>
                  <a:lnTo>
                    <a:pt x="694" y="698"/>
                  </a:lnTo>
                  <a:lnTo>
                    <a:pt x="709" y="693"/>
                  </a:lnTo>
                  <a:lnTo>
                    <a:pt x="688" y="729"/>
                  </a:lnTo>
                  <a:lnTo>
                    <a:pt x="663" y="728"/>
                  </a:lnTo>
                  <a:lnTo>
                    <a:pt x="631" y="738"/>
                  </a:lnTo>
                  <a:lnTo>
                    <a:pt x="642" y="753"/>
                  </a:lnTo>
                  <a:lnTo>
                    <a:pt x="657" y="749"/>
                  </a:lnTo>
                  <a:lnTo>
                    <a:pt x="661" y="765"/>
                  </a:lnTo>
                  <a:lnTo>
                    <a:pt x="682" y="786"/>
                  </a:lnTo>
                  <a:lnTo>
                    <a:pt x="651" y="816"/>
                  </a:lnTo>
                  <a:lnTo>
                    <a:pt x="634" y="842"/>
                  </a:lnTo>
                  <a:lnTo>
                    <a:pt x="622" y="884"/>
                  </a:lnTo>
                  <a:lnTo>
                    <a:pt x="643" y="873"/>
                  </a:lnTo>
                  <a:lnTo>
                    <a:pt x="649" y="848"/>
                  </a:lnTo>
                  <a:lnTo>
                    <a:pt x="670" y="852"/>
                  </a:lnTo>
                  <a:lnTo>
                    <a:pt x="664" y="888"/>
                  </a:lnTo>
                  <a:lnTo>
                    <a:pt x="673" y="899"/>
                  </a:lnTo>
                  <a:lnTo>
                    <a:pt x="663" y="909"/>
                  </a:lnTo>
                  <a:lnTo>
                    <a:pt x="699" y="926"/>
                  </a:lnTo>
                  <a:lnTo>
                    <a:pt x="715" y="911"/>
                  </a:lnTo>
                  <a:lnTo>
                    <a:pt x="724" y="926"/>
                  </a:lnTo>
                  <a:lnTo>
                    <a:pt x="756" y="915"/>
                  </a:lnTo>
                  <a:lnTo>
                    <a:pt x="766" y="921"/>
                  </a:lnTo>
                  <a:lnTo>
                    <a:pt x="786" y="974"/>
                  </a:lnTo>
                  <a:lnTo>
                    <a:pt x="841" y="1005"/>
                  </a:lnTo>
                  <a:lnTo>
                    <a:pt x="867" y="995"/>
                  </a:lnTo>
                  <a:lnTo>
                    <a:pt x="883" y="959"/>
                  </a:lnTo>
                  <a:lnTo>
                    <a:pt x="894" y="965"/>
                  </a:lnTo>
                  <a:lnTo>
                    <a:pt x="895" y="933"/>
                  </a:lnTo>
                  <a:lnTo>
                    <a:pt x="939" y="933"/>
                  </a:lnTo>
                  <a:lnTo>
                    <a:pt x="948" y="971"/>
                  </a:lnTo>
                  <a:lnTo>
                    <a:pt x="975" y="939"/>
                  </a:lnTo>
                  <a:lnTo>
                    <a:pt x="1020" y="987"/>
                  </a:lnTo>
                  <a:lnTo>
                    <a:pt x="1036" y="983"/>
                  </a:lnTo>
                  <a:lnTo>
                    <a:pt x="1071" y="1019"/>
                  </a:lnTo>
                  <a:lnTo>
                    <a:pt x="1050" y="1050"/>
                  </a:lnTo>
                  <a:lnTo>
                    <a:pt x="1003" y="1059"/>
                  </a:lnTo>
                  <a:lnTo>
                    <a:pt x="997" y="1080"/>
                  </a:lnTo>
                  <a:lnTo>
                    <a:pt x="1047" y="112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Freeform 271"/>
            <p:cNvSpPr>
              <a:spLocks/>
            </p:cNvSpPr>
            <p:nvPr/>
          </p:nvSpPr>
          <p:spPr bwMode="auto">
            <a:xfrm>
              <a:off x="1970551" y="3208682"/>
              <a:ext cx="407724" cy="520867"/>
            </a:xfrm>
            <a:custGeom>
              <a:avLst/>
              <a:gdLst>
                <a:gd name="T0" fmla="*/ 0 w 907"/>
                <a:gd name="T1" fmla="*/ 0 h 1171"/>
                <a:gd name="T2" fmla="*/ 0 w 907"/>
                <a:gd name="T3" fmla="*/ 0 h 1171"/>
                <a:gd name="T4" fmla="*/ 0 w 907"/>
                <a:gd name="T5" fmla="*/ 0 h 1171"/>
                <a:gd name="T6" fmla="*/ 0 w 907"/>
                <a:gd name="T7" fmla="*/ 0 h 1171"/>
                <a:gd name="T8" fmla="*/ 0 w 907"/>
                <a:gd name="T9" fmla="*/ 0 h 1171"/>
                <a:gd name="T10" fmla="*/ 0 w 907"/>
                <a:gd name="T11" fmla="*/ 0 h 1171"/>
                <a:gd name="T12" fmla="*/ 0 w 907"/>
                <a:gd name="T13" fmla="*/ 0 h 1171"/>
                <a:gd name="T14" fmla="*/ 0 w 907"/>
                <a:gd name="T15" fmla="*/ 0 h 1171"/>
                <a:gd name="T16" fmla="*/ 0 w 907"/>
                <a:gd name="T17" fmla="*/ 0 h 1171"/>
                <a:gd name="T18" fmla="*/ 0 w 907"/>
                <a:gd name="T19" fmla="*/ 0 h 1171"/>
                <a:gd name="T20" fmla="*/ 0 w 907"/>
                <a:gd name="T21" fmla="*/ 0 h 1171"/>
                <a:gd name="T22" fmla="*/ 0 w 907"/>
                <a:gd name="T23" fmla="*/ 0 h 1171"/>
                <a:gd name="T24" fmla="*/ 0 w 907"/>
                <a:gd name="T25" fmla="*/ 0 h 1171"/>
                <a:gd name="T26" fmla="*/ 0 w 907"/>
                <a:gd name="T27" fmla="*/ 0 h 1171"/>
                <a:gd name="T28" fmla="*/ 0 w 907"/>
                <a:gd name="T29" fmla="*/ 0 h 1171"/>
                <a:gd name="T30" fmla="*/ 0 w 907"/>
                <a:gd name="T31" fmla="*/ 0 h 1171"/>
                <a:gd name="T32" fmla="*/ 0 w 907"/>
                <a:gd name="T33" fmla="*/ 0 h 1171"/>
                <a:gd name="T34" fmla="*/ 0 w 907"/>
                <a:gd name="T35" fmla="*/ 0 h 1171"/>
                <a:gd name="T36" fmla="*/ 0 w 907"/>
                <a:gd name="T37" fmla="*/ 0 h 1171"/>
                <a:gd name="T38" fmla="*/ 0 w 907"/>
                <a:gd name="T39" fmla="*/ 0 h 1171"/>
                <a:gd name="T40" fmla="*/ 0 w 907"/>
                <a:gd name="T41" fmla="*/ 0 h 1171"/>
                <a:gd name="T42" fmla="*/ 0 w 907"/>
                <a:gd name="T43" fmla="*/ 0 h 1171"/>
                <a:gd name="T44" fmla="*/ 0 w 907"/>
                <a:gd name="T45" fmla="*/ 0 h 1171"/>
                <a:gd name="T46" fmla="*/ 0 w 907"/>
                <a:gd name="T47" fmla="*/ 0 h 1171"/>
                <a:gd name="T48" fmla="*/ 0 w 907"/>
                <a:gd name="T49" fmla="*/ 0 h 1171"/>
                <a:gd name="T50" fmla="*/ 0 w 907"/>
                <a:gd name="T51" fmla="*/ 0 h 1171"/>
                <a:gd name="T52" fmla="*/ 0 w 907"/>
                <a:gd name="T53" fmla="*/ 0 h 1171"/>
                <a:gd name="T54" fmla="*/ 0 w 907"/>
                <a:gd name="T55" fmla="*/ 0 h 1171"/>
                <a:gd name="T56" fmla="*/ 0 w 907"/>
                <a:gd name="T57" fmla="*/ 0 h 1171"/>
                <a:gd name="T58" fmla="*/ 0 w 907"/>
                <a:gd name="T59" fmla="*/ 0 h 1171"/>
                <a:gd name="T60" fmla="*/ 0 w 907"/>
                <a:gd name="T61" fmla="*/ 0 h 1171"/>
                <a:gd name="T62" fmla="*/ 0 w 907"/>
                <a:gd name="T63" fmla="*/ 0 h 1171"/>
                <a:gd name="T64" fmla="*/ 0 w 907"/>
                <a:gd name="T65" fmla="*/ 0 h 1171"/>
                <a:gd name="T66" fmla="*/ 0 w 907"/>
                <a:gd name="T67" fmla="*/ 0 h 1171"/>
                <a:gd name="T68" fmla="*/ 0 w 907"/>
                <a:gd name="T69" fmla="*/ 0 h 1171"/>
                <a:gd name="T70" fmla="*/ 0 w 907"/>
                <a:gd name="T71" fmla="*/ 0 h 1171"/>
                <a:gd name="T72" fmla="*/ 0 w 907"/>
                <a:gd name="T73" fmla="*/ 0 h 1171"/>
                <a:gd name="T74" fmla="*/ 0 w 907"/>
                <a:gd name="T75" fmla="*/ 0 h 1171"/>
                <a:gd name="T76" fmla="*/ 0 w 907"/>
                <a:gd name="T77" fmla="*/ 0 h 1171"/>
                <a:gd name="T78" fmla="*/ 0 w 907"/>
                <a:gd name="T79" fmla="*/ 0 h 1171"/>
                <a:gd name="T80" fmla="*/ 0 w 907"/>
                <a:gd name="T81" fmla="*/ 0 h 1171"/>
                <a:gd name="T82" fmla="*/ 0 w 907"/>
                <a:gd name="T83" fmla="*/ 0 h 1171"/>
                <a:gd name="T84" fmla="*/ 0 w 907"/>
                <a:gd name="T85" fmla="*/ 0 h 1171"/>
                <a:gd name="T86" fmla="*/ 0 w 907"/>
                <a:gd name="T87" fmla="*/ 0 h 1171"/>
                <a:gd name="T88" fmla="*/ 0 w 907"/>
                <a:gd name="T89" fmla="*/ 0 h 1171"/>
                <a:gd name="T90" fmla="*/ 0 w 907"/>
                <a:gd name="T91" fmla="*/ 0 h 1171"/>
                <a:gd name="T92" fmla="*/ 0 w 907"/>
                <a:gd name="T93" fmla="*/ 0 h 1171"/>
                <a:gd name="T94" fmla="*/ 0 w 907"/>
                <a:gd name="T95" fmla="*/ 0 h 1171"/>
                <a:gd name="T96" fmla="*/ 0 w 907"/>
                <a:gd name="T97" fmla="*/ 0 h 1171"/>
                <a:gd name="T98" fmla="*/ 0 w 907"/>
                <a:gd name="T99" fmla="*/ 0 h 1171"/>
                <a:gd name="T100" fmla="*/ 0 w 907"/>
                <a:gd name="T101" fmla="*/ 0 h 1171"/>
                <a:gd name="T102" fmla="*/ 0 w 907"/>
                <a:gd name="T103" fmla="*/ 0 h 1171"/>
                <a:gd name="T104" fmla="*/ 0 w 907"/>
                <a:gd name="T105" fmla="*/ 0 h 1171"/>
                <a:gd name="T106" fmla="*/ 0 w 907"/>
                <a:gd name="T107" fmla="*/ 0 h 1171"/>
                <a:gd name="T108" fmla="*/ 0 w 907"/>
                <a:gd name="T109" fmla="*/ 0 h 1171"/>
                <a:gd name="T110" fmla="*/ 0 w 907"/>
                <a:gd name="T111" fmla="*/ 0 h 1171"/>
                <a:gd name="T112" fmla="*/ 0 w 907"/>
                <a:gd name="T113" fmla="*/ 0 h 1171"/>
                <a:gd name="T114" fmla="*/ 0 w 907"/>
                <a:gd name="T115" fmla="*/ 0 h 117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07" h="1171">
                  <a:moveTo>
                    <a:pt x="306" y="55"/>
                  </a:moveTo>
                  <a:lnTo>
                    <a:pt x="354" y="112"/>
                  </a:lnTo>
                  <a:lnTo>
                    <a:pt x="318" y="127"/>
                  </a:lnTo>
                  <a:lnTo>
                    <a:pt x="297" y="129"/>
                  </a:lnTo>
                  <a:lnTo>
                    <a:pt x="277" y="150"/>
                  </a:lnTo>
                  <a:lnTo>
                    <a:pt x="261" y="150"/>
                  </a:lnTo>
                  <a:lnTo>
                    <a:pt x="256" y="144"/>
                  </a:lnTo>
                  <a:lnTo>
                    <a:pt x="205" y="154"/>
                  </a:lnTo>
                  <a:lnTo>
                    <a:pt x="199" y="144"/>
                  </a:lnTo>
                  <a:lnTo>
                    <a:pt x="168" y="130"/>
                  </a:lnTo>
                  <a:lnTo>
                    <a:pt x="160" y="181"/>
                  </a:lnTo>
                  <a:lnTo>
                    <a:pt x="153" y="222"/>
                  </a:lnTo>
                  <a:lnTo>
                    <a:pt x="126" y="252"/>
                  </a:lnTo>
                  <a:lnTo>
                    <a:pt x="99" y="256"/>
                  </a:lnTo>
                  <a:lnTo>
                    <a:pt x="69" y="273"/>
                  </a:lnTo>
                  <a:lnTo>
                    <a:pt x="34" y="321"/>
                  </a:lnTo>
                  <a:lnTo>
                    <a:pt x="12" y="433"/>
                  </a:lnTo>
                  <a:lnTo>
                    <a:pt x="21" y="447"/>
                  </a:lnTo>
                  <a:lnTo>
                    <a:pt x="18" y="475"/>
                  </a:lnTo>
                  <a:lnTo>
                    <a:pt x="7" y="480"/>
                  </a:lnTo>
                  <a:lnTo>
                    <a:pt x="6" y="511"/>
                  </a:lnTo>
                  <a:lnTo>
                    <a:pt x="16" y="511"/>
                  </a:lnTo>
                  <a:lnTo>
                    <a:pt x="37" y="543"/>
                  </a:lnTo>
                  <a:lnTo>
                    <a:pt x="31" y="579"/>
                  </a:lnTo>
                  <a:lnTo>
                    <a:pt x="51" y="585"/>
                  </a:lnTo>
                  <a:lnTo>
                    <a:pt x="45" y="630"/>
                  </a:lnTo>
                  <a:lnTo>
                    <a:pt x="28" y="687"/>
                  </a:lnTo>
                  <a:lnTo>
                    <a:pt x="69" y="697"/>
                  </a:lnTo>
                  <a:lnTo>
                    <a:pt x="54" y="714"/>
                  </a:lnTo>
                  <a:lnTo>
                    <a:pt x="43" y="714"/>
                  </a:lnTo>
                  <a:lnTo>
                    <a:pt x="42" y="729"/>
                  </a:lnTo>
                  <a:lnTo>
                    <a:pt x="22" y="718"/>
                  </a:lnTo>
                  <a:lnTo>
                    <a:pt x="16" y="748"/>
                  </a:lnTo>
                  <a:lnTo>
                    <a:pt x="36" y="759"/>
                  </a:lnTo>
                  <a:lnTo>
                    <a:pt x="0" y="801"/>
                  </a:lnTo>
                  <a:lnTo>
                    <a:pt x="9" y="816"/>
                  </a:lnTo>
                  <a:lnTo>
                    <a:pt x="19" y="811"/>
                  </a:lnTo>
                  <a:lnTo>
                    <a:pt x="30" y="832"/>
                  </a:lnTo>
                  <a:lnTo>
                    <a:pt x="72" y="811"/>
                  </a:lnTo>
                  <a:lnTo>
                    <a:pt x="93" y="807"/>
                  </a:lnTo>
                  <a:lnTo>
                    <a:pt x="97" y="796"/>
                  </a:lnTo>
                  <a:lnTo>
                    <a:pt x="108" y="822"/>
                  </a:lnTo>
                  <a:lnTo>
                    <a:pt x="127" y="834"/>
                  </a:lnTo>
                  <a:lnTo>
                    <a:pt x="106" y="849"/>
                  </a:lnTo>
                  <a:lnTo>
                    <a:pt x="106" y="864"/>
                  </a:lnTo>
                  <a:lnTo>
                    <a:pt x="121" y="859"/>
                  </a:lnTo>
                  <a:lnTo>
                    <a:pt x="100" y="895"/>
                  </a:lnTo>
                  <a:lnTo>
                    <a:pt x="75" y="894"/>
                  </a:lnTo>
                  <a:lnTo>
                    <a:pt x="43" y="904"/>
                  </a:lnTo>
                  <a:lnTo>
                    <a:pt x="54" y="919"/>
                  </a:lnTo>
                  <a:lnTo>
                    <a:pt x="69" y="915"/>
                  </a:lnTo>
                  <a:lnTo>
                    <a:pt x="73" y="931"/>
                  </a:lnTo>
                  <a:lnTo>
                    <a:pt x="94" y="952"/>
                  </a:lnTo>
                  <a:lnTo>
                    <a:pt x="63" y="982"/>
                  </a:lnTo>
                  <a:lnTo>
                    <a:pt x="46" y="1008"/>
                  </a:lnTo>
                  <a:lnTo>
                    <a:pt x="34" y="1050"/>
                  </a:lnTo>
                  <a:lnTo>
                    <a:pt x="55" y="1039"/>
                  </a:lnTo>
                  <a:lnTo>
                    <a:pt x="61" y="1014"/>
                  </a:lnTo>
                  <a:lnTo>
                    <a:pt x="82" y="1018"/>
                  </a:lnTo>
                  <a:lnTo>
                    <a:pt x="76" y="1054"/>
                  </a:lnTo>
                  <a:lnTo>
                    <a:pt x="85" y="1065"/>
                  </a:lnTo>
                  <a:lnTo>
                    <a:pt x="75" y="1075"/>
                  </a:lnTo>
                  <a:lnTo>
                    <a:pt x="111" y="1092"/>
                  </a:lnTo>
                  <a:lnTo>
                    <a:pt x="127" y="1077"/>
                  </a:lnTo>
                  <a:lnTo>
                    <a:pt x="136" y="1092"/>
                  </a:lnTo>
                  <a:lnTo>
                    <a:pt x="168" y="1081"/>
                  </a:lnTo>
                  <a:lnTo>
                    <a:pt x="178" y="1087"/>
                  </a:lnTo>
                  <a:lnTo>
                    <a:pt x="198" y="1140"/>
                  </a:lnTo>
                  <a:lnTo>
                    <a:pt x="253" y="1171"/>
                  </a:lnTo>
                  <a:lnTo>
                    <a:pt x="279" y="1161"/>
                  </a:lnTo>
                  <a:lnTo>
                    <a:pt x="295" y="1125"/>
                  </a:lnTo>
                  <a:lnTo>
                    <a:pt x="306" y="1131"/>
                  </a:lnTo>
                  <a:lnTo>
                    <a:pt x="307" y="1099"/>
                  </a:lnTo>
                  <a:lnTo>
                    <a:pt x="351" y="1099"/>
                  </a:lnTo>
                  <a:lnTo>
                    <a:pt x="346" y="1080"/>
                  </a:lnTo>
                  <a:lnTo>
                    <a:pt x="331" y="1074"/>
                  </a:lnTo>
                  <a:lnTo>
                    <a:pt x="346" y="1059"/>
                  </a:lnTo>
                  <a:lnTo>
                    <a:pt x="363" y="1053"/>
                  </a:lnTo>
                  <a:lnTo>
                    <a:pt x="358" y="1027"/>
                  </a:lnTo>
                  <a:lnTo>
                    <a:pt x="385" y="987"/>
                  </a:lnTo>
                  <a:lnTo>
                    <a:pt x="432" y="967"/>
                  </a:lnTo>
                  <a:lnTo>
                    <a:pt x="427" y="961"/>
                  </a:lnTo>
                  <a:lnTo>
                    <a:pt x="444" y="925"/>
                  </a:lnTo>
                  <a:lnTo>
                    <a:pt x="480" y="885"/>
                  </a:lnTo>
                  <a:lnTo>
                    <a:pt x="475" y="870"/>
                  </a:lnTo>
                  <a:lnTo>
                    <a:pt x="559" y="808"/>
                  </a:lnTo>
                  <a:lnTo>
                    <a:pt x="606" y="805"/>
                  </a:lnTo>
                  <a:lnTo>
                    <a:pt x="627" y="790"/>
                  </a:lnTo>
                  <a:lnTo>
                    <a:pt x="637" y="816"/>
                  </a:lnTo>
                  <a:lnTo>
                    <a:pt x="663" y="841"/>
                  </a:lnTo>
                  <a:lnTo>
                    <a:pt x="688" y="811"/>
                  </a:lnTo>
                  <a:lnTo>
                    <a:pt x="673" y="786"/>
                  </a:lnTo>
                  <a:lnTo>
                    <a:pt x="795" y="705"/>
                  </a:lnTo>
                  <a:lnTo>
                    <a:pt x="769" y="699"/>
                  </a:lnTo>
                  <a:lnTo>
                    <a:pt x="759" y="679"/>
                  </a:lnTo>
                  <a:lnTo>
                    <a:pt x="723" y="693"/>
                  </a:lnTo>
                  <a:lnTo>
                    <a:pt x="691" y="697"/>
                  </a:lnTo>
                  <a:lnTo>
                    <a:pt x="681" y="708"/>
                  </a:lnTo>
                  <a:lnTo>
                    <a:pt x="609" y="691"/>
                  </a:lnTo>
                  <a:lnTo>
                    <a:pt x="598" y="702"/>
                  </a:lnTo>
                  <a:lnTo>
                    <a:pt x="577" y="690"/>
                  </a:lnTo>
                  <a:lnTo>
                    <a:pt x="583" y="664"/>
                  </a:lnTo>
                  <a:lnTo>
                    <a:pt x="547" y="654"/>
                  </a:lnTo>
                  <a:lnTo>
                    <a:pt x="501" y="663"/>
                  </a:lnTo>
                  <a:lnTo>
                    <a:pt x="502" y="622"/>
                  </a:lnTo>
                  <a:lnTo>
                    <a:pt x="513" y="601"/>
                  </a:lnTo>
                  <a:lnTo>
                    <a:pt x="495" y="502"/>
                  </a:lnTo>
                  <a:lnTo>
                    <a:pt x="520" y="487"/>
                  </a:lnTo>
                  <a:lnTo>
                    <a:pt x="537" y="442"/>
                  </a:lnTo>
                  <a:lnTo>
                    <a:pt x="579" y="432"/>
                  </a:lnTo>
                  <a:lnTo>
                    <a:pt x="634" y="495"/>
                  </a:lnTo>
                  <a:lnTo>
                    <a:pt x="628" y="516"/>
                  </a:lnTo>
                  <a:lnTo>
                    <a:pt x="603" y="510"/>
                  </a:lnTo>
                  <a:lnTo>
                    <a:pt x="579" y="546"/>
                  </a:lnTo>
                  <a:lnTo>
                    <a:pt x="580" y="571"/>
                  </a:lnTo>
                  <a:lnTo>
                    <a:pt x="597" y="567"/>
                  </a:lnTo>
                  <a:lnTo>
                    <a:pt x="589" y="547"/>
                  </a:lnTo>
                  <a:lnTo>
                    <a:pt x="598" y="528"/>
                  </a:lnTo>
                  <a:lnTo>
                    <a:pt x="631" y="546"/>
                  </a:lnTo>
                  <a:lnTo>
                    <a:pt x="621" y="567"/>
                  </a:lnTo>
                  <a:lnTo>
                    <a:pt x="636" y="588"/>
                  </a:lnTo>
                  <a:lnTo>
                    <a:pt x="621" y="603"/>
                  </a:lnTo>
                  <a:lnTo>
                    <a:pt x="636" y="624"/>
                  </a:lnTo>
                  <a:lnTo>
                    <a:pt x="672" y="615"/>
                  </a:lnTo>
                  <a:lnTo>
                    <a:pt x="678" y="588"/>
                  </a:lnTo>
                  <a:lnTo>
                    <a:pt x="657" y="573"/>
                  </a:lnTo>
                  <a:lnTo>
                    <a:pt x="657" y="556"/>
                  </a:lnTo>
                  <a:lnTo>
                    <a:pt x="673" y="562"/>
                  </a:lnTo>
                  <a:lnTo>
                    <a:pt x="684" y="543"/>
                  </a:lnTo>
                  <a:lnTo>
                    <a:pt x="720" y="553"/>
                  </a:lnTo>
                  <a:lnTo>
                    <a:pt x="721" y="579"/>
                  </a:lnTo>
                  <a:lnTo>
                    <a:pt x="805" y="571"/>
                  </a:lnTo>
                  <a:lnTo>
                    <a:pt x="802" y="562"/>
                  </a:lnTo>
                  <a:lnTo>
                    <a:pt x="807" y="558"/>
                  </a:lnTo>
                  <a:lnTo>
                    <a:pt x="849" y="579"/>
                  </a:lnTo>
                  <a:lnTo>
                    <a:pt x="864" y="553"/>
                  </a:lnTo>
                  <a:lnTo>
                    <a:pt x="844" y="537"/>
                  </a:lnTo>
                  <a:lnTo>
                    <a:pt x="870" y="507"/>
                  </a:lnTo>
                  <a:lnTo>
                    <a:pt x="861" y="490"/>
                  </a:lnTo>
                  <a:lnTo>
                    <a:pt x="876" y="486"/>
                  </a:lnTo>
                  <a:lnTo>
                    <a:pt x="882" y="465"/>
                  </a:lnTo>
                  <a:lnTo>
                    <a:pt x="907" y="450"/>
                  </a:lnTo>
                  <a:lnTo>
                    <a:pt x="892" y="414"/>
                  </a:lnTo>
                  <a:lnTo>
                    <a:pt x="858" y="405"/>
                  </a:lnTo>
                  <a:lnTo>
                    <a:pt x="852" y="415"/>
                  </a:lnTo>
                  <a:lnTo>
                    <a:pt x="831" y="403"/>
                  </a:lnTo>
                  <a:lnTo>
                    <a:pt x="826" y="388"/>
                  </a:lnTo>
                  <a:lnTo>
                    <a:pt x="741" y="325"/>
                  </a:lnTo>
                  <a:lnTo>
                    <a:pt x="720" y="319"/>
                  </a:lnTo>
                  <a:lnTo>
                    <a:pt x="709" y="304"/>
                  </a:lnTo>
                  <a:lnTo>
                    <a:pt x="715" y="258"/>
                  </a:lnTo>
                  <a:lnTo>
                    <a:pt x="703" y="255"/>
                  </a:lnTo>
                  <a:lnTo>
                    <a:pt x="675" y="271"/>
                  </a:lnTo>
                  <a:lnTo>
                    <a:pt x="633" y="250"/>
                  </a:lnTo>
                  <a:lnTo>
                    <a:pt x="634" y="193"/>
                  </a:lnTo>
                  <a:lnTo>
                    <a:pt x="651" y="189"/>
                  </a:lnTo>
                  <a:lnTo>
                    <a:pt x="651" y="178"/>
                  </a:lnTo>
                  <a:lnTo>
                    <a:pt x="619" y="168"/>
                  </a:lnTo>
                  <a:lnTo>
                    <a:pt x="619" y="178"/>
                  </a:lnTo>
                  <a:lnTo>
                    <a:pt x="583" y="162"/>
                  </a:lnTo>
                  <a:lnTo>
                    <a:pt x="585" y="126"/>
                  </a:lnTo>
                  <a:lnTo>
                    <a:pt x="595" y="111"/>
                  </a:lnTo>
                  <a:lnTo>
                    <a:pt x="523" y="88"/>
                  </a:lnTo>
                  <a:lnTo>
                    <a:pt x="513" y="73"/>
                  </a:lnTo>
                  <a:lnTo>
                    <a:pt x="493" y="67"/>
                  </a:lnTo>
                  <a:lnTo>
                    <a:pt x="478" y="46"/>
                  </a:lnTo>
                  <a:lnTo>
                    <a:pt x="474" y="0"/>
                  </a:lnTo>
                  <a:lnTo>
                    <a:pt x="447" y="10"/>
                  </a:lnTo>
                  <a:lnTo>
                    <a:pt x="448" y="10"/>
                  </a:lnTo>
                  <a:lnTo>
                    <a:pt x="432" y="10"/>
                  </a:lnTo>
                  <a:lnTo>
                    <a:pt x="427" y="30"/>
                  </a:lnTo>
                  <a:lnTo>
                    <a:pt x="384" y="40"/>
                  </a:lnTo>
                  <a:lnTo>
                    <a:pt x="336" y="28"/>
                  </a:lnTo>
                  <a:lnTo>
                    <a:pt x="306" y="39"/>
                  </a:lnTo>
                  <a:lnTo>
                    <a:pt x="306" y="5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Freeform 272"/>
            <p:cNvSpPr>
              <a:spLocks/>
            </p:cNvSpPr>
            <p:nvPr/>
          </p:nvSpPr>
          <p:spPr bwMode="auto">
            <a:xfrm>
              <a:off x="1650581" y="3180619"/>
              <a:ext cx="295668" cy="248413"/>
            </a:xfrm>
            <a:custGeom>
              <a:avLst/>
              <a:gdLst>
                <a:gd name="T0" fmla="*/ 0 w 657"/>
                <a:gd name="T1" fmla="*/ 0 h 558"/>
                <a:gd name="T2" fmla="*/ 0 w 657"/>
                <a:gd name="T3" fmla="*/ 0 h 558"/>
                <a:gd name="T4" fmla="*/ 0 w 657"/>
                <a:gd name="T5" fmla="*/ 0 h 558"/>
                <a:gd name="T6" fmla="*/ 0 w 657"/>
                <a:gd name="T7" fmla="*/ 0 h 558"/>
                <a:gd name="T8" fmla="*/ 0 w 657"/>
                <a:gd name="T9" fmla="*/ 0 h 558"/>
                <a:gd name="T10" fmla="*/ 0 w 657"/>
                <a:gd name="T11" fmla="*/ 0 h 558"/>
                <a:gd name="T12" fmla="*/ 0 w 657"/>
                <a:gd name="T13" fmla="*/ 0 h 558"/>
                <a:gd name="T14" fmla="*/ 0 w 657"/>
                <a:gd name="T15" fmla="*/ 0 h 558"/>
                <a:gd name="T16" fmla="*/ 0 w 657"/>
                <a:gd name="T17" fmla="*/ 0 h 558"/>
                <a:gd name="T18" fmla="*/ 0 w 657"/>
                <a:gd name="T19" fmla="*/ 0 h 558"/>
                <a:gd name="T20" fmla="*/ 0 w 657"/>
                <a:gd name="T21" fmla="*/ 0 h 558"/>
                <a:gd name="T22" fmla="*/ 0 w 657"/>
                <a:gd name="T23" fmla="*/ 0 h 558"/>
                <a:gd name="T24" fmla="*/ 0 w 657"/>
                <a:gd name="T25" fmla="*/ 0 h 558"/>
                <a:gd name="T26" fmla="*/ 0 w 657"/>
                <a:gd name="T27" fmla="*/ 0 h 558"/>
                <a:gd name="T28" fmla="*/ 0 w 657"/>
                <a:gd name="T29" fmla="*/ 0 h 558"/>
                <a:gd name="T30" fmla="*/ 0 w 657"/>
                <a:gd name="T31" fmla="*/ 0 h 558"/>
                <a:gd name="T32" fmla="*/ 0 w 657"/>
                <a:gd name="T33" fmla="*/ 0 h 558"/>
                <a:gd name="T34" fmla="*/ 0 w 657"/>
                <a:gd name="T35" fmla="*/ 0 h 558"/>
                <a:gd name="T36" fmla="*/ 0 w 657"/>
                <a:gd name="T37" fmla="*/ 0 h 558"/>
                <a:gd name="T38" fmla="*/ 0 w 657"/>
                <a:gd name="T39" fmla="*/ 0 h 558"/>
                <a:gd name="T40" fmla="*/ 0 w 657"/>
                <a:gd name="T41" fmla="*/ 0 h 558"/>
                <a:gd name="T42" fmla="*/ 0 w 657"/>
                <a:gd name="T43" fmla="*/ 0 h 558"/>
                <a:gd name="T44" fmla="*/ 0 w 657"/>
                <a:gd name="T45" fmla="*/ 0 h 558"/>
                <a:gd name="T46" fmla="*/ 0 w 657"/>
                <a:gd name="T47" fmla="*/ 0 h 558"/>
                <a:gd name="T48" fmla="*/ 0 w 657"/>
                <a:gd name="T49" fmla="*/ 0 h 558"/>
                <a:gd name="T50" fmla="*/ 0 w 657"/>
                <a:gd name="T51" fmla="*/ 0 h 558"/>
                <a:gd name="T52" fmla="*/ 0 w 657"/>
                <a:gd name="T53" fmla="*/ 0 h 558"/>
                <a:gd name="T54" fmla="*/ 0 w 657"/>
                <a:gd name="T55" fmla="*/ 0 h 558"/>
                <a:gd name="T56" fmla="*/ 0 w 657"/>
                <a:gd name="T57" fmla="*/ 0 h 558"/>
                <a:gd name="T58" fmla="*/ 0 w 657"/>
                <a:gd name="T59" fmla="*/ 0 h 558"/>
                <a:gd name="T60" fmla="*/ 0 w 657"/>
                <a:gd name="T61" fmla="*/ 0 h 558"/>
                <a:gd name="T62" fmla="*/ 0 w 657"/>
                <a:gd name="T63" fmla="*/ 0 h 558"/>
                <a:gd name="T64" fmla="*/ 0 w 657"/>
                <a:gd name="T65" fmla="*/ 0 h 558"/>
                <a:gd name="T66" fmla="*/ 0 w 657"/>
                <a:gd name="T67" fmla="*/ 0 h 558"/>
                <a:gd name="T68" fmla="*/ 0 w 657"/>
                <a:gd name="T69" fmla="*/ 0 h 558"/>
                <a:gd name="T70" fmla="*/ 0 w 657"/>
                <a:gd name="T71" fmla="*/ 0 h 558"/>
                <a:gd name="T72" fmla="*/ 0 w 657"/>
                <a:gd name="T73" fmla="*/ 0 h 558"/>
                <a:gd name="T74" fmla="*/ 0 w 657"/>
                <a:gd name="T75" fmla="*/ 0 h 558"/>
                <a:gd name="T76" fmla="*/ 0 w 657"/>
                <a:gd name="T77" fmla="*/ 0 h 558"/>
                <a:gd name="T78" fmla="*/ 0 w 657"/>
                <a:gd name="T79" fmla="*/ 0 h 558"/>
                <a:gd name="T80" fmla="*/ 0 w 657"/>
                <a:gd name="T81" fmla="*/ 0 h 558"/>
                <a:gd name="T82" fmla="*/ 0 w 657"/>
                <a:gd name="T83" fmla="*/ 0 h 558"/>
                <a:gd name="T84" fmla="*/ 0 w 657"/>
                <a:gd name="T85" fmla="*/ 0 h 558"/>
                <a:gd name="T86" fmla="*/ 0 w 657"/>
                <a:gd name="T87" fmla="*/ 0 h 558"/>
                <a:gd name="T88" fmla="*/ 0 w 657"/>
                <a:gd name="T89" fmla="*/ 0 h 558"/>
                <a:gd name="T90" fmla="*/ 0 w 657"/>
                <a:gd name="T91" fmla="*/ 0 h 558"/>
                <a:gd name="T92" fmla="*/ 0 w 657"/>
                <a:gd name="T93" fmla="*/ 0 h 55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57" h="558">
                  <a:moveTo>
                    <a:pt x="106" y="558"/>
                  </a:moveTo>
                  <a:lnTo>
                    <a:pt x="91" y="528"/>
                  </a:lnTo>
                  <a:lnTo>
                    <a:pt x="112" y="503"/>
                  </a:lnTo>
                  <a:lnTo>
                    <a:pt x="93" y="482"/>
                  </a:lnTo>
                  <a:lnTo>
                    <a:pt x="88" y="450"/>
                  </a:lnTo>
                  <a:lnTo>
                    <a:pt x="67" y="440"/>
                  </a:lnTo>
                  <a:lnTo>
                    <a:pt x="88" y="431"/>
                  </a:lnTo>
                  <a:lnTo>
                    <a:pt x="79" y="393"/>
                  </a:lnTo>
                  <a:lnTo>
                    <a:pt x="64" y="393"/>
                  </a:lnTo>
                  <a:lnTo>
                    <a:pt x="60" y="336"/>
                  </a:lnTo>
                  <a:lnTo>
                    <a:pt x="76" y="296"/>
                  </a:lnTo>
                  <a:lnTo>
                    <a:pt x="72" y="290"/>
                  </a:lnTo>
                  <a:lnTo>
                    <a:pt x="61" y="300"/>
                  </a:lnTo>
                  <a:lnTo>
                    <a:pt x="51" y="269"/>
                  </a:lnTo>
                  <a:lnTo>
                    <a:pt x="27" y="243"/>
                  </a:lnTo>
                  <a:lnTo>
                    <a:pt x="6" y="258"/>
                  </a:lnTo>
                  <a:lnTo>
                    <a:pt x="0" y="248"/>
                  </a:lnTo>
                  <a:lnTo>
                    <a:pt x="21" y="227"/>
                  </a:lnTo>
                  <a:lnTo>
                    <a:pt x="12" y="212"/>
                  </a:lnTo>
                  <a:lnTo>
                    <a:pt x="16" y="201"/>
                  </a:lnTo>
                  <a:lnTo>
                    <a:pt x="12" y="161"/>
                  </a:lnTo>
                  <a:lnTo>
                    <a:pt x="55" y="149"/>
                  </a:lnTo>
                  <a:lnTo>
                    <a:pt x="40" y="119"/>
                  </a:lnTo>
                  <a:lnTo>
                    <a:pt x="45" y="93"/>
                  </a:lnTo>
                  <a:lnTo>
                    <a:pt x="30" y="87"/>
                  </a:lnTo>
                  <a:lnTo>
                    <a:pt x="52" y="36"/>
                  </a:lnTo>
                  <a:lnTo>
                    <a:pt x="84" y="0"/>
                  </a:lnTo>
                  <a:lnTo>
                    <a:pt x="94" y="2"/>
                  </a:lnTo>
                  <a:lnTo>
                    <a:pt x="105" y="21"/>
                  </a:lnTo>
                  <a:lnTo>
                    <a:pt x="120" y="38"/>
                  </a:lnTo>
                  <a:lnTo>
                    <a:pt x="135" y="33"/>
                  </a:lnTo>
                  <a:lnTo>
                    <a:pt x="141" y="8"/>
                  </a:lnTo>
                  <a:lnTo>
                    <a:pt x="151" y="12"/>
                  </a:lnTo>
                  <a:lnTo>
                    <a:pt x="151" y="18"/>
                  </a:lnTo>
                  <a:lnTo>
                    <a:pt x="162" y="8"/>
                  </a:lnTo>
                  <a:lnTo>
                    <a:pt x="171" y="23"/>
                  </a:lnTo>
                  <a:lnTo>
                    <a:pt x="181" y="29"/>
                  </a:lnTo>
                  <a:lnTo>
                    <a:pt x="177" y="8"/>
                  </a:lnTo>
                  <a:lnTo>
                    <a:pt x="187" y="8"/>
                  </a:lnTo>
                  <a:lnTo>
                    <a:pt x="223" y="51"/>
                  </a:lnTo>
                  <a:lnTo>
                    <a:pt x="282" y="59"/>
                  </a:lnTo>
                  <a:lnTo>
                    <a:pt x="298" y="83"/>
                  </a:lnTo>
                  <a:lnTo>
                    <a:pt x="294" y="87"/>
                  </a:lnTo>
                  <a:lnTo>
                    <a:pt x="309" y="98"/>
                  </a:lnTo>
                  <a:lnTo>
                    <a:pt x="324" y="98"/>
                  </a:lnTo>
                  <a:lnTo>
                    <a:pt x="319" y="119"/>
                  </a:lnTo>
                  <a:lnTo>
                    <a:pt x="328" y="129"/>
                  </a:lnTo>
                  <a:lnTo>
                    <a:pt x="345" y="129"/>
                  </a:lnTo>
                  <a:lnTo>
                    <a:pt x="349" y="125"/>
                  </a:lnTo>
                  <a:lnTo>
                    <a:pt x="334" y="108"/>
                  </a:lnTo>
                  <a:lnTo>
                    <a:pt x="345" y="110"/>
                  </a:lnTo>
                  <a:lnTo>
                    <a:pt x="351" y="99"/>
                  </a:lnTo>
                  <a:lnTo>
                    <a:pt x="391" y="116"/>
                  </a:lnTo>
                  <a:lnTo>
                    <a:pt x="417" y="84"/>
                  </a:lnTo>
                  <a:lnTo>
                    <a:pt x="444" y="66"/>
                  </a:lnTo>
                  <a:lnTo>
                    <a:pt x="460" y="29"/>
                  </a:lnTo>
                  <a:lnTo>
                    <a:pt x="469" y="96"/>
                  </a:lnTo>
                  <a:lnTo>
                    <a:pt x="513" y="96"/>
                  </a:lnTo>
                  <a:lnTo>
                    <a:pt x="525" y="123"/>
                  </a:lnTo>
                  <a:lnTo>
                    <a:pt x="598" y="120"/>
                  </a:lnTo>
                  <a:lnTo>
                    <a:pt x="592" y="134"/>
                  </a:lnTo>
                  <a:lnTo>
                    <a:pt x="597" y="140"/>
                  </a:lnTo>
                  <a:lnTo>
                    <a:pt x="603" y="135"/>
                  </a:lnTo>
                  <a:lnTo>
                    <a:pt x="627" y="182"/>
                  </a:lnTo>
                  <a:lnTo>
                    <a:pt x="624" y="227"/>
                  </a:lnTo>
                  <a:lnTo>
                    <a:pt x="657" y="228"/>
                  </a:lnTo>
                  <a:lnTo>
                    <a:pt x="619" y="275"/>
                  </a:lnTo>
                  <a:lnTo>
                    <a:pt x="613" y="311"/>
                  </a:lnTo>
                  <a:lnTo>
                    <a:pt x="577" y="330"/>
                  </a:lnTo>
                  <a:lnTo>
                    <a:pt x="546" y="335"/>
                  </a:lnTo>
                  <a:lnTo>
                    <a:pt x="540" y="350"/>
                  </a:lnTo>
                  <a:lnTo>
                    <a:pt x="504" y="371"/>
                  </a:lnTo>
                  <a:lnTo>
                    <a:pt x="493" y="365"/>
                  </a:lnTo>
                  <a:lnTo>
                    <a:pt x="472" y="375"/>
                  </a:lnTo>
                  <a:lnTo>
                    <a:pt x="487" y="386"/>
                  </a:lnTo>
                  <a:lnTo>
                    <a:pt x="462" y="411"/>
                  </a:lnTo>
                  <a:lnTo>
                    <a:pt x="456" y="426"/>
                  </a:lnTo>
                  <a:lnTo>
                    <a:pt x="445" y="426"/>
                  </a:lnTo>
                  <a:lnTo>
                    <a:pt x="414" y="452"/>
                  </a:lnTo>
                  <a:lnTo>
                    <a:pt x="393" y="441"/>
                  </a:lnTo>
                  <a:lnTo>
                    <a:pt x="346" y="455"/>
                  </a:lnTo>
                  <a:lnTo>
                    <a:pt x="340" y="471"/>
                  </a:lnTo>
                  <a:lnTo>
                    <a:pt x="310" y="480"/>
                  </a:lnTo>
                  <a:lnTo>
                    <a:pt x="304" y="470"/>
                  </a:lnTo>
                  <a:lnTo>
                    <a:pt x="315" y="465"/>
                  </a:lnTo>
                  <a:lnTo>
                    <a:pt x="310" y="455"/>
                  </a:lnTo>
                  <a:lnTo>
                    <a:pt x="300" y="455"/>
                  </a:lnTo>
                  <a:lnTo>
                    <a:pt x="283" y="506"/>
                  </a:lnTo>
                  <a:lnTo>
                    <a:pt x="262" y="500"/>
                  </a:lnTo>
                  <a:lnTo>
                    <a:pt x="231" y="525"/>
                  </a:lnTo>
                  <a:lnTo>
                    <a:pt x="235" y="536"/>
                  </a:lnTo>
                  <a:lnTo>
                    <a:pt x="204" y="546"/>
                  </a:lnTo>
                  <a:lnTo>
                    <a:pt x="163" y="540"/>
                  </a:lnTo>
                  <a:lnTo>
                    <a:pt x="123" y="551"/>
                  </a:lnTo>
                  <a:lnTo>
                    <a:pt x="106" y="558"/>
                  </a:lnTo>
                  <a:close/>
                </a:path>
              </a:pathLst>
            </a:custGeom>
            <a:solidFill>
              <a:schemeClr val="accent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Freeform 273"/>
            <p:cNvSpPr>
              <a:spLocks/>
            </p:cNvSpPr>
            <p:nvPr/>
          </p:nvSpPr>
          <p:spPr bwMode="auto">
            <a:xfrm>
              <a:off x="2119073" y="3386296"/>
              <a:ext cx="395574" cy="397997"/>
            </a:xfrm>
            <a:custGeom>
              <a:avLst/>
              <a:gdLst>
                <a:gd name="T0" fmla="*/ 0 w 878"/>
                <a:gd name="T1" fmla="*/ 0 h 895"/>
                <a:gd name="T2" fmla="*/ 0 w 878"/>
                <a:gd name="T3" fmla="*/ 0 h 895"/>
                <a:gd name="T4" fmla="*/ 0 w 878"/>
                <a:gd name="T5" fmla="*/ 0 h 895"/>
                <a:gd name="T6" fmla="*/ 0 w 878"/>
                <a:gd name="T7" fmla="*/ 0 h 895"/>
                <a:gd name="T8" fmla="*/ 0 w 878"/>
                <a:gd name="T9" fmla="*/ 0 h 895"/>
                <a:gd name="T10" fmla="*/ 0 w 878"/>
                <a:gd name="T11" fmla="*/ 0 h 895"/>
                <a:gd name="T12" fmla="*/ 0 w 878"/>
                <a:gd name="T13" fmla="*/ 0 h 895"/>
                <a:gd name="T14" fmla="*/ 0 w 878"/>
                <a:gd name="T15" fmla="*/ 0 h 895"/>
                <a:gd name="T16" fmla="*/ 0 w 878"/>
                <a:gd name="T17" fmla="*/ 0 h 895"/>
                <a:gd name="T18" fmla="*/ 0 w 878"/>
                <a:gd name="T19" fmla="*/ 0 h 895"/>
                <a:gd name="T20" fmla="*/ 0 w 878"/>
                <a:gd name="T21" fmla="*/ 0 h 895"/>
                <a:gd name="T22" fmla="*/ 0 w 878"/>
                <a:gd name="T23" fmla="*/ 0 h 895"/>
                <a:gd name="T24" fmla="*/ 0 w 878"/>
                <a:gd name="T25" fmla="*/ 0 h 895"/>
                <a:gd name="T26" fmla="*/ 0 w 878"/>
                <a:gd name="T27" fmla="*/ 0 h 895"/>
                <a:gd name="T28" fmla="*/ 0 w 878"/>
                <a:gd name="T29" fmla="*/ 0 h 895"/>
                <a:gd name="T30" fmla="*/ 0 w 878"/>
                <a:gd name="T31" fmla="*/ 0 h 895"/>
                <a:gd name="T32" fmla="*/ 0 w 878"/>
                <a:gd name="T33" fmla="*/ 0 h 895"/>
                <a:gd name="T34" fmla="*/ 0 w 878"/>
                <a:gd name="T35" fmla="*/ 0 h 895"/>
                <a:gd name="T36" fmla="*/ 0 w 878"/>
                <a:gd name="T37" fmla="*/ 0 h 895"/>
                <a:gd name="T38" fmla="*/ 0 w 878"/>
                <a:gd name="T39" fmla="*/ 0 h 895"/>
                <a:gd name="T40" fmla="*/ 0 w 878"/>
                <a:gd name="T41" fmla="*/ 0 h 895"/>
                <a:gd name="T42" fmla="*/ 0 w 878"/>
                <a:gd name="T43" fmla="*/ 0 h 895"/>
                <a:gd name="T44" fmla="*/ 0 w 878"/>
                <a:gd name="T45" fmla="*/ 0 h 895"/>
                <a:gd name="T46" fmla="*/ 0 w 878"/>
                <a:gd name="T47" fmla="*/ 0 h 895"/>
                <a:gd name="T48" fmla="*/ 0 w 878"/>
                <a:gd name="T49" fmla="*/ 0 h 895"/>
                <a:gd name="T50" fmla="*/ 0 w 878"/>
                <a:gd name="T51" fmla="*/ 0 h 895"/>
                <a:gd name="T52" fmla="*/ 0 w 878"/>
                <a:gd name="T53" fmla="*/ 0 h 895"/>
                <a:gd name="T54" fmla="*/ 0 w 878"/>
                <a:gd name="T55" fmla="*/ 0 h 895"/>
                <a:gd name="T56" fmla="*/ 0 w 878"/>
                <a:gd name="T57" fmla="*/ 0 h 895"/>
                <a:gd name="T58" fmla="*/ 0 w 878"/>
                <a:gd name="T59" fmla="*/ 0 h 895"/>
                <a:gd name="T60" fmla="*/ 0 w 878"/>
                <a:gd name="T61" fmla="*/ 0 h 895"/>
                <a:gd name="T62" fmla="*/ 0 w 878"/>
                <a:gd name="T63" fmla="*/ 0 h 895"/>
                <a:gd name="T64" fmla="*/ 0 w 878"/>
                <a:gd name="T65" fmla="*/ 0 h 895"/>
                <a:gd name="T66" fmla="*/ 0 w 878"/>
                <a:gd name="T67" fmla="*/ 0 h 895"/>
                <a:gd name="T68" fmla="*/ 0 w 878"/>
                <a:gd name="T69" fmla="*/ 0 h 895"/>
                <a:gd name="T70" fmla="*/ 0 w 878"/>
                <a:gd name="T71" fmla="*/ 0 h 895"/>
                <a:gd name="T72" fmla="*/ 0 w 878"/>
                <a:gd name="T73" fmla="*/ 0 h 895"/>
                <a:gd name="T74" fmla="*/ 0 w 878"/>
                <a:gd name="T75" fmla="*/ 0 h 895"/>
                <a:gd name="T76" fmla="*/ 0 w 878"/>
                <a:gd name="T77" fmla="*/ 0 h 895"/>
                <a:gd name="T78" fmla="*/ 0 w 878"/>
                <a:gd name="T79" fmla="*/ 0 h 895"/>
                <a:gd name="T80" fmla="*/ 0 w 878"/>
                <a:gd name="T81" fmla="*/ 0 h 895"/>
                <a:gd name="T82" fmla="*/ 0 w 878"/>
                <a:gd name="T83" fmla="*/ 0 h 895"/>
                <a:gd name="T84" fmla="*/ 0 w 878"/>
                <a:gd name="T85" fmla="*/ 0 h 895"/>
                <a:gd name="T86" fmla="*/ 0 w 878"/>
                <a:gd name="T87" fmla="*/ 0 h 895"/>
                <a:gd name="T88" fmla="*/ 0 w 878"/>
                <a:gd name="T89" fmla="*/ 0 h 895"/>
                <a:gd name="T90" fmla="*/ 0 w 878"/>
                <a:gd name="T91" fmla="*/ 0 h 895"/>
                <a:gd name="T92" fmla="*/ 0 w 878"/>
                <a:gd name="T93" fmla="*/ 0 h 895"/>
                <a:gd name="T94" fmla="*/ 0 w 878"/>
                <a:gd name="T95" fmla="*/ 0 h 895"/>
                <a:gd name="T96" fmla="*/ 0 w 878"/>
                <a:gd name="T97" fmla="*/ 0 h 895"/>
                <a:gd name="T98" fmla="*/ 0 w 878"/>
                <a:gd name="T99" fmla="*/ 0 h 89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878" h="895">
                  <a:moveTo>
                    <a:pt x="773" y="699"/>
                  </a:moveTo>
                  <a:lnTo>
                    <a:pt x="689" y="667"/>
                  </a:lnTo>
                  <a:lnTo>
                    <a:pt x="675" y="691"/>
                  </a:lnTo>
                  <a:lnTo>
                    <a:pt x="656" y="694"/>
                  </a:lnTo>
                  <a:lnTo>
                    <a:pt x="653" y="657"/>
                  </a:lnTo>
                  <a:lnTo>
                    <a:pt x="635" y="645"/>
                  </a:lnTo>
                  <a:lnTo>
                    <a:pt x="617" y="652"/>
                  </a:lnTo>
                  <a:lnTo>
                    <a:pt x="615" y="634"/>
                  </a:lnTo>
                  <a:lnTo>
                    <a:pt x="588" y="637"/>
                  </a:lnTo>
                  <a:lnTo>
                    <a:pt x="579" y="609"/>
                  </a:lnTo>
                  <a:lnTo>
                    <a:pt x="566" y="621"/>
                  </a:lnTo>
                  <a:lnTo>
                    <a:pt x="549" y="612"/>
                  </a:lnTo>
                  <a:lnTo>
                    <a:pt x="555" y="591"/>
                  </a:lnTo>
                  <a:lnTo>
                    <a:pt x="542" y="577"/>
                  </a:lnTo>
                  <a:lnTo>
                    <a:pt x="530" y="588"/>
                  </a:lnTo>
                  <a:lnTo>
                    <a:pt x="512" y="597"/>
                  </a:lnTo>
                  <a:lnTo>
                    <a:pt x="506" y="583"/>
                  </a:lnTo>
                  <a:lnTo>
                    <a:pt x="491" y="592"/>
                  </a:lnTo>
                  <a:lnTo>
                    <a:pt x="492" y="628"/>
                  </a:lnTo>
                  <a:lnTo>
                    <a:pt x="474" y="636"/>
                  </a:lnTo>
                  <a:lnTo>
                    <a:pt x="446" y="630"/>
                  </a:lnTo>
                  <a:lnTo>
                    <a:pt x="467" y="663"/>
                  </a:lnTo>
                  <a:lnTo>
                    <a:pt x="500" y="693"/>
                  </a:lnTo>
                  <a:lnTo>
                    <a:pt x="486" y="703"/>
                  </a:lnTo>
                  <a:lnTo>
                    <a:pt x="446" y="694"/>
                  </a:lnTo>
                  <a:lnTo>
                    <a:pt x="435" y="715"/>
                  </a:lnTo>
                  <a:lnTo>
                    <a:pt x="450" y="738"/>
                  </a:lnTo>
                  <a:lnTo>
                    <a:pt x="485" y="763"/>
                  </a:lnTo>
                  <a:lnTo>
                    <a:pt x="482" y="786"/>
                  </a:lnTo>
                  <a:lnTo>
                    <a:pt x="504" y="825"/>
                  </a:lnTo>
                  <a:lnTo>
                    <a:pt x="492" y="843"/>
                  </a:lnTo>
                  <a:lnTo>
                    <a:pt x="438" y="807"/>
                  </a:lnTo>
                  <a:lnTo>
                    <a:pt x="387" y="762"/>
                  </a:lnTo>
                  <a:lnTo>
                    <a:pt x="293" y="793"/>
                  </a:lnTo>
                  <a:lnTo>
                    <a:pt x="306" y="859"/>
                  </a:lnTo>
                  <a:lnTo>
                    <a:pt x="285" y="880"/>
                  </a:lnTo>
                  <a:lnTo>
                    <a:pt x="236" y="895"/>
                  </a:lnTo>
                  <a:lnTo>
                    <a:pt x="147" y="882"/>
                  </a:lnTo>
                  <a:lnTo>
                    <a:pt x="78" y="847"/>
                  </a:lnTo>
                  <a:lnTo>
                    <a:pt x="84" y="826"/>
                  </a:lnTo>
                  <a:lnTo>
                    <a:pt x="131" y="817"/>
                  </a:lnTo>
                  <a:lnTo>
                    <a:pt x="152" y="786"/>
                  </a:lnTo>
                  <a:lnTo>
                    <a:pt x="117" y="750"/>
                  </a:lnTo>
                  <a:lnTo>
                    <a:pt x="101" y="754"/>
                  </a:lnTo>
                  <a:lnTo>
                    <a:pt x="56" y="706"/>
                  </a:lnTo>
                  <a:lnTo>
                    <a:pt x="29" y="738"/>
                  </a:lnTo>
                  <a:lnTo>
                    <a:pt x="20" y="700"/>
                  </a:lnTo>
                  <a:lnTo>
                    <a:pt x="15" y="681"/>
                  </a:lnTo>
                  <a:lnTo>
                    <a:pt x="0" y="675"/>
                  </a:lnTo>
                  <a:lnTo>
                    <a:pt x="15" y="660"/>
                  </a:lnTo>
                  <a:lnTo>
                    <a:pt x="32" y="654"/>
                  </a:lnTo>
                  <a:lnTo>
                    <a:pt x="27" y="628"/>
                  </a:lnTo>
                  <a:lnTo>
                    <a:pt x="54" y="588"/>
                  </a:lnTo>
                  <a:lnTo>
                    <a:pt x="101" y="568"/>
                  </a:lnTo>
                  <a:lnTo>
                    <a:pt x="96" y="562"/>
                  </a:lnTo>
                  <a:lnTo>
                    <a:pt x="113" y="526"/>
                  </a:lnTo>
                  <a:lnTo>
                    <a:pt x="149" y="486"/>
                  </a:lnTo>
                  <a:lnTo>
                    <a:pt x="144" y="471"/>
                  </a:lnTo>
                  <a:lnTo>
                    <a:pt x="228" y="409"/>
                  </a:lnTo>
                  <a:lnTo>
                    <a:pt x="275" y="406"/>
                  </a:lnTo>
                  <a:lnTo>
                    <a:pt x="296" y="391"/>
                  </a:lnTo>
                  <a:lnTo>
                    <a:pt x="306" y="417"/>
                  </a:lnTo>
                  <a:lnTo>
                    <a:pt x="332" y="442"/>
                  </a:lnTo>
                  <a:lnTo>
                    <a:pt x="357" y="412"/>
                  </a:lnTo>
                  <a:lnTo>
                    <a:pt x="342" y="387"/>
                  </a:lnTo>
                  <a:lnTo>
                    <a:pt x="464" y="306"/>
                  </a:lnTo>
                  <a:lnTo>
                    <a:pt x="438" y="300"/>
                  </a:lnTo>
                  <a:lnTo>
                    <a:pt x="428" y="280"/>
                  </a:lnTo>
                  <a:lnTo>
                    <a:pt x="392" y="294"/>
                  </a:lnTo>
                  <a:lnTo>
                    <a:pt x="360" y="298"/>
                  </a:lnTo>
                  <a:lnTo>
                    <a:pt x="350" y="309"/>
                  </a:lnTo>
                  <a:lnTo>
                    <a:pt x="278" y="292"/>
                  </a:lnTo>
                  <a:lnTo>
                    <a:pt x="267" y="303"/>
                  </a:lnTo>
                  <a:lnTo>
                    <a:pt x="246" y="291"/>
                  </a:lnTo>
                  <a:lnTo>
                    <a:pt x="252" y="265"/>
                  </a:lnTo>
                  <a:lnTo>
                    <a:pt x="216" y="255"/>
                  </a:lnTo>
                  <a:lnTo>
                    <a:pt x="170" y="264"/>
                  </a:lnTo>
                  <a:lnTo>
                    <a:pt x="171" y="223"/>
                  </a:lnTo>
                  <a:lnTo>
                    <a:pt x="182" y="202"/>
                  </a:lnTo>
                  <a:lnTo>
                    <a:pt x="164" y="103"/>
                  </a:lnTo>
                  <a:lnTo>
                    <a:pt x="189" y="88"/>
                  </a:lnTo>
                  <a:lnTo>
                    <a:pt x="206" y="43"/>
                  </a:lnTo>
                  <a:lnTo>
                    <a:pt x="248" y="33"/>
                  </a:lnTo>
                  <a:lnTo>
                    <a:pt x="303" y="96"/>
                  </a:lnTo>
                  <a:lnTo>
                    <a:pt x="297" y="117"/>
                  </a:lnTo>
                  <a:lnTo>
                    <a:pt x="272" y="111"/>
                  </a:lnTo>
                  <a:lnTo>
                    <a:pt x="248" y="147"/>
                  </a:lnTo>
                  <a:lnTo>
                    <a:pt x="249" y="172"/>
                  </a:lnTo>
                  <a:lnTo>
                    <a:pt x="266" y="168"/>
                  </a:lnTo>
                  <a:lnTo>
                    <a:pt x="258" y="148"/>
                  </a:lnTo>
                  <a:lnTo>
                    <a:pt x="267" y="129"/>
                  </a:lnTo>
                  <a:lnTo>
                    <a:pt x="300" y="147"/>
                  </a:lnTo>
                  <a:lnTo>
                    <a:pt x="290" y="168"/>
                  </a:lnTo>
                  <a:lnTo>
                    <a:pt x="305" y="189"/>
                  </a:lnTo>
                  <a:lnTo>
                    <a:pt x="290" y="204"/>
                  </a:lnTo>
                  <a:lnTo>
                    <a:pt x="305" y="225"/>
                  </a:lnTo>
                  <a:lnTo>
                    <a:pt x="341" y="216"/>
                  </a:lnTo>
                  <a:lnTo>
                    <a:pt x="347" y="189"/>
                  </a:lnTo>
                  <a:lnTo>
                    <a:pt x="326" y="174"/>
                  </a:lnTo>
                  <a:lnTo>
                    <a:pt x="326" y="157"/>
                  </a:lnTo>
                  <a:lnTo>
                    <a:pt x="342" y="163"/>
                  </a:lnTo>
                  <a:lnTo>
                    <a:pt x="353" y="144"/>
                  </a:lnTo>
                  <a:lnTo>
                    <a:pt x="389" y="154"/>
                  </a:lnTo>
                  <a:lnTo>
                    <a:pt x="390" y="180"/>
                  </a:lnTo>
                  <a:lnTo>
                    <a:pt x="474" y="172"/>
                  </a:lnTo>
                  <a:lnTo>
                    <a:pt x="471" y="163"/>
                  </a:lnTo>
                  <a:lnTo>
                    <a:pt x="476" y="159"/>
                  </a:lnTo>
                  <a:lnTo>
                    <a:pt x="518" y="180"/>
                  </a:lnTo>
                  <a:lnTo>
                    <a:pt x="533" y="154"/>
                  </a:lnTo>
                  <a:lnTo>
                    <a:pt x="513" y="138"/>
                  </a:lnTo>
                  <a:lnTo>
                    <a:pt x="539" y="108"/>
                  </a:lnTo>
                  <a:lnTo>
                    <a:pt x="530" y="91"/>
                  </a:lnTo>
                  <a:lnTo>
                    <a:pt x="545" y="87"/>
                  </a:lnTo>
                  <a:lnTo>
                    <a:pt x="551" y="66"/>
                  </a:lnTo>
                  <a:lnTo>
                    <a:pt x="576" y="51"/>
                  </a:lnTo>
                  <a:lnTo>
                    <a:pt x="561" y="15"/>
                  </a:lnTo>
                  <a:lnTo>
                    <a:pt x="603" y="0"/>
                  </a:lnTo>
                  <a:lnTo>
                    <a:pt x="638" y="42"/>
                  </a:lnTo>
                  <a:lnTo>
                    <a:pt x="627" y="52"/>
                  </a:lnTo>
                  <a:lnTo>
                    <a:pt x="674" y="94"/>
                  </a:lnTo>
                  <a:lnTo>
                    <a:pt x="740" y="132"/>
                  </a:lnTo>
                  <a:lnTo>
                    <a:pt x="776" y="168"/>
                  </a:lnTo>
                  <a:lnTo>
                    <a:pt x="797" y="132"/>
                  </a:lnTo>
                  <a:lnTo>
                    <a:pt x="848" y="180"/>
                  </a:lnTo>
                  <a:lnTo>
                    <a:pt x="867" y="237"/>
                  </a:lnTo>
                  <a:lnTo>
                    <a:pt x="873" y="273"/>
                  </a:lnTo>
                  <a:lnTo>
                    <a:pt x="857" y="288"/>
                  </a:lnTo>
                  <a:lnTo>
                    <a:pt x="878" y="304"/>
                  </a:lnTo>
                  <a:lnTo>
                    <a:pt x="857" y="309"/>
                  </a:lnTo>
                  <a:lnTo>
                    <a:pt x="872" y="334"/>
                  </a:lnTo>
                  <a:lnTo>
                    <a:pt x="861" y="366"/>
                  </a:lnTo>
                  <a:lnTo>
                    <a:pt x="840" y="381"/>
                  </a:lnTo>
                  <a:lnTo>
                    <a:pt x="851" y="391"/>
                  </a:lnTo>
                  <a:lnTo>
                    <a:pt x="845" y="402"/>
                  </a:lnTo>
                  <a:lnTo>
                    <a:pt x="804" y="396"/>
                  </a:lnTo>
                  <a:lnTo>
                    <a:pt x="756" y="405"/>
                  </a:lnTo>
                  <a:lnTo>
                    <a:pt x="761" y="451"/>
                  </a:lnTo>
                  <a:lnTo>
                    <a:pt x="746" y="457"/>
                  </a:lnTo>
                  <a:lnTo>
                    <a:pt x="705" y="441"/>
                  </a:lnTo>
                  <a:lnTo>
                    <a:pt x="699" y="477"/>
                  </a:lnTo>
                  <a:lnTo>
                    <a:pt x="704" y="492"/>
                  </a:lnTo>
                  <a:lnTo>
                    <a:pt x="683" y="502"/>
                  </a:lnTo>
                  <a:lnTo>
                    <a:pt x="687" y="523"/>
                  </a:lnTo>
                  <a:lnTo>
                    <a:pt x="740" y="540"/>
                  </a:lnTo>
                  <a:lnTo>
                    <a:pt x="765" y="576"/>
                  </a:lnTo>
                  <a:lnTo>
                    <a:pt x="806" y="582"/>
                  </a:lnTo>
                  <a:lnTo>
                    <a:pt x="806" y="628"/>
                  </a:lnTo>
                  <a:lnTo>
                    <a:pt x="785" y="639"/>
                  </a:lnTo>
                  <a:lnTo>
                    <a:pt x="779" y="633"/>
                  </a:lnTo>
                  <a:lnTo>
                    <a:pt x="753" y="664"/>
                  </a:lnTo>
                  <a:lnTo>
                    <a:pt x="768" y="675"/>
                  </a:lnTo>
                  <a:lnTo>
                    <a:pt x="773" y="699"/>
                  </a:lnTo>
                  <a:close/>
                </a:path>
              </a:pathLst>
            </a:custGeom>
            <a:solidFill>
              <a:srgbClr val="3399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Freeform 274"/>
            <p:cNvSpPr>
              <a:spLocks/>
            </p:cNvSpPr>
            <p:nvPr/>
          </p:nvSpPr>
          <p:spPr bwMode="auto">
            <a:xfrm>
              <a:off x="1893609" y="2615687"/>
              <a:ext cx="488729" cy="507513"/>
            </a:xfrm>
            <a:custGeom>
              <a:avLst/>
              <a:gdLst>
                <a:gd name="T0" fmla="*/ 0 w 1086"/>
                <a:gd name="T1" fmla="*/ 0 h 1140"/>
                <a:gd name="T2" fmla="*/ 0 w 1086"/>
                <a:gd name="T3" fmla="*/ 0 h 1140"/>
                <a:gd name="T4" fmla="*/ 0 w 1086"/>
                <a:gd name="T5" fmla="*/ 0 h 1140"/>
                <a:gd name="T6" fmla="*/ 0 w 1086"/>
                <a:gd name="T7" fmla="*/ 0 h 1140"/>
                <a:gd name="T8" fmla="*/ 0 w 1086"/>
                <a:gd name="T9" fmla="*/ 0 h 1140"/>
                <a:gd name="T10" fmla="*/ 0 w 1086"/>
                <a:gd name="T11" fmla="*/ 0 h 1140"/>
                <a:gd name="T12" fmla="*/ 0 w 1086"/>
                <a:gd name="T13" fmla="*/ 0 h 1140"/>
                <a:gd name="T14" fmla="*/ 0 w 1086"/>
                <a:gd name="T15" fmla="*/ 0 h 1140"/>
                <a:gd name="T16" fmla="*/ 0 w 1086"/>
                <a:gd name="T17" fmla="*/ 0 h 1140"/>
                <a:gd name="T18" fmla="*/ 0 w 1086"/>
                <a:gd name="T19" fmla="*/ 0 h 1140"/>
                <a:gd name="T20" fmla="*/ 0 w 1086"/>
                <a:gd name="T21" fmla="*/ 0 h 1140"/>
                <a:gd name="T22" fmla="*/ 0 w 1086"/>
                <a:gd name="T23" fmla="*/ 0 h 1140"/>
                <a:gd name="T24" fmla="*/ 0 w 1086"/>
                <a:gd name="T25" fmla="*/ 0 h 1140"/>
                <a:gd name="T26" fmla="*/ 0 w 1086"/>
                <a:gd name="T27" fmla="*/ 0 h 1140"/>
                <a:gd name="T28" fmla="*/ 0 w 1086"/>
                <a:gd name="T29" fmla="*/ 0 h 1140"/>
                <a:gd name="T30" fmla="*/ 0 w 1086"/>
                <a:gd name="T31" fmla="*/ 0 h 1140"/>
                <a:gd name="T32" fmla="*/ 0 w 1086"/>
                <a:gd name="T33" fmla="*/ 0 h 1140"/>
                <a:gd name="T34" fmla="*/ 0 w 1086"/>
                <a:gd name="T35" fmla="*/ 0 h 1140"/>
                <a:gd name="T36" fmla="*/ 0 w 1086"/>
                <a:gd name="T37" fmla="*/ 0 h 1140"/>
                <a:gd name="T38" fmla="*/ 0 w 1086"/>
                <a:gd name="T39" fmla="*/ 0 h 1140"/>
                <a:gd name="T40" fmla="*/ 0 w 1086"/>
                <a:gd name="T41" fmla="*/ 0 h 1140"/>
                <a:gd name="T42" fmla="*/ 0 w 1086"/>
                <a:gd name="T43" fmla="*/ 0 h 1140"/>
                <a:gd name="T44" fmla="*/ 0 w 1086"/>
                <a:gd name="T45" fmla="*/ 0 h 1140"/>
                <a:gd name="T46" fmla="*/ 0 w 1086"/>
                <a:gd name="T47" fmla="*/ 0 h 1140"/>
                <a:gd name="T48" fmla="*/ 0 w 1086"/>
                <a:gd name="T49" fmla="*/ 0 h 1140"/>
                <a:gd name="T50" fmla="*/ 0 w 1086"/>
                <a:gd name="T51" fmla="*/ 0 h 1140"/>
                <a:gd name="T52" fmla="*/ 0 w 1086"/>
                <a:gd name="T53" fmla="*/ 0 h 1140"/>
                <a:gd name="T54" fmla="*/ 0 w 1086"/>
                <a:gd name="T55" fmla="*/ 0 h 1140"/>
                <a:gd name="T56" fmla="*/ 0 w 1086"/>
                <a:gd name="T57" fmla="*/ 0 h 1140"/>
                <a:gd name="T58" fmla="*/ 0 w 1086"/>
                <a:gd name="T59" fmla="*/ 0 h 1140"/>
                <a:gd name="T60" fmla="*/ 0 w 1086"/>
                <a:gd name="T61" fmla="*/ 0 h 1140"/>
                <a:gd name="T62" fmla="*/ 0 w 1086"/>
                <a:gd name="T63" fmla="*/ 0 h 1140"/>
                <a:gd name="T64" fmla="*/ 0 w 1086"/>
                <a:gd name="T65" fmla="*/ 0 h 1140"/>
                <a:gd name="T66" fmla="*/ 0 w 1086"/>
                <a:gd name="T67" fmla="*/ 0 h 1140"/>
                <a:gd name="T68" fmla="*/ 0 w 1086"/>
                <a:gd name="T69" fmla="*/ 0 h 1140"/>
                <a:gd name="T70" fmla="*/ 0 w 1086"/>
                <a:gd name="T71" fmla="*/ 0 h 1140"/>
                <a:gd name="T72" fmla="*/ 0 w 1086"/>
                <a:gd name="T73" fmla="*/ 0 h 1140"/>
                <a:gd name="T74" fmla="*/ 0 w 1086"/>
                <a:gd name="T75" fmla="*/ 0 h 1140"/>
                <a:gd name="T76" fmla="*/ 0 w 1086"/>
                <a:gd name="T77" fmla="*/ 0 h 1140"/>
                <a:gd name="T78" fmla="*/ 0 w 1086"/>
                <a:gd name="T79" fmla="*/ 0 h 1140"/>
                <a:gd name="T80" fmla="*/ 0 w 1086"/>
                <a:gd name="T81" fmla="*/ 0 h 1140"/>
                <a:gd name="T82" fmla="*/ 0 w 1086"/>
                <a:gd name="T83" fmla="*/ 0 h 1140"/>
                <a:gd name="T84" fmla="*/ 0 w 1086"/>
                <a:gd name="T85" fmla="*/ 0 h 1140"/>
                <a:gd name="T86" fmla="*/ 0 w 1086"/>
                <a:gd name="T87" fmla="*/ 0 h 1140"/>
                <a:gd name="T88" fmla="*/ 0 w 1086"/>
                <a:gd name="T89" fmla="*/ 0 h 1140"/>
                <a:gd name="T90" fmla="*/ 0 w 1086"/>
                <a:gd name="T91" fmla="*/ 0 h 1140"/>
                <a:gd name="T92" fmla="*/ 0 w 1086"/>
                <a:gd name="T93" fmla="*/ 0 h 1140"/>
                <a:gd name="T94" fmla="*/ 0 w 1086"/>
                <a:gd name="T95" fmla="*/ 0 h 1140"/>
                <a:gd name="T96" fmla="*/ 0 w 1086"/>
                <a:gd name="T97" fmla="*/ 0 h 1140"/>
                <a:gd name="T98" fmla="*/ 0 w 1086"/>
                <a:gd name="T99" fmla="*/ 0 h 1140"/>
                <a:gd name="T100" fmla="*/ 0 w 1086"/>
                <a:gd name="T101" fmla="*/ 0 h 1140"/>
                <a:gd name="T102" fmla="*/ 0 w 1086"/>
                <a:gd name="T103" fmla="*/ 0 h 1140"/>
                <a:gd name="T104" fmla="*/ 0 w 1086"/>
                <a:gd name="T105" fmla="*/ 0 h 1140"/>
                <a:gd name="T106" fmla="*/ 0 w 1086"/>
                <a:gd name="T107" fmla="*/ 0 h 1140"/>
                <a:gd name="T108" fmla="*/ 0 w 1086"/>
                <a:gd name="T109" fmla="*/ 0 h 1140"/>
                <a:gd name="T110" fmla="*/ 0 w 1086"/>
                <a:gd name="T111" fmla="*/ 0 h 1140"/>
                <a:gd name="T112" fmla="*/ 0 w 1086"/>
                <a:gd name="T113" fmla="*/ 0 h 1140"/>
                <a:gd name="T114" fmla="*/ 0 w 1086"/>
                <a:gd name="T115" fmla="*/ 0 h 1140"/>
                <a:gd name="T116" fmla="*/ 0 w 1086"/>
                <a:gd name="T117" fmla="*/ 0 h 114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86" h="1140">
                  <a:moveTo>
                    <a:pt x="684" y="19"/>
                  </a:moveTo>
                  <a:lnTo>
                    <a:pt x="730" y="0"/>
                  </a:lnTo>
                  <a:lnTo>
                    <a:pt x="775" y="52"/>
                  </a:lnTo>
                  <a:lnTo>
                    <a:pt x="765" y="99"/>
                  </a:lnTo>
                  <a:lnTo>
                    <a:pt x="784" y="120"/>
                  </a:lnTo>
                  <a:lnTo>
                    <a:pt x="763" y="150"/>
                  </a:lnTo>
                  <a:lnTo>
                    <a:pt x="753" y="186"/>
                  </a:lnTo>
                  <a:lnTo>
                    <a:pt x="727" y="196"/>
                  </a:lnTo>
                  <a:lnTo>
                    <a:pt x="736" y="226"/>
                  </a:lnTo>
                  <a:lnTo>
                    <a:pt x="715" y="241"/>
                  </a:lnTo>
                  <a:lnTo>
                    <a:pt x="690" y="237"/>
                  </a:lnTo>
                  <a:lnTo>
                    <a:pt x="648" y="267"/>
                  </a:lnTo>
                  <a:lnTo>
                    <a:pt x="652" y="282"/>
                  </a:lnTo>
                  <a:lnTo>
                    <a:pt x="616" y="307"/>
                  </a:lnTo>
                  <a:lnTo>
                    <a:pt x="646" y="375"/>
                  </a:lnTo>
                  <a:lnTo>
                    <a:pt x="615" y="394"/>
                  </a:lnTo>
                  <a:lnTo>
                    <a:pt x="625" y="400"/>
                  </a:lnTo>
                  <a:lnTo>
                    <a:pt x="639" y="447"/>
                  </a:lnTo>
                  <a:lnTo>
                    <a:pt x="624" y="481"/>
                  </a:lnTo>
                  <a:lnTo>
                    <a:pt x="639" y="502"/>
                  </a:lnTo>
                  <a:lnTo>
                    <a:pt x="664" y="493"/>
                  </a:lnTo>
                  <a:lnTo>
                    <a:pt x="691" y="436"/>
                  </a:lnTo>
                  <a:lnTo>
                    <a:pt x="723" y="427"/>
                  </a:lnTo>
                  <a:lnTo>
                    <a:pt x="732" y="448"/>
                  </a:lnTo>
                  <a:lnTo>
                    <a:pt x="759" y="423"/>
                  </a:lnTo>
                  <a:lnTo>
                    <a:pt x="768" y="444"/>
                  </a:lnTo>
                  <a:lnTo>
                    <a:pt x="778" y="438"/>
                  </a:lnTo>
                  <a:lnTo>
                    <a:pt x="810" y="450"/>
                  </a:lnTo>
                  <a:lnTo>
                    <a:pt x="829" y="465"/>
                  </a:lnTo>
                  <a:lnTo>
                    <a:pt x="880" y="456"/>
                  </a:lnTo>
                  <a:lnTo>
                    <a:pt x="897" y="477"/>
                  </a:lnTo>
                  <a:lnTo>
                    <a:pt x="885" y="513"/>
                  </a:lnTo>
                  <a:lnTo>
                    <a:pt x="906" y="517"/>
                  </a:lnTo>
                  <a:lnTo>
                    <a:pt x="952" y="504"/>
                  </a:lnTo>
                  <a:lnTo>
                    <a:pt x="967" y="489"/>
                  </a:lnTo>
                  <a:lnTo>
                    <a:pt x="999" y="489"/>
                  </a:lnTo>
                  <a:lnTo>
                    <a:pt x="990" y="520"/>
                  </a:lnTo>
                  <a:lnTo>
                    <a:pt x="990" y="535"/>
                  </a:lnTo>
                  <a:lnTo>
                    <a:pt x="1066" y="615"/>
                  </a:lnTo>
                  <a:lnTo>
                    <a:pt x="1086" y="604"/>
                  </a:lnTo>
                  <a:lnTo>
                    <a:pt x="1086" y="646"/>
                  </a:lnTo>
                  <a:lnTo>
                    <a:pt x="1042" y="699"/>
                  </a:lnTo>
                  <a:lnTo>
                    <a:pt x="1017" y="717"/>
                  </a:lnTo>
                  <a:lnTo>
                    <a:pt x="1012" y="690"/>
                  </a:lnTo>
                  <a:lnTo>
                    <a:pt x="970" y="726"/>
                  </a:lnTo>
                  <a:lnTo>
                    <a:pt x="924" y="741"/>
                  </a:lnTo>
                  <a:lnTo>
                    <a:pt x="919" y="750"/>
                  </a:lnTo>
                  <a:lnTo>
                    <a:pt x="918" y="796"/>
                  </a:lnTo>
                  <a:lnTo>
                    <a:pt x="939" y="807"/>
                  </a:lnTo>
                  <a:lnTo>
                    <a:pt x="943" y="817"/>
                  </a:lnTo>
                  <a:lnTo>
                    <a:pt x="954" y="813"/>
                  </a:lnTo>
                  <a:lnTo>
                    <a:pt x="958" y="828"/>
                  </a:lnTo>
                  <a:lnTo>
                    <a:pt x="943" y="849"/>
                  </a:lnTo>
                  <a:lnTo>
                    <a:pt x="933" y="843"/>
                  </a:lnTo>
                  <a:lnTo>
                    <a:pt x="916" y="868"/>
                  </a:lnTo>
                  <a:lnTo>
                    <a:pt x="906" y="904"/>
                  </a:lnTo>
                  <a:lnTo>
                    <a:pt x="891" y="894"/>
                  </a:lnTo>
                  <a:lnTo>
                    <a:pt x="870" y="894"/>
                  </a:lnTo>
                  <a:lnTo>
                    <a:pt x="853" y="939"/>
                  </a:lnTo>
                  <a:lnTo>
                    <a:pt x="838" y="924"/>
                  </a:lnTo>
                  <a:lnTo>
                    <a:pt x="798" y="913"/>
                  </a:lnTo>
                  <a:lnTo>
                    <a:pt x="792" y="892"/>
                  </a:lnTo>
                  <a:lnTo>
                    <a:pt x="808" y="877"/>
                  </a:lnTo>
                  <a:lnTo>
                    <a:pt x="798" y="861"/>
                  </a:lnTo>
                  <a:lnTo>
                    <a:pt x="751" y="871"/>
                  </a:lnTo>
                  <a:lnTo>
                    <a:pt x="721" y="813"/>
                  </a:lnTo>
                  <a:lnTo>
                    <a:pt x="670" y="787"/>
                  </a:lnTo>
                  <a:lnTo>
                    <a:pt x="613" y="822"/>
                  </a:lnTo>
                  <a:lnTo>
                    <a:pt x="624" y="832"/>
                  </a:lnTo>
                  <a:lnTo>
                    <a:pt x="612" y="873"/>
                  </a:lnTo>
                  <a:lnTo>
                    <a:pt x="592" y="888"/>
                  </a:lnTo>
                  <a:lnTo>
                    <a:pt x="591" y="913"/>
                  </a:lnTo>
                  <a:lnTo>
                    <a:pt x="576" y="909"/>
                  </a:lnTo>
                  <a:lnTo>
                    <a:pt x="555" y="928"/>
                  </a:lnTo>
                  <a:lnTo>
                    <a:pt x="550" y="918"/>
                  </a:lnTo>
                  <a:lnTo>
                    <a:pt x="534" y="939"/>
                  </a:lnTo>
                  <a:lnTo>
                    <a:pt x="508" y="927"/>
                  </a:lnTo>
                  <a:lnTo>
                    <a:pt x="508" y="937"/>
                  </a:lnTo>
                  <a:lnTo>
                    <a:pt x="474" y="901"/>
                  </a:lnTo>
                  <a:lnTo>
                    <a:pt x="442" y="934"/>
                  </a:lnTo>
                  <a:lnTo>
                    <a:pt x="420" y="1008"/>
                  </a:lnTo>
                  <a:lnTo>
                    <a:pt x="403" y="1012"/>
                  </a:lnTo>
                  <a:lnTo>
                    <a:pt x="372" y="1048"/>
                  </a:lnTo>
                  <a:lnTo>
                    <a:pt x="357" y="1042"/>
                  </a:lnTo>
                  <a:lnTo>
                    <a:pt x="346" y="1027"/>
                  </a:lnTo>
                  <a:lnTo>
                    <a:pt x="325" y="1053"/>
                  </a:lnTo>
                  <a:lnTo>
                    <a:pt x="319" y="1119"/>
                  </a:lnTo>
                  <a:lnTo>
                    <a:pt x="298" y="1129"/>
                  </a:lnTo>
                  <a:lnTo>
                    <a:pt x="273" y="1140"/>
                  </a:lnTo>
                  <a:lnTo>
                    <a:pt x="252" y="1102"/>
                  </a:lnTo>
                  <a:lnTo>
                    <a:pt x="258" y="1083"/>
                  </a:lnTo>
                  <a:lnTo>
                    <a:pt x="253" y="1072"/>
                  </a:lnTo>
                  <a:lnTo>
                    <a:pt x="285" y="1057"/>
                  </a:lnTo>
                  <a:lnTo>
                    <a:pt x="280" y="1032"/>
                  </a:lnTo>
                  <a:lnTo>
                    <a:pt x="268" y="1051"/>
                  </a:lnTo>
                  <a:lnTo>
                    <a:pt x="253" y="1036"/>
                  </a:lnTo>
                  <a:lnTo>
                    <a:pt x="276" y="994"/>
                  </a:lnTo>
                  <a:lnTo>
                    <a:pt x="280" y="969"/>
                  </a:lnTo>
                  <a:lnTo>
                    <a:pt x="246" y="937"/>
                  </a:lnTo>
                  <a:lnTo>
                    <a:pt x="271" y="918"/>
                  </a:lnTo>
                  <a:lnTo>
                    <a:pt x="282" y="897"/>
                  </a:lnTo>
                  <a:lnTo>
                    <a:pt x="267" y="892"/>
                  </a:lnTo>
                  <a:lnTo>
                    <a:pt x="267" y="871"/>
                  </a:lnTo>
                  <a:lnTo>
                    <a:pt x="262" y="865"/>
                  </a:lnTo>
                  <a:lnTo>
                    <a:pt x="283" y="846"/>
                  </a:lnTo>
                  <a:lnTo>
                    <a:pt x="283" y="835"/>
                  </a:lnTo>
                  <a:lnTo>
                    <a:pt x="243" y="814"/>
                  </a:lnTo>
                  <a:lnTo>
                    <a:pt x="265" y="753"/>
                  </a:lnTo>
                  <a:lnTo>
                    <a:pt x="259" y="747"/>
                  </a:lnTo>
                  <a:lnTo>
                    <a:pt x="223" y="772"/>
                  </a:lnTo>
                  <a:lnTo>
                    <a:pt x="213" y="766"/>
                  </a:lnTo>
                  <a:lnTo>
                    <a:pt x="223" y="751"/>
                  </a:lnTo>
                  <a:lnTo>
                    <a:pt x="198" y="726"/>
                  </a:lnTo>
                  <a:lnTo>
                    <a:pt x="172" y="715"/>
                  </a:lnTo>
                  <a:lnTo>
                    <a:pt x="172" y="705"/>
                  </a:lnTo>
                  <a:lnTo>
                    <a:pt x="136" y="714"/>
                  </a:lnTo>
                  <a:lnTo>
                    <a:pt x="136" y="699"/>
                  </a:lnTo>
                  <a:lnTo>
                    <a:pt x="111" y="697"/>
                  </a:lnTo>
                  <a:lnTo>
                    <a:pt x="112" y="678"/>
                  </a:lnTo>
                  <a:lnTo>
                    <a:pt x="76" y="672"/>
                  </a:lnTo>
                  <a:lnTo>
                    <a:pt x="60" y="681"/>
                  </a:lnTo>
                  <a:lnTo>
                    <a:pt x="55" y="672"/>
                  </a:lnTo>
                  <a:lnTo>
                    <a:pt x="19" y="655"/>
                  </a:lnTo>
                  <a:lnTo>
                    <a:pt x="34" y="651"/>
                  </a:lnTo>
                  <a:lnTo>
                    <a:pt x="31" y="613"/>
                  </a:lnTo>
                  <a:lnTo>
                    <a:pt x="0" y="592"/>
                  </a:lnTo>
                  <a:lnTo>
                    <a:pt x="36" y="577"/>
                  </a:lnTo>
                  <a:lnTo>
                    <a:pt x="42" y="558"/>
                  </a:lnTo>
                  <a:lnTo>
                    <a:pt x="48" y="558"/>
                  </a:lnTo>
                  <a:lnTo>
                    <a:pt x="46" y="568"/>
                  </a:lnTo>
                  <a:lnTo>
                    <a:pt x="52" y="573"/>
                  </a:lnTo>
                  <a:lnTo>
                    <a:pt x="67" y="564"/>
                  </a:lnTo>
                  <a:lnTo>
                    <a:pt x="63" y="543"/>
                  </a:lnTo>
                  <a:lnTo>
                    <a:pt x="69" y="528"/>
                  </a:lnTo>
                  <a:lnTo>
                    <a:pt x="99" y="523"/>
                  </a:lnTo>
                  <a:lnTo>
                    <a:pt x="160" y="555"/>
                  </a:lnTo>
                  <a:lnTo>
                    <a:pt x="156" y="559"/>
                  </a:lnTo>
                  <a:lnTo>
                    <a:pt x="160" y="570"/>
                  </a:lnTo>
                  <a:lnTo>
                    <a:pt x="171" y="561"/>
                  </a:lnTo>
                  <a:lnTo>
                    <a:pt x="181" y="565"/>
                  </a:lnTo>
                  <a:lnTo>
                    <a:pt x="213" y="546"/>
                  </a:lnTo>
                  <a:lnTo>
                    <a:pt x="238" y="541"/>
                  </a:lnTo>
                  <a:lnTo>
                    <a:pt x="259" y="549"/>
                  </a:lnTo>
                  <a:lnTo>
                    <a:pt x="261" y="522"/>
                  </a:lnTo>
                  <a:lnTo>
                    <a:pt x="246" y="498"/>
                  </a:lnTo>
                  <a:lnTo>
                    <a:pt x="253" y="490"/>
                  </a:lnTo>
                  <a:lnTo>
                    <a:pt x="207" y="448"/>
                  </a:lnTo>
                  <a:lnTo>
                    <a:pt x="172" y="402"/>
                  </a:lnTo>
                  <a:lnTo>
                    <a:pt x="172" y="391"/>
                  </a:lnTo>
                  <a:lnTo>
                    <a:pt x="219" y="376"/>
                  </a:lnTo>
                  <a:lnTo>
                    <a:pt x="225" y="361"/>
                  </a:lnTo>
                  <a:lnTo>
                    <a:pt x="282" y="337"/>
                  </a:lnTo>
                  <a:lnTo>
                    <a:pt x="316" y="363"/>
                  </a:lnTo>
                  <a:lnTo>
                    <a:pt x="331" y="346"/>
                  </a:lnTo>
                  <a:lnTo>
                    <a:pt x="369" y="364"/>
                  </a:lnTo>
                  <a:lnTo>
                    <a:pt x="390" y="349"/>
                  </a:lnTo>
                  <a:lnTo>
                    <a:pt x="409" y="364"/>
                  </a:lnTo>
                  <a:lnTo>
                    <a:pt x="436" y="324"/>
                  </a:lnTo>
                  <a:lnTo>
                    <a:pt x="432" y="303"/>
                  </a:lnTo>
                  <a:lnTo>
                    <a:pt x="453" y="279"/>
                  </a:lnTo>
                  <a:lnTo>
                    <a:pt x="448" y="258"/>
                  </a:lnTo>
                  <a:lnTo>
                    <a:pt x="474" y="228"/>
                  </a:lnTo>
                  <a:lnTo>
                    <a:pt x="484" y="217"/>
                  </a:lnTo>
                  <a:lnTo>
                    <a:pt x="510" y="207"/>
                  </a:lnTo>
                  <a:lnTo>
                    <a:pt x="490" y="171"/>
                  </a:lnTo>
                  <a:lnTo>
                    <a:pt x="537" y="151"/>
                  </a:lnTo>
                  <a:lnTo>
                    <a:pt x="547" y="141"/>
                  </a:lnTo>
                  <a:lnTo>
                    <a:pt x="564" y="136"/>
                  </a:lnTo>
                  <a:lnTo>
                    <a:pt x="558" y="120"/>
                  </a:lnTo>
                  <a:lnTo>
                    <a:pt x="538" y="126"/>
                  </a:lnTo>
                  <a:lnTo>
                    <a:pt x="513" y="88"/>
                  </a:lnTo>
                  <a:lnTo>
                    <a:pt x="529" y="58"/>
                  </a:lnTo>
                  <a:lnTo>
                    <a:pt x="544" y="64"/>
                  </a:lnTo>
                  <a:lnTo>
                    <a:pt x="564" y="94"/>
                  </a:lnTo>
                  <a:lnTo>
                    <a:pt x="631" y="55"/>
                  </a:lnTo>
                  <a:lnTo>
                    <a:pt x="642" y="60"/>
                  </a:lnTo>
                  <a:lnTo>
                    <a:pt x="648" y="45"/>
                  </a:lnTo>
                  <a:lnTo>
                    <a:pt x="672" y="39"/>
                  </a:lnTo>
                  <a:lnTo>
                    <a:pt x="684" y="19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5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Freeform 275"/>
            <p:cNvSpPr>
              <a:spLocks/>
            </p:cNvSpPr>
            <p:nvPr/>
          </p:nvSpPr>
          <p:spPr bwMode="auto">
            <a:xfrm>
              <a:off x="2020523" y="2965598"/>
              <a:ext cx="256515" cy="267111"/>
            </a:xfrm>
            <a:custGeom>
              <a:avLst/>
              <a:gdLst>
                <a:gd name="T0" fmla="*/ 0 w 571"/>
                <a:gd name="T1" fmla="*/ 0 h 600"/>
                <a:gd name="T2" fmla="*/ 0 w 571"/>
                <a:gd name="T3" fmla="*/ 0 h 600"/>
                <a:gd name="T4" fmla="*/ 0 w 571"/>
                <a:gd name="T5" fmla="*/ 0 h 600"/>
                <a:gd name="T6" fmla="*/ 0 w 571"/>
                <a:gd name="T7" fmla="*/ 0 h 600"/>
                <a:gd name="T8" fmla="*/ 0 w 571"/>
                <a:gd name="T9" fmla="*/ 0 h 600"/>
                <a:gd name="T10" fmla="*/ 0 w 571"/>
                <a:gd name="T11" fmla="*/ 0 h 600"/>
                <a:gd name="T12" fmla="*/ 0 w 571"/>
                <a:gd name="T13" fmla="*/ 0 h 600"/>
                <a:gd name="T14" fmla="*/ 0 w 571"/>
                <a:gd name="T15" fmla="*/ 0 h 600"/>
                <a:gd name="T16" fmla="*/ 0 w 571"/>
                <a:gd name="T17" fmla="*/ 0 h 600"/>
                <a:gd name="T18" fmla="*/ 0 w 571"/>
                <a:gd name="T19" fmla="*/ 0 h 600"/>
                <a:gd name="T20" fmla="*/ 0 w 571"/>
                <a:gd name="T21" fmla="*/ 0 h 600"/>
                <a:gd name="T22" fmla="*/ 0 w 571"/>
                <a:gd name="T23" fmla="*/ 0 h 600"/>
                <a:gd name="T24" fmla="*/ 0 w 571"/>
                <a:gd name="T25" fmla="*/ 0 h 600"/>
                <a:gd name="T26" fmla="*/ 0 w 571"/>
                <a:gd name="T27" fmla="*/ 0 h 600"/>
                <a:gd name="T28" fmla="*/ 0 w 571"/>
                <a:gd name="T29" fmla="*/ 0 h 600"/>
                <a:gd name="T30" fmla="*/ 0 w 571"/>
                <a:gd name="T31" fmla="*/ 0 h 600"/>
                <a:gd name="T32" fmla="*/ 0 w 571"/>
                <a:gd name="T33" fmla="*/ 0 h 600"/>
                <a:gd name="T34" fmla="*/ 0 w 571"/>
                <a:gd name="T35" fmla="*/ 0 h 600"/>
                <a:gd name="T36" fmla="*/ 0 w 571"/>
                <a:gd name="T37" fmla="*/ 0 h 600"/>
                <a:gd name="T38" fmla="*/ 0 w 571"/>
                <a:gd name="T39" fmla="*/ 0 h 600"/>
                <a:gd name="T40" fmla="*/ 0 w 571"/>
                <a:gd name="T41" fmla="*/ 0 h 600"/>
                <a:gd name="T42" fmla="*/ 0 w 571"/>
                <a:gd name="T43" fmla="*/ 0 h 600"/>
                <a:gd name="T44" fmla="*/ 0 w 571"/>
                <a:gd name="T45" fmla="*/ 0 h 600"/>
                <a:gd name="T46" fmla="*/ 0 w 571"/>
                <a:gd name="T47" fmla="*/ 0 h 600"/>
                <a:gd name="T48" fmla="*/ 0 w 571"/>
                <a:gd name="T49" fmla="*/ 0 h 600"/>
                <a:gd name="T50" fmla="*/ 0 w 571"/>
                <a:gd name="T51" fmla="*/ 0 h 600"/>
                <a:gd name="T52" fmla="*/ 0 w 571"/>
                <a:gd name="T53" fmla="*/ 0 h 600"/>
                <a:gd name="T54" fmla="*/ 0 w 571"/>
                <a:gd name="T55" fmla="*/ 0 h 600"/>
                <a:gd name="T56" fmla="*/ 0 w 571"/>
                <a:gd name="T57" fmla="*/ 0 h 600"/>
                <a:gd name="T58" fmla="*/ 0 w 571"/>
                <a:gd name="T59" fmla="*/ 0 h 600"/>
                <a:gd name="T60" fmla="*/ 0 w 571"/>
                <a:gd name="T61" fmla="*/ 0 h 600"/>
                <a:gd name="T62" fmla="*/ 0 w 571"/>
                <a:gd name="T63" fmla="*/ 0 h 600"/>
                <a:gd name="T64" fmla="*/ 0 w 571"/>
                <a:gd name="T65" fmla="*/ 0 h 600"/>
                <a:gd name="T66" fmla="*/ 0 w 571"/>
                <a:gd name="T67" fmla="*/ 0 h 600"/>
                <a:gd name="T68" fmla="*/ 0 w 571"/>
                <a:gd name="T69" fmla="*/ 0 h 600"/>
                <a:gd name="T70" fmla="*/ 0 w 571"/>
                <a:gd name="T71" fmla="*/ 0 h 600"/>
                <a:gd name="T72" fmla="*/ 0 w 571"/>
                <a:gd name="T73" fmla="*/ 0 h 600"/>
                <a:gd name="T74" fmla="*/ 0 w 571"/>
                <a:gd name="T75" fmla="*/ 0 h 600"/>
                <a:gd name="T76" fmla="*/ 0 w 571"/>
                <a:gd name="T77" fmla="*/ 0 h 600"/>
                <a:gd name="T78" fmla="*/ 0 w 571"/>
                <a:gd name="T79" fmla="*/ 0 h 600"/>
                <a:gd name="T80" fmla="*/ 0 w 571"/>
                <a:gd name="T81" fmla="*/ 0 h 600"/>
                <a:gd name="T82" fmla="*/ 0 w 571"/>
                <a:gd name="T83" fmla="*/ 0 h 600"/>
                <a:gd name="T84" fmla="*/ 0 w 571"/>
                <a:gd name="T85" fmla="*/ 0 h 6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71" h="600">
                  <a:moveTo>
                    <a:pt x="193" y="536"/>
                  </a:moveTo>
                  <a:lnTo>
                    <a:pt x="199" y="546"/>
                  </a:lnTo>
                  <a:lnTo>
                    <a:pt x="225" y="521"/>
                  </a:lnTo>
                  <a:lnTo>
                    <a:pt x="226" y="506"/>
                  </a:lnTo>
                  <a:lnTo>
                    <a:pt x="205" y="489"/>
                  </a:lnTo>
                  <a:lnTo>
                    <a:pt x="199" y="500"/>
                  </a:lnTo>
                  <a:lnTo>
                    <a:pt x="180" y="504"/>
                  </a:lnTo>
                  <a:lnTo>
                    <a:pt x="180" y="468"/>
                  </a:lnTo>
                  <a:lnTo>
                    <a:pt x="190" y="453"/>
                  </a:lnTo>
                  <a:lnTo>
                    <a:pt x="232" y="428"/>
                  </a:lnTo>
                  <a:lnTo>
                    <a:pt x="222" y="407"/>
                  </a:lnTo>
                  <a:lnTo>
                    <a:pt x="192" y="402"/>
                  </a:lnTo>
                  <a:lnTo>
                    <a:pt x="192" y="422"/>
                  </a:lnTo>
                  <a:lnTo>
                    <a:pt x="139" y="426"/>
                  </a:lnTo>
                  <a:lnTo>
                    <a:pt x="154" y="462"/>
                  </a:lnTo>
                  <a:lnTo>
                    <a:pt x="148" y="479"/>
                  </a:lnTo>
                  <a:lnTo>
                    <a:pt x="129" y="458"/>
                  </a:lnTo>
                  <a:lnTo>
                    <a:pt x="129" y="495"/>
                  </a:lnTo>
                  <a:lnTo>
                    <a:pt x="102" y="488"/>
                  </a:lnTo>
                  <a:lnTo>
                    <a:pt x="105" y="464"/>
                  </a:lnTo>
                  <a:lnTo>
                    <a:pt x="76" y="447"/>
                  </a:lnTo>
                  <a:lnTo>
                    <a:pt x="87" y="437"/>
                  </a:lnTo>
                  <a:lnTo>
                    <a:pt x="72" y="431"/>
                  </a:lnTo>
                  <a:lnTo>
                    <a:pt x="49" y="456"/>
                  </a:lnTo>
                  <a:lnTo>
                    <a:pt x="34" y="452"/>
                  </a:lnTo>
                  <a:lnTo>
                    <a:pt x="40" y="431"/>
                  </a:lnTo>
                  <a:lnTo>
                    <a:pt x="25" y="435"/>
                  </a:lnTo>
                  <a:lnTo>
                    <a:pt x="0" y="410"/>
                  </a:lnTo>
                  <a:lnTo>
                    <a:pt x="10" y="371"/>
                  </a:lnTo>
                  <a:lnTo>
                    <a:pt x="25" y="362"/>
                  </a:lnTo>
                  <a:lnTo>
                    <a:pt x="16" y="342"/>
                  </a:lnTo>
                  <a:lnTo>
                    <a:pt x="37" y="332"/>
                  </a:lnTo>
                  <a:lnTo>
                    <a:pt x="43" y="266"/>
                  </a:lnTo>
                  <a:lnTo>
                    <a:pt x="64" y="240"/>
                  </a:lnTo>
                  <a:lnTo>
                    <a:pt x="75" y="255"/>
                  </a:lnTo>
                  <a:lnTo>
                    <a:pt x="90" y="261"/>
                  </a:lnTo>
                  <a:lnTo>
                    <a:pt x="121" y="225"/>
                  </a:lnTo>
                  <a:lnTo>
                    <a:pt x="138" y="221"/>
                  </a:lnTo>
                  <a:lnTo>
                    <a:pt x="160" y="147"/>
                  </a:lnTo>
                  <a:lnTo>
                    <a:pt x="192" y="114"/>
                  </a:lnTo>
                  <a:lnTo>
                    <a:pt x="226" y="150"/>
                  </a:lnTo>
                  <a:lnTo>
                    <a:pt x="226" y="140"/>
                  </a:lnTo>
                  <a:lnTo>
                    <a:pt x="252" y="152"/>
                  </a:lnTo>
                  <a:lnTo>
                    <a:pt x="268" y="131"/>
                  </a:lnTo>
                  <a:lnTo>
                    <a:pt x="273" y="141"/>
                  </a:lnTo>
                  <a:lnTo>
                    <a:pt x="294" y="122"/>
                  </a:lnTo>
                  <a:lnTo>
                    <a:pt x="309" y="126"/>
                  </a:lnTo>
                  <a:lnTo>
                    <a:pt x="310" y="101"/>
                  </a:lnTo>
                  <a:lnTo>
                    <a:pt x="330" y="86"/>
                  </a:lnTo>
                  <a:lnTo>
                    <a:pt x="342" y="45"/>
                  </a:lnTo>
                  <a:lnTo>
                    <a:pt x="331" y="35"/>
                  </a:lnTo>
                  <a:lnTo>
                    <a:pt x="388" y="0"/>
                  </a:lnTo>
                  <a:lnTo>
                    <a:pt x="439" y="26"/>
                  </a:lnTo>
                  <a:lnTo>
                    <a:pt x="469" y="84"/>
                  </a:lnTo>
                  <a:lnTo>
                    <a:pt x="516" y="74"/>
                  </a:lnTo>
                  <a:lnTo>
                    <a:pt x="526" y="90"/>
                  </a:lnTo>
                  <a:lnTo>
                    <a:pt x="510" y="105"/>
                  </a:lnTo>
                  <a:lnTo>
                    <a:pt x="516" y="126"/>
                  </a:lnTo>
                  <a:lnTo>
                    <a:pt x="556" y="137"/>
                  </a:lnTo>
                  <a:lnTo>
                    <a:pt x="571" y="152"/>
                  </a:lnTo>
                  <a:lnTo>
                    <a:pt x="555" y="188"/>
                  </a:lnTo>
                  <a:lnTo>
                    <a:pt x="540" y="188"/>
                  </a:lnTo>
                  <a:lnTo>
                    <a:pt x="534" y="249"/>
                  </a:lnTo>
                  <a:lnTo>
                    <a:pt x="492" y="296"/>
                  </a:lnTo>
                  <a:lnTo>
                    <a:pt x="471" y="305"/>
                  </a:lnTo>
                  <a:lnTo>
                    <a:pt x="475" y="321"/>
                  </a:lnTo>
                  <a:lnTo>
                    <a:pt x="454" y="326"/>
                  </a:lnTo>
                  <a:lnTo>
                    <a:pt x="459" y="341"/>
                  </a:lnTo>
                  <a:lnTo>
                    <a:pt x="444" y="345"/>
                  </a:lnTo>
                  <a:lnTo>
                    <a:pt x="454" y="366"/>
                  </a:lnTo>
                  <a:lnTo>
                    <a:pt x="427" y="371"/>
                  </a:lnTo>
                  <a:lnTo>
                    <a:pt x="442" y="447"/>
                  </a:lnTo>
                  <a:lnTo>
                    <a:pt x="382" y="471"/>
                  </a:lnTo>
                  <a:lnTo>
                    <a:pt x="351" y="450"/>
                  </a:lnTo>
                  <a:lnTo>
                    <a:pt x="331" y="456"/>
                  </a:lnTo>
                  <a:lnTo>
                    <a:pt x="327" y="488"/>
                  </a:lnTo>
                  <a:lnTo>
                    <a:pt x="342" y="482"/>
                  </a:lnTo>
                  <a:lnTo>
                    <a:pt x="337" y="555"/>
                  </a:lnTo>
                  <a:lnTo>
                    <a:pt x="321" y="555"/>
                  </a:lnTo>
                  <a:lnTo>
                    <a:pt x="316" y="575"/>
                  </a:lnTo>
                  <a:lnTo>
                    <a:pt x="273" y="585"/>
                  </a:lnTo>
                  <a:lnTo>
                    <a:pt x="225" y="573"/>
                  </a:lnTo>
                  <a:lnTo>
                    <a:pt x="195" y="584"/>
                  </a:lnTo>
                  <a:lnTo>
                    <a:pt x="195" y="600"/>
                  </a:lnTo>
                  <a:lnTo>
                    <a:pt x="142" y="536"/>
                  </a:lnTo>
                  <a:lnTo>
                    <a:pt x="193" y="53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Freeform 276"/>
            <p:cNvSpPr>
              <a:spLocks/>
            </p:cNvSpPr>
            <p:nvPr/>
          </p:nvSpPr>
          <p:spPr bwMode="auto">
            <a:xfrm>
              <a:off x="1722135" y="2920186"/>
              <a:ext cx="166060" cy="154925"/>
            </a:xfrm>
            <a:custGeom>
              <a:avLst/>
              <a:gdLst>
                <a:gd name="T0" fmla="*/ 0 w 369"/>
                <a:gd name="T1" fmla="*/ 0 h 348"/>
                <a:gd name="T2" fmla="*/ 0 w 369"/>
                <a:gd name="T3" fmla="*/ 0 h 348"/>
                <a:gd name="T4" fmla="*/ 0 w 369"/>
                <a:gd name="T5" fmla="*/ 0 h 348"/>
                <a:gd name="T6" fmla="*/ 0 w 369"/>
                <a:gd name="T7" fmla="*/ 0 h 348"/>
                <a:gd name="T8" fmla="*/ 0 w 369"/>
                <a:gd name="T9" fmla="*/ 0 h 348"/>
                <a:gd name="T10" fmla="*/ 0 w 369"/>
                <a:gd name="T11" fmla="*/ 0 h 348"/>
                <a:gd name="T12" fmla="*/ 0 w 369"/>
                <a:gd name="T13" fmla="*/ 0 h 348"/>
                <a:gd name="T14" fmla="*/ 0 w 369"/>
                <a:gd name="T15" fmla="*/ 0 h 348"/>
                <a:gd name="T16" fmla="*/ 0 w 369"/>
                <a:gd name="T17" fmla="*/ 0 h 348"/>
                <a:gd name="T18" fmla="*/ 0 w 369"/>
                <a:gd name="T19" fmla="*/ 0 h 348"/>
                <a:gd name="T20" fmla="*/ 0 w 369"/>
                <a:gd name="T21" fmla="*/ 0 h 348"/>
                <a:gd name="T22" fmla="*/ 0 w 369"/>
                <a:gd name="T23" fmla="*/ 0 h 348"/>
                <a:gd name="T24" fmla="*/ 0 w 369"/>
                <a:gd name="T25" fmla="*/ 0 h 348"/>
                <a:gd name="T26" fmla="*/ 0 w 369"/>
                <a:gd name="T27" fmla="*/ 0 h 348"/>
                <a:gd name="T28" fmla="*/ 0 w 369"/>
                <a:gd name="T29" fmla="*/ 0 h 348"/>
                <a:gd name="T30" fmla="*/ 0 w 369"/>
                <a:gd name="T31" fmla="*/ 0 h 348"/>
                <a:gd name="T32" fmla="*/ 0 w 369"/>
                <a:gd name="T33" fmla="*/ 0 h 348"/>
                <a:gd name="T34" fmla="*/ 0 w 369"/>
                <a:gd name="T35" fmla="*/ 0 h 348"/>
                <a:gd name="T36" fmla="*/ 0 w 369"/>
                <a:gd name="T37" fmla="*/ 0 h 348"/>
                <a:gd name="T38" fmla="*/ 0 w 369"/>
                <a:gd name="T39" fmla="*/ 0 h 348"/>
                <a:gd name="T40" fmla="*/ 0 w 369"/>
                <a:gd name="T41" fmla="*/ 0 h 348"/>
                <a:gd name="T42" fmla="*/ 0 w 369"/>
                <a:gd name="T43" fmla="*/ 0 h 348"/>
                <a:gd name="T44" fmla="*/ 0 w 369"/>
                <a:gd name="T45" fmla="*/ 0 h 348"/>
                <a:gd name="T46" fmla="*/ 0 w 369"/>
                <a:gd name="T47" fmla="*/ 0 h 348"/>
                <a:gd name="T48" fmla="*/ 0 w 369"/>
                <a:gd name="T49" fmla="*/ 0 h 348"/>
                <a:gd name="T50" fmla="*/ 0 w 369"/>
                <a:gd name="T51" fmla="*/ 0 h 348"/>
                <a:gd name="T52" fmla="*/ 0 w 369"/>
                <a:gd name="T53" fmla="*/ 0 h 348"/>
                <a:gd name="T54" fmla="*/ 0 w 369"/>
                <a:gd name="T55" fmla="*/ 0 h 348"/>
                <a:gd name="T56" fmla="*/ 0 w 369"/>
                <a:gd name="T57" fmla="*/ 0 h 348"/>
                <a:gd name="T58" fmla="*/ 0 w 369"/>
                <a:gd name="T59" fmla="*/ 0 h 348"/>
                <a:gd name="T60" fmla="*/ 0 w 369"/>
                <a:gd name="T61" fmla="*/ 0 h 348"/>
                <a:gd name="T62" fmla="*/ 0 w 369"/>
                <a:gd name="T63" fmla="*/ 0 h 348"/>
                <a:gd name="T64" fmla="*/ 0 w 369"/>
                <a:gd name="T65" fmla="*/ 0 h 348"/>
                <a:gd name="T66" fmla="*/ 0 w 369"/>
                <a:gd name="T67" fmla="*/ 0 h 348"/>
                <a:gd name="T68" fmla="*/ 0 w 369"/>
                <a:gd name="T69" fmla="*/ 0 h 348"/>
                <a:gd name="T70" fmla="*/ 0 w 369"/>
                <a:gd name="T71" fmla="*/ 0 h 348"/>
                <a:gd name="T72" fmla="*/ 0 w 369"/>
                <a:gd name="T73" fmla="*/ 0 h 348"/>
                <a:gd name="T74" fmla="*/ 0 w 369"/>
                <a:gd name="T75" fmla="*/ 0 h 348"/>
                <a:gd name="T76" fmla="*/ 0 w 369"/>
                <a:gd name="T77" fmla="*/ 0 h 348"/>
                <a:gd name="T78" fmla="*/ 0 w 369"/>
                <a:gd name="T79" fmla="*/ 0 h 348"/>
                <a:gd name="T80" fmla="*/ 0 w 369"/>
                <a:gd name="T81" fmla="*/ 0 h 348"/>
                <a:gd name="T82" fmla="*/ 0 w 369"/>
                <a:gd name="T83" fmla="*/ 0 h 348"/>
                <a:gd name="T84" fmla="*/ 0 w 369"/>
                <a:gd name="T85" fmla="*/ 0 h 348"/>
                <a:gd name="T86" fmla="*/ 0 w 369"/>
                <a:gd name="T87" fmla="*/ 0 h 348"/>
                <a:gd name="T88" fmla="*/ 0 w 369"/>
                <a:gd name="T89" fmla="*/ 0 h 348"/>
                <a:gd name="T90" fmla="*/ 0 w 369"/>
                <a:gd name="T91" fmla="*/ 0 h 348"/>
                <a:gd name="T92" fmla="*/ 0 w 369"/>
                <a:gd name="T93" fmla="*/ 0 h 348"/>
                <a:gd name="T94" fmla="*/ 0 w 369"/>
                <a:gd name="T95" fmla="*/ 0 h 3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69" h="348">
                  <a:moveTo>
                    <a:pt x="66" y="115"/>
                  </a:moveTo>
                  <a:lnTo>
                    <a:pt x="124" y="124"/>
                  </a:lnTo>
                  <a:lnTo>
                    <a:pt x="115" y="76"/>
                  </a:lnTo>
                  <a:lnTo>
                    <a:pt x="127" y="48"/>
                  </a:lnTo>
                  <a:lnTo>
                    <a:pt x="163" y="42"/>
                  </a:lnTo>
                  <a:lnTo>
                    <a:pt x="163" y="15"/>
                  </a:lnTo>
                  <a:lnTo>
                    <a:pt x="199" y="0"/>
                  </a:lnTo>
                  <a:lnTo>
                    <a:pt x="256" y="40"/>
                  </a:lnTo>
                  <a:lnTo>
                    <a:pt x="261" y="57"/>
                  </a:lnTo>
                  <a:lnTo>
                    <a:pt x="352" y="67"/>
                  </a:lnTo>
                  <a:lnTo>
                    <a:pt x="364" y="96"/>
                  </a:lnTo>
                  <a:lnTo>
                    <a:pt x="345" y="129"/>
                  </a:lnTo>
                  <a:lnTo>
                    <a:pt x="363" y="153"/>
                  </a:lnTo>
                  <a:lnTo>
                    <a:pt x="355" y="189"/>
                  </a:lnTo>
                  <a:lnTo>
                    <a:pt x="369" y="238"/>
                  </a:lnTo>
                  <a:lnTo>
                    <a:pt x="343" y="249"/>
                  </a:lnTo>
                  <a:lnTo>
                    <a:pt x="333" y="238"/>
                  </a:lnTo>
                  <a:lnTo>
                    <a:pt x="307" y="243"/>
                  </a:lnTo>
                  <a:lnTo>
                    <a:pt x="297" y="232"/>
                  </a:lnTo>
                  <a:lnTo>
                    <a:pt x="282" y="237"/>
                  </a:lnTo>
                  <a:lnTo>
                    <a:pt x="276" y="262"/>
                  </a:lnTo>
                  <a:lnTo>
                    <a:pt x="214" y="256"/>
                  </a:lnTo>
                  <a:lnTo>
                    <a:pt x="204" y="246"/>
                  </a:lnTo>
                  <a:lnTo>
                    <a:pt x="193" y="271"/>
                  </a:lnTo>
                  <a:lnTo>
                    <a:pt x="208" y="282"/>
                  </a:lnTo>
                  <a:lnTo>
                    <a:pt x="219" y="271"/>
                  </a:lnTo>
                  <a:lnTo>
                    <a:pt x="223" y="282"/>
                  </a:lnTo>
                  <a:lnTo>
                    <a:pt x="202" y="339"/>
                  </a:lnTo>
                  <a:lnTo>
                    <a:pt x="198" y="318"/>
                  </a:lnTo>
                  <a:lnTo>
                    <a:pt x="187" y="318"/>
                  </a:lnTo>
                  <a:lnTo>
                    <a:pt x="177" y="337"/>
                  </a:lnTo>
                  <a:lnTo>
                    <a:pt x="166" y="343"/>
                  </a:lnTo>
                  <a:lnTo>
                    <a:pt x="156" y="327"/>
                  </a:lnTo>
                  <a:lnTo>
                    <a:pt x="135" y="348"/>
                  </a:lnTo>
                  <a:lnTo>
                    <a:pt x="130" y="321"/>
                  </a:lnTo>
                  <a:lnTo>
                    <a:pt x="115" y="321"/>
                  </a:lnTo>
                  <a:lnTo>
                    <a:pt x="105" y="300"/>
                  </a:lnTo>
                  <a:lnTo>
                    <a:pt x="70" y="316"/>
                  </a:lnTo>
                  <a:lnTo>
                    <a:pt x="19" y="289"/>
                  </a:lnTo>
                  <a:lnTo>
                    <a:pt x="4" y="264"/>
                  </a:lnTo>
                  <a:lnTo>
                    <a:pt x="0" y="237"/>
                  </a:lnTo>
                  <a:lnTo>
                    <a:pt x="1" y="217"/>
                  </a:lnTo>
                  <a:lnTo>
                    <a:pt x="12" y="211"/>
                  </a:lnTo>
                  <a:lnTo>
                    <a:pt x="28" y="156"/>
                  </a:lnTo>
                  <a:lnTo>
                    <a:pt x="12" y="171"/>
                  </a:lnTo>
                  <a:lnTo>
                    <a:pt x="1" y="171"/>
                  </a:lnTo>
                  <a:lnTo>
                    <a:pt x="3" y="150"/>
                  </a:lnTo>
                  <a:lnTo>
                    <a:pt x="66" y="115"/>
                  </a:lnTo>
                  <a:close/>
                </a:path>
              </a:pathLst>
            </a:custGeom>
            <a:solidFill>
              <a:srgbClr val="00B0F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Freeform 278"/>
            <p:cNvSpPr>
              <a:spLocks/>
            </p:cNvSpPr>
            <p:nvPr/>
          </p:nvSpPr>
          <p:spPr bwMode="auto">
            <a:xfrm>
              <a:off x="1809891" y="2857422"/>
              <a:ext cx="210612" cy="188314"/>
            </a:xfrm>
            <a:custGeom>
              <a:avLst/>
              <a:gdLst>
                <a:gd name="T0" fmla="*/ 0 w 469"/>
                <a:gd name="T1" fmla="*/ 0 h 423"/>
                <a:gd name="T2" fmla="*/ 0 w 469"/>
                <a:gd name="T3" fmla="*/ 0 h 423"/>
                <a:gd name="T4" fmla="*/ 0 w 469"/>
                <a:gd name="T5" fmla="*/ 0 h 423"/>
                <a:gd name="T6" fmla="*/ 0 w 469"/>
                <a:gd name="T7" fmla="*/ 0 h 423"/>
                <a:gd name="T8" fmla="*/ 0 w 469"/>
                <a:gd name="T9" fmla="*/ 0 h 423"/>
                <a:gd name="T10" fmla="*/ 0 w 469"/>
                <a:gd name="T11" fmla="*/ 0 h 423"/>
                <a:gd name="T12" fmla="*/ 0 w 469"/>
                <a:gd name="T13" fmla="*/ 0 h 423"/>
                <a:gd name="T14" fmla="*/ 0 w 469"/>
                <a:gd name="T15" fmla="*/ 0 h 423"/>
                <a:gd name="T16" fmla="*/ 0 w 469"/>
                <a:gd name="T17" fmla="*/ 0 h 423"/>
                <a:gd name="T18" fmla="*/ 0 w 469"/>
                <a:gd name="T19" fmla="*/ 0 h 423"/>
                <a:gd name="T20" fmla="*/ 0 w 469"/>
                <a:gd name="T21" fmla="*/ 0 h 423"/>
                <a:gd name="T22" fmla="*/ 0 w 469"/>
                <a:gd name="T23" fmla="*/ 0 h 423"/>
                <a:gd name="T24" fmla="*/ 0 w 469"/>
                <a:gd name="T25" fmla="*/ 0 h 423"/>
                <a:gd name="T26" fmla="*/ 0 w 469"/>
                <a:gd name="T27" fmla="*/ 0 h 423"/>
                <a:gd name="T28" fmla="*/ 0 w 469"/>
                <a:gd name="T29" fmla="*/ 0 h 423"/>
                <a:gd name="T30" fmla="*/ 0 w 469"/>
                <a:gd name="T31" fmla="*/ 0 h 423"/>
                <a:gd name="T32" fmla="*/ 0 w 469"/>
                <a:gd name="T33" fmla="*/ 0 h 423"/>
                <a:gd name="T34" fmla="*/ 0 w 469"/>
                <a:gd name="T35" fmla="*/ 0 h 423"/>
                <a:gd name="T36" fmla="*/ 0 w 469"/>
                <a:gd name="T37" fmla="*/ 0 h 423"/>
                <a:gd name="T38" fmla="*/ 0 w 469"/>
                <a:gd name="T39" fmla="*/ 0 h 423"/>
                <a:gd name="T40" fmla="*/ 0 w 469"/>
                <a:gd name="T41" fmla="*/ 0 h 423"/>
                <a:gd name="T42" fmla="*/ 0 w 469"/>
                <a:gd name="T43" fmla="*/ 0 h 423"/>
                <a:gd name="T44" fmla="*/ 0 w 469"/>
                <a:gd name="T45" fmla="*/ 0 h 423"/>
                <a:gd name="T46" fmla="*/ 0 w 469"/>
                <a:gd name="T47" fmla="*/ 0 h 423"/>
                <a:gd name="T48" fmla="*/ 0 w 469"/>
                <a:gd name="T49" fmla="*/ 0 h 423"/>
                <a:gd name="T50" fmla="*/ 0 w 469"/>
                <a:gd name="T51" fmla="*/ 0 h 423"/>
                <a:gd name="T52" fmla="*/ 0 w 469"/>
                <a:gd name="T53" fmla="*/ 0 h 423"/>
                <a:gd name="T54" fmla="*/ 0 w 469"/>
                <a:gd name="T55" fmla="*/ 0 h 423"/>
                <a:gd name="T56" fmla="*/ 0 w 469"/>
                <a:gd name="T57" fmla="*/ 0 h 423"/>
                <a:gd name="T58" fmla="*/ 0 w 469"/>
                <a:gd name="T59" fmla="*/ 0 h 423"/>
                <a:gd name="T60" fmla="*/ 0 w 469"/>
                <a:gd name="T61" fmla="*/ 0 h 423"/>
                <a:gd name="T62" fmla="*/ 0 w 469"/>
                <a:gd name="T63" fmla="*/ 0 h 423"/>
                <a:gd name="T64" fmla="*/ 0 w 469"/>
                <a:gd name="T65" fmla="*/ 0 h 423"/>
                <a:gd name="T66" fmla="*/ 0 w 469"/>
                <a:gd name="T67" fmla="*/ 0 h 4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69" h="423">
                  <a:moveTo>
                    <a:pt x="0" y="87"/>
                  </a:moveTo>
                  <a:lnTo>
                    <a:pt x="42" y="66"/>
                  </a:lnTo>
                  <a:lnTo>
                    <a:pt x="27" y="51"/>
                  </a:lnTo>
                  <a:lnTo>
                    <a:pt x="31" y="30"/>
                  </a:lnTo>
                  <a:lnTo>
                    <a:pt x="22" y="24"/>
                  </a:lnTo>
                  <a:lnTo>
                    <a:pt x="33" y="9"/>
                  </a:lnTo>
                  <a:lnTo>
                    <a:pt x="69" y="26"/>
                  </a:lnTo>
                  <a:lnTo>
                    <a:pt x="120" y="0"/>
                  </a:lnTo>
                  <a:lnTo>
                    <a:pt x="145" y="27"/>
                  </a:lnTo>
                  <a:lnTo>
                    <a:pt x="166" y="23"/>
                  </a:lnTo>
                  <a:lnTo>
                    <a:pt x="186" y="48"/>
                  </a:lnTo>
                  <a:lnTo>
                    <a:pt x="217" y="69"/>
                  </a:lnTo>
                  <a:lnTo>
                    <a:pt x="220" y="107"/>
                  </a:lnTo>
                  <a:lnTo>
                    <a:pt x="205" y="111"/>
                  </a:lnTo>
                  <a:lnTo>
                    <a:pt x="241" y="128"/>
                  </a:lnTo>
                  <a:lnTo>
                    <a:pt x="246" y="137"/>
                  </a:lnTo>
                  <a:lnTo>
                    <a:pt x="262" y="128"/>
                  </a:lnTo>
                  <a:lnTo>
                    <a:pt x="298" y="134"/>
                  </a:lnTo>
                  <a:lnTo>
                    <a:pt x="297" y="153"/>
                  </a:lnTo>
                  <a:lnTo>
                    <a:pt x="322" y="155"/>
                  </a:lnTo>
                  <a:lnTo>
                    <a:pt x="322" y="170"/>
                  </a:lnTo>
                  <a:lnTo>
                    <a:pt x="358" y="161"/>
                  </a:lnTo>
                  <a:lnTo>
                    <a:pt x="358" y="171"/>
                  </a:lnTo>
                  <a:lnTo>
                    <a:pt x="384" y="182"/>
                  </a:lnTo>
                  <a:lnTo>
                    <a:pt x="409" y="207"/>
                  </a:lnTo>
                  <a:lnTo>
                    <a:pt x="399" y="222"/>
                  </a:lnTo>
                  <a:lnTo>
                    <a:pt x="409" y="228"/>
                  </a:lnTo>
                  <a:lnTo>
                    <a:pt x="445" y="203"/>
                  </a:lnTo>
                  <a:lnTo>
                    <a:pt x="451" y="209"/>
                  </a:lnTo>
                  <a:lnTo>
                    <a:pt x="429" y="270"/>
                  </a:lnTo>
                  <a:lnTo>
                    <a:pt x="469" y="291"/>
                  </a:lnTo>
                  <a:lnTo>
                    <a:pt x="469" y="302"/>
                  </a:lnTo>
                  <a:lnTo>
                    <a:pt x="448" y="321"/>
                  </a:lnTo>
                  <a:lnTo>
                    <a:pt x="453" y="327"/>
                  </a:lnTo>
                  <a:lnTo>
                    <a:pt x="453" y="348"/>
                  </a:lnTo>
                  <a:lnTo>
                    <a:pt x="468" y="353"/>
                  </a:lnTo>
                  <a:lnTo>
                    <a:pt x="457" y="374"/>
                  </a:lnTo>
                  <a:lnTo>
                    <a:pt x="432" y="393"/>
                  </a:lnTo>
                  <a:lnTo>
                    <a:pt x="421" y="399"/>
                  </a:lnTo>
                  <a:lnTo>
                    <a:pt x="430" y="419"/>
                  </a:lnTo>
                  <a:lnTo>
                    <a:pt x="390" y="423"/>
                  </a:lnTo>
                  <a:lnTo>
                    <a:pt x="400" y="408"/>
                  </a:lnTo>
                  <a:lnTo>
                    <a:pt x="379" y="408"/>
                  </a:lnTo>
                  <a:lnTo>
                    <a:pt x="375" y="398"/>
                  </a:lnTo>
                  <a:lnTo>
                    <a:pt x="390" y="398"/>
                  </a:lnTo>
                  <a:lnTo>
                    <a:pt x="364" y="383"/>
                  </a:lnTo>
                  <a:lnTo>
                    <a:pt x="349" y="381"/>
                  </a:lnTo>
                  <a:lnTo>
                    <a:pt x="355" y="372"/>
                  </a:lnTo>
                  <a:lnTo>
                    <a:pt x="345" y="362"/>
                  </a:lnTo>
                  <a:lnTo>
                    <a:pt x="318" y="381"/>
                  </a:lnTo>
                  <a:lnTo>
                    <a:pt x="304" y="345"/>
                  </a:lnTo>
                  <a:lnTo>
                    <a:pt x="288" y="354"/>
                  </a:lnTo>
                  <a:lnTo>
                    <a:pt x="262" y="344"/>
                  </a:lnTo>
                  <a:lnTo>
                    <a:pt x="252" y="369"/>
                  </a:lnTo>
                  <a:lnTo>
                    <a:pt x="235" y="374"/>
                  </a:lnTo>
                  <a:lnTo>
                    <a:pt x="225" y="390"/>
                  </a:lnTo>
                  <a:lnTo>
                    <a:pt x="226" y="374"/>
                  </a:lnTo>
                  <a:lnTo>
                    <a:pt x="216" y="374"/>
                  </a:lnTo>
                  <a:lnTo>
                    <a:pt x="195" y="389"/>
                  </a:lnTo>
                  <a:lnTo>
                    <a:pt x="174" y="378"/>
                  </a:lnTo>
                  <a:lnTo>
                    <a:pt x="160" y="329"/>
                  </a:lnTo>
                  <a:lnTo>
                    <a:pt x="168" y="293"/>
                  </a:lnTo>
                  <a:lnTo>
                    <a:pt x="150" y="269"/>
                  </a:lnTo>
                  <a:lnTo>
                    <a:pt x="169" y="236"/>
                  </a:lnTo>
                  <a:lnTo>
                    <a:pt x="157" y="207"/>
                  </a:lnTo>
                  <a:lnTo>
                    <a:pt x="66" y="197"/>
                  </a:lnTo>
                  <a:lnTo>
                    <a:pt x="61" y="180"/>
                  </a:lnTo>
                  <a:lnTo>
                    <a:pt x="4" y="14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7E4B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Freeform 279"/>
            <p:cNvSpPr>
              <a:spLocks/>
            </p:cNvSpPr>
            <p:nvPr/>
          </p:nvSpPr>
          <p:spPr bwMode="auto">
            <a:xfrm>
              <a:off x="1742414" y="3010993"/>
              <a:ext cx="387473" cy="349916"/>
            </a:xfrm>
            <a:custGeom>
              <a:avLst/>
              <a:gdLst>
                <a:gd name="T0" fmla="*/ 0 w 860"/>
                <a:gd name="T1" fmla="*/ 0 h 787"/>
                <a:gd name="T2" fmla="*/ 0 w 860"/>
                <a:gd name="T3" fmla="*/ 0 h 787"/>
                <a:gd name="T4" fmla="*/ 0 w 860"/>
                <a:gd name="T5" fmla="*/ 0 h 787"/>
                <a:gd name="T6" fmla="*/ 0 w 860"/>
                <a:gd name="T7" fmla="*/ 0 h 787"/>
                <a:gd name="T8" fmla="*/ 0 w 860"/>
                <a:gd name="T9" fmla="*/ 0 h 787"/>
                <a:gd name="T10" fmla="*/ 0 w 860"/>
                <a:gd name="T11" fmla="*/ 0 h 787"/>
                <a:gd name="T12" fmla="*/ 0 w 860"/>
                <a:gd name="T13" fmla="*/ 0 h 787"/>
                <a:gd name="T14" fmla="*/ 0 w 860"/>
                <a:gd name="T15" fmla="*/ 0 h 787"/>
                <a:gd name="T16" fmla="*/ 0 w 860"/>
                <a:gd name="T17" fmla="*/ 0 h 787"/>
                <a:gd name="T18" fmla="*/ 0 w 860"/>
                <a:gd name="T19" fmla="*/ 0 h 787"/>
                <a:gd name="T20" fmla="*/ 0 w 860"/>
                <a:gd name="T21" fmla="*/ 0 h 787"/>
                <a:gd name="T22" fmla="*/ 0 w 860"/>
                <a:gd name="T23" fmla="*/ 0 h 787"/>
                <a:gd name="T24" fmla="*/ 0 w 860"/>
                <a:gd name="T25" fmla="*/ 0 h 787"/>
                <a:gd name="T26" fmla="*/ 0 w 860"/>
                <a:gd name="T27" fmla="*/ 0 h 787"/>
                <a:gd name="T28" fmla="*/ 0 w 860"/>
                <a:gd name="T29" fmla="*/ 0 h 787"/>
                <a:gd name="T30" fmla="*/ 0 w 860"/>
                <a:gd name="T31" fmla="*/ 0 h 787"/>
                <a:gd name="T32" fmla="*/ 0 w 860"/>
                <a:gd name="T33" fmla="*/ 0 h 787"/>
                <a:gd name="T34" fmla="*/ 0 w 860"/>
                <a:gd name="T35" fmla="*/ 0 h 787"/>
                <a:gd name="T36" fmla="*/ 0 w 860"/>
                <a:gd name="T37" fmla="*/ 0 h 787"/>
                <a:gd name="T38" fmla="*/ 0 w 860"/>
                <a:gd name="T39" fmla="*/ 0 h 787"/>
                <a:gd name="T40" fmla="*/ 0 w 860"/>
                <a:gd name="T41" fmla="*/ 0 h 787"/>
                <a:gd name="T42" fmla="*/ 0 w 860"/>
                <a:gd name="T43" fmla="*/ 0 h 787"/>
                <a:gd name="T44" fmla="*/ 0 w 860"/>
                <a:gd name="T45" fmla="*/ 0 h 787"/>
                <a:gd name="T46" fmla="*/ 0 w 860"/>
                <a:gd name="T47" fmla="*/ 0 h 787"/>
                <a:gd name="T48" fmla="*/ 0 w 860"/>
                <a:gd name="T49" fmla="*/ 0 h 787"/>
                <a:gd name="T50" fmla="*/ 0 w 860"/>
                <a:gd name="T51" fmla="*/ 0 h 787"/>
                <a:gd name="T52" fmla="*/ 0 w 860"/>
                <a:gd name="T53" fmla="*/ 0 h 787"/>
                <a:gd name="T54" fmla="*/ 0 w 860"/>
                <a:gd name="T55" fmla="*/ 0 h 787"/>
                <a:gd name="T56" fmla="*/ 0 w 860"/>
                <a:gd name="T57" fmla="*/ 0 h 787"/>
                <a:gd name="T58" fmla="*/ 0 w 860"/>
                <a:gd name="T59" fmla="*/ 0 h 787"/>
                <a:gd name="T60" fmla="*/ 0 w 860"/>
                <a:gd name="T61" fmla="*/ 0 h 787"/>
                <a:gd name="T62" fmla="*/ 0 w 860"/>
                <a:gd name="T63" fmla="*/ 0 h 787"/>
                <a:gd name="T64" fmla="*/ 0 w 860"/>
                <a:gd name="T65" fmla="*/ 0 h 787"/>
                <a:gd name="T66" fmla="*/ 0 w 860"/>
                <a:gd name="T67" fmla="*/ 0 h 787"/>
                <a:gd name="T68" fmla="*/ 0 w 860"/>
                <a:gd name="T69" fmla="*/ 0 h 787"/>
                <a:gd name="T70" fmla="*/ 0 w 860"/>
                <a:gd name="T71" fmla="*/ 0 h 787"/>
                <a:gd name="T72" fmla="*/ 0 w 860"/>
                <a:gd name="T73" fmla="*/ 0 h 787"/>
                <a:gd name="T74" fmla="*/ 0 w 860"/>
                <a:gd name="T75" fmla="*/ 0 h 787"/>
                <a:gd name="T76" fmla="*/ 0 w 860"/>
                <a:gd name="T77" fmla="*/ 0 h 787"/>
                <a:gd name="T78" fmla="*/ 0 w 860"/>
                <a:gd name="T79" fmla="*/ 0 h 787"/>
                <a:gd name="T80" fmla="*/ 0 w 860"/>
                <a:gd name="T81" fmla="*/ 0 h 787"/>
                <a:gd name="T82" fmla="*/ 0 w 860"/>
                <a:gd name="T83" fmla="*/ 0 h 787"/>
                <a:gd name="T84" fmla="*/ 0 w 860"/>
                <a:gd name="T85" fmla="*/ 0 h 787"/>
                <a:gd name="T86" fmla="*/ 0 w 860"/>
                <a:gd name="T87" fmla="*/ 0 h 787"/>
                <a:gd name="T88" fmla="*/ 0 w 860"/>
                <a:gd name="T89" fmla="*/ 0 h 787"/>
                <a:gd name="T90" fmla="*/ 0 w 860"/>
                <a:gd name="T91" fmla="*/ 0 h 787"/>
                <a:gd name="T92" fmla="*/ 0 w 860"/>
                <a:gd name="T93" fmla="*/ 0 h 78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860" h="787">
                  <a:moveTo>
                    <a:pt x="230" y="390"/>
                  </a:moveTo>
                  <a:lnTo>
                    <a:pt x="225" y="358"/>
                  </a:lnTo>
                  <a:lnTo>
                    <a:pt x="206" y="337"/>
                  </a:lnTo>
                  <a:lnTo>
                    <a:pt x="237" y="322"/>
                  </a:lnTo>
                  <a:lnTo>
                    <a:pt x="227" y="271"/>
                  </a:lnTo>
                  <a:lnTo>
                    <a:pt x="149" y="246"/>
                  </a:lnTo>
                  <a:lnTo>
                    <a:pt x="119" y="211"/>
                  </a:lnTo>
                  <a:lnTo>
                    <a:pt x="108" y="216"/>
                  </a:lnTo>
                  <a:lnTo>
                    <a:pt x="119" y="195"/>
                  </a:lnTo>
                  <a:lnTo>
                    <a:pt x="98" y="190"/>
                  </a:lnTo>
                  <a:lnTo>
                    <a:pt x="98" y="174"/>
                  </a:lnTo>
                  <a:lnTo>
                    <a:pt x="57" y="178"/>
                  </a:lnTo>
                  <a:lnTo>
                    <a:pt x="68" y="159"/>
                  </a:lnTo>
                  <a:lnTo>
                    <a:pt x="21" y="168"/>
                  </a:lnTo>
                  <a:lnTo>
                    <a:pt x="17" y="153"/>
                  </a:lnTo>
                  <a:lnTo>
                    <a:pt x="0" y="157"/>
                  </a:lnTo>
                  <a:lnTo>
                    <a:pt x="0" y="147"/>
                  </a:lnTo>
                  <a:lnTo>
                    <a:pt x="24" y="112"/>
                  </a:lnTo>
                  <a:lnTo>
                    <a:pt x="59" y="96"/>
                  </a:lnTo>
                  <a:lnTo>
                    <a:pt x="69" y="117"/>
                  </a:lnTo>
                  <a:lnTo>
                    <a:pt x="84" y="117"/>
                  </a:lnTo>
                  <a:lnTo>
                    <a:pt x="89" y="144"/>
                  </a:lnTo>
                  <a:lnTo>
                    <a:pt x="110" y="123"/>
                  </a:lnTo>
                  <a:lnTo>
                    <a:pt x="120" y="139"/>
                  </a:lnTo>
                  <a:lnTo>
                    <a:pt x="131" y="133"/>
                  </a:lnTo>
                  <a:lnTo>
                    <a:pt x="141" y="114"/>
                  </a:lnTo>
                  <a:lnTo>
                    <a:pt x="152" y="114"/>
                  </a:lnTo>
                  <a:lnTo>
                    <a:pt x="156" y="135"/>
                  </a:lnTo>
                  <a:lnTo>
                    <a:pt x="177" y="78"/>
                  </a:lnTo>
                  <a:lnTo>
                    <a:pt x="173" y="67"/>
                  </a:lnTo>
                  <a:lnTo>
                    <a:pt x="162" y="78"/>
                  </a:lnTo>
                  <a:lnTo>
                    <a:pt x="147" y="67"/>
                  </a:lnTo>
                  <a:lnTo>
                    <a:pt x="158" y="42"/>
                  </a:lnTo>
                  <a:lnTo>
                    <a:pt x="168" y="52"/>
                  </a:lnTo>
                  <a:lnTo>
                    <a:pt x="230" y="58"/>
                  </a:lnTo>
                  <a:lnTo>
                    <a:pt x="236" y="33"/>
                  </a:lnTo>
                  <a:lnTo>
                    <a:pt x="251" y="28"/>
                  </a:lnTo>
                  <a:lnTo>
                    <a:pt x="261" y="39"/>
                  </a:lnTo>
                  <a:lnTo>
                    <a:pt x="287" y="34"/>
                  </a:lnTo>
                  <a:lnTo>
                    <a:pt x="297" y="45"/>
                  </a:lnTo>
                  <a:lnTo>
                    <a:pt x="323" y="34"/>
                  </a:lnTo>
                  <a:lnTo>
                    <a:pt x="344" y="45"/>
                  </a:lnTo>
                  <a:lnTo>
                    <a:pt x="365" y="30"/>
                  </a:lnTo>
                  <a:lnTo>
                    <a:pt x="375" y="30"/>
                  </a:lnTo>
                  <a:lnTo>
                    <a:pt x="374" y="46"/>
                  </a:lnTo>
                  <a:lnTo>
                    <a:pt x="384" y="30"/>
                  </a:lnTo>
                  <a:lnTo>
                    <a:pt x="401" y="25"/>
                  </a:lnTo>
                  <a:lnTo>
                    <a:pt x="411" y="0"/>
                  </a:lnTo>
                  <a:lnTo>
                    <a:pt x="437" y="10"/>
                  </a:lnTo>
                  <a:lnTo>
                    <a:pt x="453" y="1"/>
                  </a:lnTo>
                  <a:lnTo>
                    <a:pt x="467" y="37"/>
                  </a:lnTo>
                  <a:lnTo>
                    <a:pt x="494" y="18"/>
                  </a:lnTo>
                  <a:lnTo>
                    <a:pt x="504" y="28"/>
                  </a:lnTo>
                  <a:lnTo>
                    <a:pt x="498" y="37"/>
                  </a:lnTo>
                  <a:lnTo>
                    <a:pt x="513" y="39"/>
                  </a:lnTo>
                  <a:lnTo>
                    <a:pt x="539" y="54"/>
                  </a:lnTo>
                  <a:lnTo>
                    <a:pt x="524" y="54"/>
                  </a:lnTo>
                  <a:lnTo>
                    <a:pt x="528" y="64"/>
                  </a:lnTo>
                  <a:lnTo>
                    <a:pt x="549" y="64"/>
                  </a:lnTo>
                  <a:lnTo>
                    <a:pt x="539" y="79"/>
                  </a:lnTo>
                  <a:lnTo>
                    <a:pt x="579" y="75"/>
                  </a:lnTo>
                  <a:lnTo>
                    <a:pt x="570" y="55"/>
                  </a:lnTo>
                  <a:lnTo>
                    <a:pt x="581" y="49"/>
                  </a:lnTo>
                  <a:lnTo>
                    <a:pt x="615" y="81"/>
                  </a:lnTo>
                  <a:lnTo>
                    <a:pt x="611" y="106"/>
                  </a:lnTo>
                  <a:lnTo>
                    <a:pt x="588" y="148"/>
                  </a:lnTo>
                  <a:lnTo>
                    <a:pt x="603" y="163"/>
                  </a:lnTo>
                  <a:lnTo>
                    <a:pt x="615" y="144"/>
                  </a:lnTo>
                  <a:lnTo>
                    <a:pt x="620" y="169"/>
                  </a:lnTo>
                  <a:lnTo>
                    <a:pt x="588" y="184"/>
                  </a:lnTo>
                  <a:lnTo>
                    <a:pt x="593" y="195"/>
                  </a:lnTo>
                  <a:lnTo>
                    <a:pt x="587" y="214"/>
                  </a:lnTo>
                  <a:lnTo>
                    <a:pt x="608" y="252"/>
                  </a:lnTo>
                  <a:lnTo>
                    <a:pt x="633" y="241"/>
                  </a:lnTo>
                  <a:lnTo>
                    <a:pt x="642" y="261"/>
                  </a:lnTo>
                  <a:lnTo>
                    <a:pt x="627" y="270"/>
                  </a:lnTo>
                  <a:lnTo>
                    <a:pt x="617" y="309"/>
                  </a:lnTo>
                  <a:lnTo>
                    <a:pt x="642" y="334"/>
                  </a:lnTo>
                  <a:lnTo>
                    <a:pt x="657" y="330"/>
                  </a:lnTo>
                  <a:lnTo>
                    <a:pt x="651" y="351"/>
                  </a:lnTo>
                  <a:lnTo>
                    <a:pt x="666" y="355"/>
                  </a:lnTo>
                  <a:lnTo>
                    <a:pt x="689" y="330"/>
                  </a:lnTo>
                  <a:lnTo>
                    <a:pt x="704" y="336"/>
                  </a:lnTo>
                  <a:lnTo>
                    <a:pt x="693" y="346"/>
                  </a:lnTo>
                  <a:lnTo>
                    <a:pt x="722" y="363"/>
                  </a:lnTo>
                  <a:lnTo>
                    <a:pt x="719" y="387"/>
                  </a:lnTo>
                  <a:lnTo>
                    <a:pt x="746" y="394"/>
                  </a:lnTo>
                  <a:lnTo>
                    <a:pt x="746" y="357"/>
                  </a:lnTo>
                  <a:lnTo>
                    <a:pt x="765" y="378"/>
                  </a:lnTo>
                  <a:lnTo>
                    <a:pt x="771" y="361"/>
                  </a:lnTo>
                  <a:lnTo>
                    <a:pt x="756" y="325"/>
                  </a:lnTo>
                  <a:lnTo>
                    <a:pt x="809" y="321"/>
                  </a:lnTo>
                  <a:lnTo>
                    <a:pt x="809" y="301"/>
                  </a:lnTo>
                  <a:lnTo>
                    <a:pt x="839" y="306"/>
                  </a:lnTo>
                  <a:lnTo>
                    <a:pt x="849" y="327"/>
                  </a:lnTo>
                  <a:lnTo>
                    <a:pt x="807" y="352"/>
                  </a:lnTo>
                  <a:lnTo>
                    <a:pt x="797" y="367"/>
                  </a:lnTo>
                  <a:lnTo>
                    <a:pt x="797" y="403"/>
                  </a:lnTo>
                  <a:lnTo>
                    <a:pt x="816" y="399"/>
                  </a:lnTo>
                  <a:lnTo>
                    <a:pt x="822" y="388"/>
                  </a:lnTo>
                  <a:lnTo>
                    <a:pt x="843" y="405"/>
                  </a:lnTo>
                  <a:lnTo>
                    <a:pt x="842" y="420"/>
                  </a:lnTo>
                  <a:lnTo>
                    <a:pt x="816" y="445"/>
                  </a:lnTo>
                  <a:lnTo>
                    <a:pt x="810" y="435"/>
                  </a:lnTo>
                  <a:lnTo>
                    <a:pt x="759" y="435"/>
                  </a:lnTo>
                  <a:lnTo>
                    <a:pt x="812" y="499"/>
                  </a:lnTo>
                  <a:lnTo>
                    <a:pt x="860" y="556"/>
                  </a:lnTo>
                  <a:lnTo>
                    <a:pt x="824" y="571"/>
                  </a:lnTo>
                  <a:lnTo>
                    <a:pt x="803" y="573"/>
                  </a:lnTo>
                  <a:lnTo>
                    <a:pt x="783" y="594"/>
                  </a:lnTo>
                  <a:lnTo>
                    <a:pt x="767" y="594"/>
                  </a:lnTo>
                  <a:lnTo>
                    <a:pt x="762" y="588"/>
                  </a:lnTo>
                  <a:lnTo>
                    <a:pt x="711" y="598"/>
                  </a:lnTo>
                  <a:lnTo>
                    <a:pt x="705" y="588"/>
                  </a:lnTo>
                  <a:lnTo>
                    <a:pt x="674" y="574"/>
                  </a:lnTo>
                  <a:lnTo>
                    <a:pt x="666" y="625"/>
                  </a:lnTo>
                  <a:lnTo>
                    <a:pt x="659" y="666"/>
                  </a:lnTo>
                  <a:lnTo>
                    <a:pt x="632" y="696"/>
                  </a:lnTo>
                  <a:lnTo>
                    <a:pt x="605" y="700"/>
                  </a:lnTo>
                  <a:lnTo>
                    <a:pt x="575" y="717"/>
                  </a:lnTo>
                  <a:lnTo>
                    <a:pt x="540" y="765"/>
                  </a:lnTo>
                  <a:lnTo>
                    <a:pt x="483" y="787"/>
                  </a:lnTo>
                  <a:lnTo>
                    <a:pt x="486" y="751"/>
                  </a:lnTo>
                  <a:lnTo>
                    <a:pt x="459" y="750"/>
                  </a:lnTo>
                  <a:lnTo>
                    <a:pt x="474" y="714"/>
                  </a:lnTo>
                  <a:lnTo>
                    <a:pt x="498" y="714"/>
                  </a:lnTo>
                  <a:lnTo>
                    <a:pt x="501" y="684"/>
                  </a:lnTo>
                  <a:lnTo>
                    <a:pt x="491" y="690"/>
                  </a:lnTo>
                  <a:lnTo>
                    <a:pt x="464" y="621"/>
                  </a:lnTo>
                  <a:lnTo>
                    <a:pt x="452" y="610"/>
                  </a:lnTo>
                  <a:lnTo>
                    <a:pt x="419" y="609"/>
                  </a:lnTo>
                  <a:lnTo>
                    <a:pt x="422" y="564"/>
                  </a:lnTo>
                  <a:lnTo>
                    <a:pt x="398" y="517"/>
                  </a:lnTo>
                  <a:lnTo>
                    <a:pt x="392" y="522"/>
                  </a:lnTo>
                  <a:lnTo>
                    <a:pt x="387" y="516"/>
                  </a:lnTo>
                  <a:lnTo>
                    <a:pt x="393" y="502"/>
                  </a:lnTo>
                  <a:lnTo>
                    <a:pt x="320" y="505"/>
                  </a:lnTo>
                  <a:lnTo>
                    <a:pt x="308" y="478"/>
                  </a:lnTo>
                  <a:lnTo>
                    <a:pt x="264" y="478"/>
                  </a:lnTo>
                  <a:lnTo>
                    <a:pt x="255" y="411"/>
                  </a:lnTo>
                  <a:lnTo>
                    <a:pt x="230" y="390"/>
                  </a:lnTo>
                  <a:close/>
                </a:path>
              </a:pathLst>
            </a:custGeom>
            <a:solidFill>
              <a:schemeClr val="accent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Freeform 280"/>
            <p:cNvSpPr>
              <a:spLocks/>
            </p:cNvSpPr>
            <p:nvPr/>
          </p:nvSpPr>
          <p:spPr bwMode="auto">
            <a:xfrm>
              <a:off x="1577692" y="3025686"/>
              <a:ext cx="279466" cy="227046"/>
            </a:xfrm>
            <a:custGeom>
              <a:avLst/>
              <a:gdLst>
                <a:gd name="T0" fmla="*/ 0 w 621"/>
                <a:gd name="T1" fmla="*/ 0 h 510"/>
                <a:gd name="T2" fmla="*/ 0 w 621"/>
                <a:gd name="T3" fmla="*/ 0 h 510"/>
                <a:gd name="T4" fmla="*/ 0 w 621"/>
                <a:gd name="T5" fmla="*/ 0 h 510"/>
                <a:gd name="T6" fmla="*/ 0 w 621"/>
                <a:gd name="T7" fmla="*/ 0 h 510"/>
                <a:gd name="T8" fmla="*/ 0 w 621"/>
                <a:gd name="T9" fmla="*/ 0 h 510"/>
                <a:gd name="T10" fmla="*/ 0 w 621"/>
                <a:gd name="T11" fmla="*/ 0 h 510"/>
                <a:gd name="T12" fmla="*/ 0 w 621"/>
                <a:gd name="T13" fmla="*/ 0 h 510"/>
                <a:gd name="T14" fmla="*/ 0 w 621"/>
                <a:gd name="T15" fmla="*/ 0 h 510"/>
                <a:gd name="T16" fmla="*/ 0 w 621"/>
                <a:gd name="T17" fmla="*/ 0 h 510"/>
                <a:gd name="T18" fmla="*/ 0 w 621"/>
                <a:gd name="T19" fmla="*/ 0 h 510"/>
                <a:gd name="T20" fmla="*/ 0 w 621"/>
                <a:gd name="T21" fmla="*/ 0 h 510"/>
                <a:gd name="T22" fmla="*/ 0 w 621"/>
                <a:gd name="T23" fmla="*/ 0 h 510"/>
                <a:gd name="T24" fmla="*/ 0 w 621"/>
                <a:gd name="T25" fmla="*/ 0 h 510"/>
                <a:gd name="T26" fmla="*/ 0 w 621"/>
                <a:gd name="T27" fmla="*/ 0 h 510"/>
                <a:gd name="T28" fmla="*/ 0 w 621"/>
                <a:gd name="T29" fmla="*/ 0 h 510"/>
                <a:gd name="T30" fmla="*/ 0 w 621"/>
                <a:gd name="T31" fmla="*/ 0 h 510"/>
                <a:gd name="T32" fmla="*/ 0 w 621"/>
                <a:gd name="T33" fmla="*/ 0 h 510"/>
                <a:gd name="T34" fmla="*/ 0 w 621"/>
                <a:gd name="T35" fmla="*/ 0 h 510"/>
                <a:gd name="T36" fmla="*/ 0 w 621"/>
                <a:gd name="T37" fmla="*/ 0 h 510"/>
                <a:gd name="T38" fmla="*/ 0 w 621"/>
                <a:gd name="T39" fmla="*/ 0 h 510"/>
                <a:gd name="T40" fmla="*/ 0 w 621"/>
                <a:gd name="T41" fmla="*/ 0 h 510"/>
                <a:gd name="T42" fmla="*/ 0 w 621"/>
                <a:gd name="T43" fmla="*/ 0 h 510"/>
                <a:gd name="T44" fmla="*/ 0 w 621"/>
                <a:gd name="T45" fmla="*/ 0 h 510"/>
                <a:gd name="T46" fmla="*/ 0 w 621"/>
                <a:gd name="T47" fmla="*/ 0 h 510"/>
                <a:gd name="T48" fmla="*/ 0 w 621"/>
                <a:gd name="T49" fmla="*/ 0 h 510"/>
                <a:gd name="T50" fmla="*/ 0 w 621"/>
                <a:gd name="T51" fmla="*/ 0 h 510"/>
                <a:gd name="T52" fmla="*/ 0 w 621"/>
                <a:gd name="T53" fmla="*/ 0 h 510"/>
                <a:gd name="T54" fmla="*/ 0 w 621"/>
                <a:gd name="T55" fmla="*/ 0 h 510"/>
                <a:gd name="T56" fmla="*/ 0 w 621"/>
                <a:gd name="T57" fmla="*/ 0 h 510"/>
                <a:gd name="T58" fmla="*/ 0 w 621"/>
                <a:gd name="T59" fmla="*/ 0 h 510"/>
                <a:gd name="T60" fmla="*/ 0 w 621"/>
                <a:gd name="T61" fmla="*/ 0 h 510"/>
                <a:gd name="T62" fmla="*/ 0 w 621"/>
                <a:gd name="T63" fmla="*/ 0 h 510"/>
                <a:gd name="T64" fmla="*/ 0 w 621"/>
                <a:gd name="T65" fmla="*/ 0 h 510"/>
                <a:gd name="T66" fmla="*/ 0 w 621"/>
                <a:gd name="T67" fmla="*/ 0 h 510"/>
                <a:gd name="T68" fmla="*/ 0 w 621"/>
                <a:gd name="T69" fmla="*/ 0 h 510"/>
                <a:gd name="T70" fmla="*/ 0 w 621"/>
                <a:gd name="T71" fmla="*/ 0 h 510"/>
                <a:gd name="T72" fmla="*/ 0 w 621"/>
                <a:gd name="T73" fmla="*/ 0 h 510"/>
                <a:gd name="T74" fmla="*/ 0 w 621"/>
                <a:gd name="T75" fmla="*/ 0 h 510"/>
                <a:gd name="T76" fmla="*/ 0 w 621"/>
                <a:gd name="T77" fmla="*/ 0 h 510"/>
                <a:gd name="T78" fmla="*/ 0 w 621"/>
                <a:gd name="T79" fmla="*/ 0 h 510"/>
                <a:gd name="T80" fmla="*/ 0 w 621"/>
                <a:gd name="T81" fmla="*/ 0 h 510"/>
                <a:gd name="T82" fmla="*/ 0 w 621"/>
                <a:gd name="T83" fmla="*/ 0 h 510"/>
                <a:gd name="T84" fmla="*/ 0 w 621"/>
                <a:gd name="T85" fmla="*/ 0 h 510"/>
                <a:gd name="T86" fmla="*/ 0 w 621"/>
                <a:gd name="T87" fmla="*/ 0 h 510"/>
                <a:gd name="T88" fmla="*/ 0 w 621"/>
                <a:gd name="T89" fmla="*/ 0 h 5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21" h="510">
                  <a:moveTo>
                    <a:pt x="143" y="58"/>
                  </a:moveTo>
                  <a:lnTo>
                    <a:pt x="216" y="55"/>
                  </a:lnTo>
                  <a:lnTo>
                    <a:pt x="252" y="84"/>
                  </a:lnTo>
                  <a:lnTo>
                    <a:pt x="272" y="72"/>
                  </a:lnTo>
                  <a:lnTo>
                    <a:pt x="267" y="51"/>
                  </a:lnTo>
                  <a:lnTo>
                    <a:pt x="294" y="40"/>
                  </a:lnTo>
                  <a:lnTo>
                    <a:pt x="278" y="30"/>
                  </a:lnTo>
                  <a:lnTo>
                    <a:pt x="320" y="0"/>
                  </a:lnTo>
                  <a:lnTo>
                    <a:pt x="324" y="27"/>
                  </a:lnTo>
                  <a:lnTo>
                    <a:pt x="339" y="52"/>
                  </a:lnTo>
                  <a:lnTo>
                    <a:pt x="390" y="79"/>
                  </a:lnTo>
                  <a:lnTo>
                    <a:pt x="366" y="114"/>
                  </a:lnTo>
                  <a:lnTo>
                    <a:pt x="366" y="124"/>
                  </a:lnTo>
                  <a:lnTo>
                    <a:pt x="383" y="120"/>
                  </a:lnTo>
                  <a:lnTo>
                    <a:pt x="387" y="135"/>
                  </a:lnTo>
                  <a:lnTo>
                    <a:pt x="434" y="126"/>
                  </a:lnTo>
                  <a:lnTo>
                    <a:pt x="423" y="145"/>
                  </a:lnTo>
                  <a:lnTo>
                    <a:pt x="464" y="141"/>
                  </a:lnTo>
                  <a:lnTo>
                    <a:pt x="464" y="157"/>
                  </a:lnTo>
                  <a:lnTo>
                    <a:pt x="485" y="162"/>
                  </a:lnTo>
                  <a:lnTo>
                    <a:pt x="474" y="183"/>
                  </a:lnTo>
                  <a:lnTo>
                    <a:pt x="485" y="178"/>
                  </a:lnTo>
                  <a:lnTo>
                    <a:pt x="515" y="213"/>
                  </a:lnTo>
                  <a:lnTo>
                    <a:pt x="593" y="238"/>
                  </a:lnTo>
                  <a:lnTo>
                    <a:pt x="603" y="289"/>
                  </a:lnTo>
                  <a:lnTo>
                    <a:pt x="572" y="304"/>
                  </a:lnTo>
                  <a:lnTo>
                    <a:pt x="591" y="325"/>
                  </a:lnTo>
                  <a:lnTo>
                    <a:pt x="596" y="357"/>
                  </a:lnTo>
                  <a:lnTo>
                    <a:pt x="621" y="378"/>
                  </a:lnTo>
                  <a:lnTo>
                    <a:pt x="605" y="415"/>
                  </a:lnTo>
                  <a:lnTo>
                    <a:pt x="578" y="433"/>
                  </a:lnTo>
                  <a:lnTo>
                    <a:pt x="552" y="465"/>
                  </a:lnTo>
                  <a:lnTo>
                    <a:pt x="512" y="448"/>
                  </a:lnTo>
                  <a:lnTo>
                    <a:pt x="506" y="459"/>
                  </a:lnTo>
                  <a:lnTo>
                    <a:pt x="495" y="457"/>
                  </a:lnTo>
                  <a:lnTo>
                    <a:pt x="510" y="474"/>
                  </a:lnTo>
                  <a:lnTo>
                    <a:pt x="506" y="478"/>
                  </a:lnTo>
                  <a:lnTo>
                    <a:pt x="489" y="478"/>
                  </a:lnTo>
                  <a:lnTo>
                    <a:pt x="480" y="468"/>
                  </a:lnTo>
                  <a:lnTo>
                    <a:pt x="485" y="447"/>
                  </a:lnTo>
                  <a:lnTo>
                    <a:pt x="470" y="447"/>
                  </a:lnTo>
                  <a:lnTo>
                    <a:pt x="455" y="436"/>
                  </a:lnTo>
                  <a:lnTo>
                    <a:pt x="459" y="432"/>
                  </a:lnTo>
                  <a:lnTo>
                    <a:pt x="443" y="408"/>
                  </a:lnTo>
                  <a:lnTo>
                    <a:pt x="384" y="400"/>
                  </a:lnTo>
                  <a:lnTo>
                    <a:pt x="348" y="357"/>
                  </a:lnTo>
                  <a:lnTo>
                    <a:pt x="338" y="357"/>
                  </a:lnTo>
                  <a:lnTo>
                    <a:pt x="342" y="378"/>
                  </a:lnTo>
                  <a:lnTo>
                    <a:pt x="332" y="372"/>
                  </a:lnTo>
                  <a:lnTo>
                    <a:pt x="323" y="357"/>
                  </a:lnTo>
                  <a:lnTo>
                    <a:pt x="312" y="367"/>
                  </a:lnTo>
                  <a:lnTo>
                    <a:pt x="312" y="361"/>
                  </a:lnTo>
                  <a:lnTo>
                    <a:pt x="302" y="357"/>
                  </a:lnTo>
                  <a:lnTo>
                    <a:pt x="296" y="382"/>
                  </a:lnTo>
                  <a:lnTo>
                    <a:pt x="281" y="387"/>
                  </a:lnTo>
                  <a:lnTo>
                    <a:pt x="266" y="370"/>
                  </a:lnTo>
                  <a:lnTo>
                    <a:pt x="255" y="351"/>
                  </a:lnTo>
                  <a:lnTo>
                    <a:pt x="245" y="349"/>
                  </a:lnTo>
                  <a:lnTo>
                    <a:pt x="213" y="385"/>
                  </a:lnTo>
                  <a:lnTo>
                    <a:pt x="191" y="436"/>
                  </a:lnTo>
                  <a:lnTo>
                    <a:pt x="206" y="442"/>
                  </a:lnTo>
                  <a:lnTo>
                    <a:pt x="201" y="468"/>
                  </a:lnTo>
                  <a:lnTo>
                    <a:pt x="216" y="498"/>
                  </a:lnTo>
                  <a:lnTo>
                    <a:pt x="173" y="510"/>
                  </a:lnTo>
                  <a:lnTo>
                    <a:pt x="170" y="483"/>
                  </a:lnTo>
                  <a:lnTo>
                    <a:pt x="149" y="466"/>
                  </a:lnTo>
                  <a:lnTo>
                    <a:pt x="113" y="471"/>
                  </a:lnTo>
                  <a:lnTo>
                    <a:pt x="119" y="445"/>
                  </a:lnTo>
                  <a:lnTo>
                    <a:pt x="102" y="451"/>
                  </a:lnTo>
                  <a:lnTo>
                    <a:pt x="92" y="460"/>
                  </a:lnTo>
                  <a:lnTo>
                    <a:pt x="66" y="439"/>
                  </a:lnTo>
                  <a:lnTo>
                    <a:pt x="26" y="418"/>
                  </a:lnTo>
                  <a:lnTo>
                    <a:pt x="21" y="403"/>
                  </a:lnTo>
                  <a:lnTo>
                    <a:pt x="0" y="402"/>
                  </a:lnTo>
                  <a:lnTo>
                    <a:pt x="11" y="393"/>
                  </a:lnTo>
                  <a:lnTo>
                    <a:pt x="2" y="361"/>
                  </a:lnTo>
                  <a:lnTo>
                    <a:pt x="44" y="351"/>
                  </a:lnTo>
                  <a:lnTo>
                    <a:pt x="44" y="336"/>
                  </a:lnTo>
                  <a:lnTo>
                    <a:pt x="96" y="295"/>
                  </a:lnTo>
                  <a:lnTo>
                    <a:pt x="96" y="280"/>
                  </a:lnTo>
                  <a:lnTo>
                    <a:pt x="117" y="259"/>
                  </a:lnTo>
                  <a:lnTo>
                    <a:pt x="123" y="229"/>
                  </a:lnTo>
                  <a:lnTo>
                    <a:pt x="119" y="208"/>
                  </a:lnTo>
                  <a:lnTo>
                    <a:pt x="110" y="198"/>
                  </a:lnTo>
                  <a:lnTo>
                    <a:pt x="131" y="172"/>
                  </a:lnTo>
                  <a:lnTo>
                    <a:pt x="131" y="162"/>
                  </a:lnTo>
                  <a:lnTo>
                    <a:pt x="141" y="147"/>
                  </a:lnTo>
                  <a:lnTo>
                    <a:pt x="137" y="111"/>
                  </a:lnTo>
                  <a:lnTo>
                    <a:pt x="147" y="105"/>
                  </a:lnTo>
                  <a:lnTo>
                    <a:pt x="153" y="75"/>
                  </a:lnTo>
                  <a:lnTo>
                    <a:pt x="143" y="5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Freeform 286"/>
            <p:cNvSpPr>
              <a:spLocks/>
            </p:cNvSpPr>
            <p:nvPr/>
          </p:nvSpPr>
          <p:spPr bwMode="auto">
            <a:xfrm>
              <a:off x="1492621" y="2842714"/>
              <a:ext cx="241664" cy="220368"/>
            </a:xfrm>
            <a:custGeom>
              <a:avLst/>
              <a:gdLst>
                <a:gd name="T0" fmla="*/ 0 w 537"/>
                <a:gd name="T1" fmla="*/ 0 h 494"/>
                <a:gd name="T2" fmla="*/ 0 w 537"/>
                <a:gd name="T3" fmla="*/ 0 h 494"/>
                <a:gd name="T4" fmla="*/ 0 w 537"/>
                <a:gd name="T5" fmla="*/ 0 h 494"/>
                <a:gd name="T6" fmla="*/ 0 w 537"/>
                <a:gd name="T7" fmla="*/ 0 h 494"/>
                <a:gd name="T8" fmla="*/ 0 w 537"/>
                <a:gd name="T9" fmla="*/ 0 h 494"/>
                <a:gd name="T10" fmla="*/ 0 w 537"/>
                <a:gd name="T11" fmla="*/ 0 h 494"/>
                <a:gd name="T12" fmla="*/ 0 w 537"/>
                <a:gd name="T13" fmla="*/ 0 h 494"/>
                <a:gd name="T14" fmla="*/ 0 w 537"/>
                <a:gd name="T15" fmla="*/ 0 h 494"/>
                <a:gd name="T16" fmla="*/ 0 w 537"/>
                <a:gd name="T17" fmla="*/ 0 h 494"/>
                <a:gd name="T18" fmla="*/ 0 w 537"/>
                <a:gd name="T19" fmla="*/ 0 h 494"/>
                <a:gd name="T20" fmla="*/ 0 w 537"/>
                <a:gd name="T21" fmla="*/ 0 h 494"/>
                <a:gd name="T22" fmla="*/ 0 w 537"/>
                <a:gd name="T23" fmla="*/ 0 h 494"/>
                <a:gd name="T24" fmla="*/ 0 w 537"/>
                <a:gd name="T25" fmla="*/ 0 h 494"/>
                <a:gd name="T26" fmla="*/ 0 w 537"/>
                <a:gd name="T27" fmla="*/ 0 h 494"/>
                <a:gd name="T28" fmla="*/ 0 w 537"/>
                <a:gd name="T29" fmla="*/ 0 h 494"/>
                <a:gd name="T30" fmla="*/ 0 w 537"/>
                <a:gd name="T31" fmla="*/ 0 h 494"/>
                <a:gd name="T32" fmla="*/ 0 w 537"/>
                <a:gd name="T33" fmla="*/ 0 h 494"/>
                <a:gd name="T34" fmla="*/ 0 w 537"/>
                <a:gd name="T35" fmla="*/ 0 h 494"/>
                <a:gd name="T36" fmla="*/ 0 w 537"/>
                <a:gd name="T37" fmla="*/ 0 h 494"/>
                <a:gd name="T38" fmla="*/ 0 w 537"/>
                <a:gd name="T39" fmla="*/ 0 h 494"/>
                <a:gd name="T40" fmla="*/ 0 w 537"/>
                <a:gd name="T41" fmla="*/ 0 h 494"/>
                <a:gd name="T42" fmla="*/ 0 w 537"/>
                <a:gd name="T43" fmla="*/ 0 h 494"/>
                <a:gd name="T44" fmla="*/ 0 w 537"/>
                <a:gd name="T45" fmla="*/ 0 h 494"/>
                <a:gd name="T46" fmla="*/ 0 w 537"/>
                <a:gd name="T47" fmla="*/ 0 h 494"/>
                <a:gd name="T48" fmla="*/ 0 w 537"/>
                <a:gd name="T49" fmla="*/ 0 h 494"/>
                <a:gd name="T50" fmla="*/ 0 w 537"/>
                <a:gd name="T51" fmla="*/ 0 h 494"/>
                <a:gd name="T52" fmla="*/ 0 w 537"/>
                <a:gd name="T53" fmla="*/ 0 h 494"/>
                <a:gd name="T54" fmla="*/ 0 w 537"/>
                <a:gd name="T55" fmla="*/ 0 h 494"/>
                <a:gd name="T56" fmla="*/ 0 w 537"/>
                <a:gd name="T57" fmla="*/ 0 h 494"/>
                <a:gd name="T58" fmla="*/ 0 w 537"/>
                <a:gd name="T59" fmla="*/ 0 h 494"/>
                <a:gd name="T60" fmla="*/ 0 w 537"/>
                <a:gd name="T61" fmla="*/ 0 h 494"/>
                <a:gd name="T62" fmla="*/ 0 w 537"/>
                <a:gd name="T63" fmla="*/ 0 h 494"/>
                <a:gd name="T64" fmla="*/ 0 w 537"/>
                <a:gd name="T65" fmla="*/ 0 h 494"/>
                <a:gd name="T66" fmla="*/ 0 w 537"/>
                <a:gd name="T67" fmla="*/ 0 h 494"/>
                <a:gd name="T68" fmla="*/ 0 w 537"/>
                <a:gd name="T69" fmla="*/ 0 h 494"/>
                <a:gd name="T70" fmla="*/ 0 w 537"/>
                <a:gd name="T71" fmla="*/ 0 h 494"/>
                <a:gd name="T72" fmla="*/ 0 w 537"/>
                <a:gd name="T73" fmla="*/ 0 h 494"/>
                <a:gd name="T74" fmla="*/ 0 w 537"/>
                <a:gd name="T75" fmla="*/ 0 h 494"/>
                <a:gd name="T76" fmla="*/ 0 w 537"/>
                <a:gd name="T77" fmla="*/ 0 h 4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37" h="494">
                  <a:moveTo>
                    <a:pt x="20" y="183"/>
                  </a:moveTo>
                  <a:lnTo>
                    <a:pt x="8" y="200"/>
                  </a:lnTo>
                  <a:lnTo>
                    <a:pt x="29" y="200"/>
                  </a:lnTo>
                  <a:lnTo>
                    <a:pt x="60" y="221"/>
                  </a:lnTo>
                  <a:lnTo>
                    <a:pt x="96" y="201"/>
                  </a:lnTo>
                  <a:lnTo>
                    <a:pt x="101" y="212"/>
                  </a:lnTo>
                  <a:lnTo>
                    <a:pt x="116" y="222"/>
                  </a:lnTo>
                  <a:lnTo>
                    <a:pt x="135" y="273"/>
                  </a:lnTo>
                  <a:lnTo>
                    <a:pt x="120" y="299"/>
                  </a:lnTo>
                  <a:lnTo>
                    <a:pt x="153" y="398"/>
                  </a:lnTo>
                  <a:lnTo>
                    <a:pt x="164" y="404"/>
                  </a:lnTo>
                  <a:lnTo>
                    <a:pt x="179" y="393"/>
                  </a:lnTo>
                  <a:lnTo>
                    <a:pt x="180" y="368"/>
                  </a:lnTo>
                  <a:lnTo>
                    <a:pt x="216" y="368"/>
                  </a:lnTo>
                  <a:lnTo>
                    <a:pt x="246" y="384"/>
                  </a:lnTo>
                  <a:lnTo>
                    <a:pt x="272" y="437"/>
                  </a:lnTo>
                  <a:lnTo>
                    <a:pt x="296" y="462"/>
                  </a:lnTo>
                  <a:lnTo>
                    <a:pt x="332" y="468"/>
                  </a:lnTo>
                  <a:lnTo>
                    <a:pt x="405" y="465"/>
                  </a:lnTo>
                  <a:lnTo>
                    <a:pt x="441" y="494"/>
                  </a:lnTo>
                  <a:lnTo>
                    <a:pt x="461" y="482"/>
                  </a:lnTo>
                  <a:lnTo>
                    <a:pt x="456" y="461"/>
                  </a:lnTo>
                  <a:lnTo>
                    <a:pt x="483" y="450"/>
                  </a:lnTo>
                  <a:lnTo>
                    <a:pt x="467" y="440"/>
                  </a:lnTo>
                  <a:lnTo>
                    <a:pt x="509" y="410"/>
                  </a:lnTo>
                  <a:lnTo>
                    <a:pt x="510" y="390"/>
                  </a:lnTo>
                  <a:lnTo>
                    <a:pt x="521" y="384"/>
                  </a:lnTo>
                  <a:lnTo>
                    <a:pt x="537" y="329"/>
                  </a:lnTo>
                  <a:lnTo>
                    <a:pt x="521" y="344"/>
                  </a:lnTo>
                  <a:lnTo>
                    <a:pt x="510" y="344"/>
                  </a:lnTo>
                  <a:lnTo>
                    <a:pt x="512" y="323"/>
                  </a:lnTo>
                  <a:lnTo>
                    <a:pt x="486" y="302"/>
                  </a:lnTo>
                  <a:lnTo>
                    <a:pt x="497" y="291"/>
                  </a:lnTo>
                  <a:lnTo>
                    <a:pt x="518" y="281"/>
                  </a:lnTo>
                  <a:lnTo>
                    <a:pt x="503" y="260"/>
                  </a:lnTo>
                  <a:lnTo>
                    <a:pt x="425" y="279"/>
                  </a:lnTo>
                  <a:lnTo>
                    <a:pt x="420" y="269"/>
                  </a:lnTo>
                  <a:lnTo>
                    <a:pt x="393" y="284"/>
                  </a:lnTo>
                  <a:lnTo>
                    <a:pt x="399" y="269"/>
                  </a:lnTo>
                  <a:lnTo>
                    <a:pt x="378" y="279"/>
                  </a:lnTo>
                  <a:lnTo>
                    <a:pt x="351" y="303"/>
                  </a:lnTo>
                  <a:lnTo>
                    <a:pt x="347" y="320"/>
                  </a:lnTo>
                  <a:lnTo>
                    <a:pt x="326" y="303"/>
                  </a:lnTo>
                  <a:lnTo>
                    <a:pt x="321" y="278"/>
                  </a:lnTo>
                  <a:lnTo>
                    <a:pt x="302" y="272"/>
                  </a:lnTo>
                  <a:lnTo>
                    <a:pt x="296" y="261"/>
                  </a:lnTo>
                  <a:lnTo>
                    <a:pt x="317" y="261"/>
                  </a:lnTo>
                  <a:lnTo>
                    <a:pt x="282" y="225"/>
                  </a:lnTo>
                  <a:lnTo>
                    <a:pt x="282" y="200"/>
                  </a:lnTo>
                  <a:lnTo>
                    <a:pt x="297" y="185"/>
                  </a:lnTo>
                  <a:lnTo>
                    <a:pt x="299" y="174"/>
                  </a:lnTo>
                  <a:lnTo>
                    <a:pt x="282" y="174"/>
                  </a:lnTo>
                  <a:lnTo>
                    <a:pt x="288" y="147"/>
                  </a:lnTo>
                  <a:lnTo>
                    <a:pt x="269" y="111"/>
                  </a:lnTo>
                  <a:lnTo>
                    <a:pt x="279" y="101"/>
                  </a:lnTo>
                  <a:lnTo>
                    <a:pt x="275" y="75"/>
                  </a:lnTo>
                  <a:lnTo>
                    <a:pt x="260" y="75"/>
                  </a:lnTo>
                  <a:lnTo>
                    <a:pt x="243" y="65"/>
                  </a:lnTo>
                  <a:lnTo>
                    <a:pt x="213" y="69"/>
                  </a:lnTo>
                  <a:lnTo>
                    <a:pt x="209" y="38"/>
                  </a:lnTo>
                  <a:lnTo>
                    <a:pt x="188" y="32"/>
                  </a:lnTo>
                  <a:lnTo>
                    <a:pt x="189" y="6"/>
                  </a:lnTo>
                  <a:lnTo>
                    <a:pt x="183" y="2"/>
                  </a:lnTo>
                  <a:lnTo>
                    <a:pt x="179" y="12"/>
                  </a:lnTo>
                  <a:lnTo>
                    <a:pt x="162" y="0"/>
                  </a:lnTo>
                  <a:lnTo>
                    <a:pt x="152" y="27"/>
                  </a:lnTo>
                  <a:lnTo>
                    <a:pt x="165" y="38"/>
                  </a:lnTo>
                  <a:lnTo>
                    <a:pt x="131" y="68"/>
                  </a:lnTo>
                  <a:lnTo>
                    <a:pt x="110" y="68"/>
                  </a:lnTo>
                  <a:lnTo>
                    <a:pt x="104" y="87"/>
                  </a:lnTo>
                  <a:lnTo>
                    <a:pt x="68" y="71"/>
                  </a:lnTo>
                  <a:lnTo>
                    <a:pt x="77" y="123"/>
                  </a:lnTo>
                  <a:lnTo>
                    <a:pt x="62" y="134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32" y="92"/>
                  </a:lnTo>
                  <a:lnTo>
                    <a:pt x="26" y="132"/>
                  </a:lnTo>
                  <a:lnTo>
                    <a:pt x="0" y="132"/>
                  </a:lnTo>
                  <a:lnTo>
                    <a:pt x="20" y="18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Freeform 289"/>
            <p:cNvSpPr>
              <a:spLocks/>
            </p:cNvSpPr>
            <p:nvPr/>
          </p:nvSpPr>
          <p:spPr bwMode="auto">
            <a:xfrm>
              <a:off x="1407568" y="2898824"/>
              <a:ext cx="238964" cy="287145"/>
            </a:xfrm>
            <a:custGeom>
              <a:avLst/>
              <a:gdLst>
                <a:gd name="T0" fmla="*/ 0 w 532"/>
                <a:gd name="T1" fmla="*/ 0 h 645"/>
                <a:gd name="T2" fmla="*/ 0 w 532"/>
                <a:gd name="T3" fmla="*/ 0 h 645"/>
                <a:gd name="T4" fmla="*/ 0 w 532"/>
                <a:gd name="T5" fmla="*/ 0 h 645"/>
                <a:gd name="T6" fmla="*/ 0 w 532"/>
                <a:gd name="T7" fmla="*/ 0 h 645"/>
                <a:gd name="T8" fmla="*/ 0 w 532"/>
                <a:gd name="T9" fmla="*/ 0 h 645"/>
                <a:gd name="T10" fmla="*/ 0 w 532"/>
                <a:gd name="T11" fmla="*/ 0 h 645"/>
                <a:gd name="T12" fmla="*/ 0 w 532"/>
                <a:gd name="T13" fmla="*/ 0 h 645"/>
                <a:gd name="T14" fmla="*/ 0 w 532"/>
                <a:gd name="T15" fmla="*/ 0 h 645"/>
                <a:gd name="T16" fmla="*/ 0 w 532"/>
                <a:gd name="T17" fmla="*/ 0 h 645"/>
                <a:gd name="T18" fmla="*/ 0 w 532"/>
                <a:gd name="T19" fmla="*/ 0 h 645"/>
                <a:gd name="T20" fmla="*/ 0 w 532"/>
                <a:gd name="T21" fmla="*/ 0 h 645"/>
                <a:gd name="T22" fmla="*/ 0 w 532"/>
                <a:gd name="T23" fmla="*/ 0 h 645"/>
                <a:gd name="T24" fmla="*/ 0 w 532"/>
                <a:gd name="T25" fmla="*/ 0 h 645"/>
                <a:gd name="T26" fmla="*/ 0 w 532"/>
                <a:gd name="T27" fmla="*/ 0 h 645"/>
                <a:gd name="T28" fmla="*/ 0 w 532"/>
                <a:gd name="T29" fmla="*/ 0 h 645"/>
                <a:gd name="T30" fmla="*/ 0 w 532"/>
                <a:gd name="T31" fmla="*/ 0 h 645"/>
                <a:gd name="T32" fmla="*/ 0 w 532"/>
                <a:gd name="T33" fmla="*/ 0 h 645"/>
                <a:gd name="T34" fmla="*/ 0 w 532"/>
                <a:gd name="T35" fmla="*/ 0 h 645"/>
                <a:gd name="T36" fmla="*/ 0 w 532"/>
                <a:gd name="T37" fmla="*/ 0 h 645"/>
                <a:gd name="T38" fmla="*/ 0 w 532"/>
                <a:gd name="T39" fmla="*/ 0 h 645"/>
                <a:gd name="T40" fmla="*/ 0 w 532"/>
                <a:gd name="T41" fmla="*/ 0 h 645"/>
                <a:gd name="T42" fmla="*/ 0 w 532"/>
                <a:gd name="T43" fmla="*/ 0 h 645"/>
                <a:gd name="T44" fmla="*/ 0 w 532"/>
                <a:gd name="T45" fmla="*/ 0 h 645"/>
                <a:gd name="T46" fmla="*/ 0 w 532"/>
                <a:gd name="T47" fmla="*/ 0 h 645"/>
                <a:gd name="T48" fmla="*/ 0 w 532"/>
                <a:gd name="T49" fmla="*/ 0 h 645"/>
                <a:gd name="T50" fmla="*/ 0 w 532"/>
                <a:gd name="T51" fmla="*/ 0 h 645"/>
                <a:gd name="T52" fmla="*/ 0 w 532"/>
                <a:gd name="T53" fmla="*/ 0 h 645"/>
                <a:gd name="T54" fmla="*/ 0 w 532"/>
                <a:gd name="T55" fmla="*/ 0 h 645"/>
                <a:gd name="T56" fmla="*/ 0 w 532"/>
                <a:gd name="T57" fmla="*/ 0 h 645"/>
                <a:gd name="T58" fmla="*/ 0 w 532"/>
                <a:gd name="T59" fmla="*/ 0 h 645"/>
                <a:gd name="T60" fmla="*/ 0 w 532"/>
                <a:gd name="T61" fmla="*/ 0 h 645"/>
                <a:gd name="T62" fmla="*/ 0 w 532"/>
                <a:gd name="T63" fmla="*/ 0 h 645"/>
                <a:gd name="T64" fmla="*/ 0 w 532"/>
                <a:gd name="T65" fmla="*/ 0 h 6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32" h="645">
                  <a:moveTo>
                    <a:pt x="190" y="6"/>
                  </a:moveTo>
                  <a:lnTo>
                    <a:pt x="210" y="57"/>
                  </a:lnTo>
                  <a:lnTo>
                    <a:pt x="198" y="74"/>
                  </a:lnTo>
                  <a:lnTo>
                    <a:pt x="219" y="74"/>
                  </a:lnTo>
                  <a:lnTo>
                    <a:pt x="250" y="95"/>
                  </a:lnTo>
                  <a:lnTo>
                    <a:pt x="286" y="75"/>
                  </a:lnTo>
                  <a:lnTo>
                    <a:pt x="291" y="86"/>
                  </a:lnTo>
                  <a:lnTo>
                    <a:pt x="306" y="96"/>
                  </a:lnTo>
                  <a:lnTo>
                    <a:pt x="325" y="147"/>
                  </a:lnTo>
                  <a:lnTo>
                    <a:pt x="310" y="173"/>
                  </a:lnTo>
                  <a:lnTo>
                    <a:pt x="343" y="272"/>
                  </a:lnTo>
                  <a:lnTo>
                    <a:pt x="354" y="278"/>
                  </a:lnTo>
                  <a:lnTo>
                    <a:pt x="369" y="267"/>
                  </a:lnTo>
                  <a:lnTo>
                    <a:pt x="370" y="242"/>
                  </a:lnTo>
                  <a:lnTo>
                    <a:pt x="406" y="242"/>
                  </a:lnTo>
                  <a:lnTo>
                    <a:pt x="436" y="258"/>
                  </a:lnTo>
                  <a:lnTo>
                    <a:pt x="462" y="311"/>
                  </a:lnTo>
                  <a:lnTo>
                    <a:pt x="486" y="336"/>
                  </a:lnTo>
                  <a:lnTo>
                    <a:pt x="522" y="342"/>
                  </a:lnTo>
                  <a:lnTo>
                    <a:pt x="532" y="359"/>
                  </a:lnTo>
                  <a:lnTo>
                    <a:pt x="526" y="389"/>
                  </a:lnTo>
                  <a:lnTo>
                    <a:pt x="516" y="395"/>
                  </a:lnTo>
                  <a:lnTo>
                    <a:pt x="520" y="431"/>
                  </a:lnTo>
                  <a:lnTo>
                    <a:pt x="510" y="446"/>
                  </a:lnTo>
                  <a:lnTo>
                    <a:pt x="510" y="456"/>
                  </a:lnTo>
                  <a:lnTo>
                    <a:pt x="489" y="482"/>
                  </a:lnTo>
                  <a:lnTo>
                    <a:pt x="498" y="492"/>
                  </a:lnTo>
                  <a:lnTo>
                    <a:pt x="502" y="513"/>
                  </a:lnTo>
                  <a:lnTo>
                    <a:pt x="496" y="543"/>
                  </a:lnTo>
                  <a:lnTo>
                    <a:pt x="475" y="564"/>
                  </a:lnTo>
                  <a:lnTo>
                    <a:pt x="475" y="579"/>
                  </a:lnTo>
                  <a:lnTo>
                    <a:pt x="423" y="620"/>
                  </a:lnTo>
                  <a:lnTo>
                    <a:pt x="423" y="635"/>
                  </a:lnTo>
                  <a:lnTo>
                    <a:pt x="381" y="645"/>
                  </a:lnTo>
                  <a:lnTo>
                    <a:pt x="366" y="624"/>
                  </a:lnTo>
                  <a:lnTo>
                    <a:pt x="376" y="603"/>
                  </a:lnTo>
                  <a:lnTo>
                    <a:pt x="274" y="581"/>
                  </a:lnTo>
                  <a:lnTo>
                    <a:pt x="262" y="596"/>
                  </a:lnTo>
                  <a:lnTo>
                    <a:pt x="238" y="564"/>
                  </a:lnTo>
                  <a:lnTo>
                    <a:pt x="249" y="549"/>
                  </a:lnTo>
                  <a:lnTo>
                    <a:pt x="187" y="528"/>
                  </a:lnTo>
                  <a:lnTo>
                    <a:pt x="187" y="512"/>
                  </a:lnTo>
                  <a:lnTo>
                    <a:pt x="172" y="507"/>
                  </a:lnTo>
                  <a:lnTo>
                    <a:pt x="162" y="522"/>
                  </a:lnTo>
                  <a:lnTo>
                    <a:pt x="151" y="497"/>
                  </a:lnTo>
                  <a:lnTo>
                    <a:pt x="163" y="476"/>
                  </a:lnTo>
                  <a:lnTo>
                    <a:pt x="144" y="429"/>
                  </a:lnTo>
                  <a:lnTo>
                    <a:pt x="132" y="444"/>
                  </a:lnTo>
                  <a:lnTo>
                    <a:pt x="96" y="443"/>
                  </a:lnTo>
                  <a:lnTo>
                    <a:pt x="67" y="386"/>
                  </a:lnTo>
                  <a:lnTo>
                    <a:pt x="67" y="360"/>
                  </a:lnTo>
                  <a:lnTo>
                    <a:pt x="58" y="353"/>
                  </a:lnTo>
                  <a:lnTo>
                    <a:pt x="22" y="350"/>
                  </a:lnTo>
                  <a:lnTo>
                    <a:pt x="16" y="302"/>
                  </a:lnTo>
                  <a:lnTo>
                    <a:pt x="0" y="290"/>
                  </a:lnTo>
                  <a:lnTo>
                    <a:pt x="22" y="282"/>
                  </a:lnTo>
                  <a:lnTo>
                    <a:pt x="58" y="288"/>
                  </a:lnTo>
                  <a:lnTo>
                    <a:pt x="72" y="174"/>
                  </a:lnTo>
                  <a:lnTo>
                    <a:pt x="93" y="137"/>
                  </a:lnTo>
                  <a:lnTo>
                    <a:pt x="115" y="120"/>
                  </a:lnTo>
                  <a:lnTo>
                    <a:pt x="114" y="63"/>
                  </a:lnTo>
                  <a:lnTo>
                    <a:pt x="103" y="30"/>
                  </a:lnTo>
                  <a:lnTo>
                    <a:pt x="112" y="20"/>
                  </a:lnTo>
                  <a:lnTo>
                    <a:pt x="133" y="15"/>
                  </a:lnTo>
                  <a:lnTo>
                    <a:pt x="138" y="0"/>
                  </a:lnTo>
                  <a:lnTo>
                    <a:pt x="174" y="6"/>
                  </a:lnTo>
                  <a:lnTo>
                    <a:pt x="190" y="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Freeform 302"/>
            <p:cNvSpPr>
              <a:spLocks/>
            </p:cNvSpPr>
            <p:nvPr/>
          </p:nvSpPr>
          <p:spPr bwMode="auto">
            <a:xfrm>
              <a:off x="1312782" y="3023011"/>
              <a:ext cx="394223" cy="446076"/>
            </a:xfrm>
            <a:custGeom>
              <a:avLst/>
              <a:gdLst>
                <a:gd name="T0" fmla="*/ 0 w 877"/>
                <a:gd name="T1" fmla="*/ 0 h 1002"/>
                <a:gd name="T2" fmla="*/ 0 w 877"/>
                <a:gd name="T3" fmla="*/ 0 h 1002"/>
                <a:gd name="T4" fmla="*/ 0 w 877"/>
                <a:gd name="T5" fmla="*/ 0 h 1002"/>
                <a:gd name="T6" fmla="*/ 0 w 877"/>
                <a:gd name="T7" fmla="*/ 0 h 1002"/>
                <a:gd name="T8" fmla="*/ 0 w 877"/>
                <a:gd name="T9" fmla="*/ 0 h 1002"/>
                <a:gd name="T10" fmla="*/ 0 w 877"/>
                <a:gd name="T11" fmla="*/ 0 h 1002"/>
                <a:gd name="T12" fmla="*/ 0 w 877"/>
                <a:gd name="T13" fmla="*/ 0 h 1002"/>
                <a:gd name="T14" fmla="*/ 0 w 877"/>
                <a:gd name="T15" fmla="*/ 0 h 1002"/>
                <a:gd name="T16" fmla="*/ 0 w 877"/>
                <a:gd name="T17" fmla="*/ 0 h 1002"/>
                <a:gd name="T18" fmla="*/ 0 w 877"/>
                <a:gd name="T19" fmla="*/ 0 h 1002"/>
                <a:gd name="T20" fmla="*/ 0 w 877"/>
                <a:gd name="T21" fmla="*/ 0 h 1002"/>
                <a:gd name="T22" fmla="*/ 0 w 877"/>
                <a:gd name="T23" fmla="*/ 0 h 1002"/>
                <a:gd name="T24" fmla="*/ 0 w 877"/>
                <a:gd name="T25" fmla="*/ 0 h 1002"/>
                <a:gd name="T26" fmla="*/ 0 w 877"/>
                <a:gd name="T27" fmla="*/ 0 h 1002"/>
                <a:gd name="T28" fmla="*/ 0 w 877"/>
                <a:gd name="T29" fmla="*/ 0 h 1002"/>
                <a:gd name="T30" fmla="*/ 0 w 877"/>
                <a:gd name="T31" fmla="*/ 0 h 1002"/>
                <a:gd name="T32" fmla="*/ 0 w 877"/>
                <a:gd name="T33" fmla="*/ 0 h 1002"/>
                <a:gd name="T34" fmla="*/ 0 w 877"/>
                <a:gd name="T35" fmla="*/ 0 h 1002"/>
                <a:gd name="T36" fmla="*/ 0 w 877"/>
                <a:gd name="T37" fmla="*/ 0 h 1002"/>
                <a:gd name="T38" fmla="*/ 0 w 877"/>
                <a:gd name="T39" fmla="*/ 0 h 1002"/>
                <a:gd name="T40" fmla="*/ 0 w 877"/>
                <a:gd name="T41" fmla="*/ 0 h 1002"/>
                <a:gd name="T42" fmla="*/ 0 w 877"/>
                <a:gd name="T43" fmla="*/ 0 h 1002"/>
                <a:gd name="T44" fmla="*/ 0 w 877"/>
                <a:gd name="T45" fmla="*/ 0 h 1002"/>
                <a:gd name="T46" fmla="*/ 0 w 877"/>
                <a:gd name="T47" fmla="*/ 0 h 1002"/>
                <a:gd name="T48" fmla="*/ 0 w 877"/>
                <a:gd name="T49" fmla="*/ 0 h 1002"/>
                <a:gd name="T50" fmla="*/ 0 w 877"/>
                <a:gd name="T51" fmla="*/ 0 h 1002"/>
                <a:gd name="T52" fmla="*/ 0 w 877"/>
                <a:gd name="T53" fmla="*/ 0 h 1002"/>
                <a:gd name="T54" fmla="*/ 0 w 877"/>
                <a:gd name="T55" fmla="*/ 0 h 1002"/>
                <a:gd name="T56" fmla="*/ 0 w 877"/>
                <a:gd name="T57" fmla="*/ 0 h 1002"/>
                <a:gd name="T58" fmla="*/ 0 w 877"/>
                <a:gd name="T59" fmla="*/ 0 h 1002"/>
                <a:gd name="T60" fmla="*/ 0 w 877"/>
                <a:gd name="T61" fmla="*/ 0 h 1002"/>
                <a:gd name="T62" fmla="*/ 0 w 877"/>
                <a:gd name="T63" fmla="*/ 0 h 1002"/>
                <a:gd name="T64" fmla="*/ 0 w 877"/>
                <a:gd name="T65" fmla="*/ 0 h 1002"/>
                <a:gd name="T66" fmla="*/ 0 w 877"/>
                <a:gd name="T67" fmla="*/ 0 h 1002"/>
                <a:gd name="T68" fmla="*/ 0 w 877"/>
                <a:gd name="T69" fmla="*/ 0 h 1002"/>
                <a:gd name="T70" fmla="*/ 0 w 877"/>
                <a:gd name="T71" fmla="*/ 0 h 1002"/>
                <a:gd name="T72" fmla="*/ 0 w 877"/>
                <a:gd name="T73" fmla="*/ 0 h 1002"/>
                <a:gd name="T74" fmla="*/ 0 w 877"/>
                <a:gd name="T75" fmla="*/ 0 h 1002"/>
                <a:gd name="T76" fmla="*/ 0 w 877"/>
                <a:gd name="T77" fmla="*/ 0 h 1002"/>
                <a:gd name="T78" fmla="*/ 0 w 877"/>
                <a:gd name="T79" fmla="*/ 0 h 1002"/>
                <a:gd name="T80" fmla="*/ 0 w 877"/>
                <a:gd name="T81" fmla="*/ 0 h 1002"/>
                <a:gd name="T82" fmla="*/ 0 w 877"/>
                <a:gd name="T83" fmla="*/ 0 h 1002"/>
                <a:gd name="T84" fmla="*/ 0 w 877"/>
                <a:gd name="T85" fmla="*/ 0 h 1002"/>
                <a:gd name="T86" fmla="*/ 0 w 877"/>
                <a:gd name="T87" fmla="*/ 0 h 1002"/>
                <a:gd name="T88" fmla="*/ 0 w 877"/>
                <a:gd name="T89" fmla="*/ 0 h 1002"/>
                <a:gd name="T90" fmla="*/ 0 w 877"/>
                <a:gd name="T91" fmla="*/ 0 h 1002"/>
                <a:gd name="T92" fmla="*/ 0 w 877"/>
                <a:gd name="T93" fmla="*/ 0 h 1002"/>
                <a:gd name="T94" fmla="*/ 0 w 877"/>
                <a:gd name="T95" fmla="*/ 0 h 1002"/>
                <a:gd name="T96" fmla="*/ 0 w 877"/>
                <a:gd name="T97" fmla="*/ 0 h 1002"/>
                <a:gd name="T98" fmla="*/ 0 w 877"/>
                <a:gd name="T99" fmla="*/ 0 h 1002"/>
                <a:gd name="T100" fmla="*/ 0 w 877"/>
                <a:gd name="T101" fmla="*/ 0 h 1002"/>
                <a:gd name="T102" fmla="*/ 0 w 877"/>
                <a:gd name="T103" fmla="*/ 0 h 1002"/>
                <a:gd name="T104" fmla="*/ 0 w 877"/>
                <a:gd name="T105" fmla="*/ 0 h 1002"/>
                <a:gd name="T106" fmla="*/ 0 w 877"/>
                <a:gd name="T107" fmla="*/ 0 h 1002"/>
                <a:gd name="T108" fmla="*/ 0 w 877"/>
                <a:gd name="T109" fmla="*/ 0 h 1002"/>
                <a:gd name="T110" fmla="*/ 0 w 877"/>
                <a:gd name="T111" fmla="*/ 0 h 100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77" h="1002">
                  <a:moveTo>
                    <a:pt x="135" y="523"/>
                  </a:moveTo>
                  <a:lnTo>
                    <a:pt x="151" y="487"/>
                  </a:lnTo>
                  <a:lnTo>
                    <a:pt x="162" y="492"/>
                  </a:lnTo>
                  <a:lnTo>
                    <a:pt x="180" y="409"/>
                  </a:lnTo>
                  <a:lnTo>
                    <a:pt x="139" y="363"/>
                  </a:lnTo>
                  <a:lnTo>
                    <a:pt x="135" y="331"/>
                  </a:lnTo>
                  <a:lnTo>
                    <a:pt x="115" y="315"/>
                  </a:lnTo>
                  <a:lnTo>
                    <a:pt x="94" y="321"/>
                  </a:lnTo>
                  <a:lnTo>
                    <a:pt x="84" y="304"/>
                  </a:lnTo>
                  <a:lnTo>
                    <a:pt x="100" y="295"/>
                  </a:lnTo>
                  <a:lnTo>
                    <a:pt x="69" y="289"/>
                  </a:lnTo>
                  <a:lnTo>
                    <a:pt x="60" y="268"/>
                  </a:lnTo>
                  <a:lnTo>
                    <a:pt x="49" y="279"/>
                  </a:lnTo>
                  <a:lnTo>
                    <a:pt x="13" y="252"/>
                  </a:lnTo>
                  <a:lnTo>
                    <a:pt x="0" y="163"/>
                  </a:lnTo>
                  <a:lnTo>
                    <a:pt x="21" y="138"/>
                  </a:lnTo>
                  <a:lnTo>
                    <a:pt x="28" y="70"/>
                  </a:lnTo>
                  <a:lnTo>
                    <a:pt x="39" y="55"/>
                  </a:lnTo>
                  <a:lnTo>
                    <a:pt x="138" y="27"/>
                  </a:lnTo>
                  <a:lnTo>
                    <a:pt x="159" y="6"/>
                  </a:lnTo>
                  <a:lnTo>
                    <a:pt x="190" y="12"/>
                  </a:lnTo>
                  <a:lnTo>
                    <a:pt x="225" y="0"/>
                  </a:lnTo>
                  <a:lnTo>
                    <a:pt x="241" y="12"/>
                  </a:lnTo>
                  <a:lnTo>
                    <a:pt x="247" y="60"/>
                  </a:lnTo>
                  <a:lnTo>
                    <a:pt x="283" y="63"/>
                  </a:lnTo>
                  <a:lnTo>
                    <a:pt x="292" y="70"/>
                  </a:lnTo>
                  <a:lnTo>
                    <a:pt x="292" y="96"/>
                  </a:lnTo>
                  <a:lnTo>
                    <a:pt x="321" y="153"/>
                  </a:lnTo>
                  <a:lnTo>
                    <a:pt x="357" y="154"/>
                  </a:lnTo>
                  <a:lnTo>
                    <a:pt x="369" y="139"/>
                  </a:lnTo>
                  <a:lnTo>
                    <a:pt x="388" y="186"/>
                  </a:lnTo>
                  <a:lnTo>
                    <a:pt x="376" y="207"/>
                  </a:lnTo>
                  <a:lnTo>
                    <a:pt x="387" y="232"/>
                  </a:lnTo>
                  <a:lnTo>
                    <a:pt x="397" y="217"/>
                  </a:lnTo>
                  <a:lnTo>
                    <a:pt x="412" y="222"/>
                  </a:lnTo>
                  <a:lnTo>
                    <a:pt x="412" y="238"/>
                  </a:lnTo>
                  <a:lnTo>
                    <a:pt x="474" y="259"/>
                  </a:lnTo>
                  <a:lnTo>
                    <a:pt x="463" y="274"/>
                  </a:lnTo>
                  <a:lnTo>
                    <a:pt x="487" y="306"/>
                  </a:lnTo>
                  <a:lnTo>
                    <a:pt x="499" y="291"/>
                  </a:lnTo>
                  <a:lnTo>
                    <a:pt x="601" y="313"/>
                  </a:lnTo>
                  <a:lnTo>
                    <a:pt x="591" y="334"/>
                  </a:lnTo>
                  <a:lnTo>
                    <a:pt x="606" y="355"/>
                  </a:lnTo>
                  <a:lnTo>
                    <a:pt x="615" y="387"/>
                  </a:lnTo>
                  <a:lnTo>
                    <a:pt x="604" y="396"/>
                  </a:lnTo>
                  <a:lnTo>
                    <a:pt x="625" y="397"/>
                  </a:lnTo>
                  <a:lnTo>
                    <a:pt x="630" y="412"/>
                  </a:lnTo>
                  <a:lnTo>
                    <a:pt x="670" y="433"/>
                  </a:lnTo>
                  <a:lnTo>
                    <a:pt x="696" y="454"/>
                  </a:lnTo>
                  <a:lnTo>
                    <a:pt x="706" y="445"/>
                  </a:lnTo>
                  <a:lnTo>
                    <a:pt x="723" y="439"/>
                  </a:lnTo>
                  <a:lnTo>
                    <a:pt x="717" y="465"/>
                  </a:lnTo>
                  <a:lnTo>
                    <a:pt x="753" y="460"/>
                  </a:lnTo>
                  <a:lnTo>
                    <a:pt x="774" y="477"/>
                  </a:lnTo>
                  <a:lnTo>
                    <a:pt x="777" y="504"/>
                  </a:lnTo>
                  <a:lnTo>
                    <a:pt x="781" y="544"/>
                  </a:lnTo>
                  <a:lnTo>
                    <a:pt x="777" y="555"/>
                  </a:lnTo>
                  <a:lnTo>
                    <a:pt x="786" y="570"/>
                  </a:lnTo>
                  <a:lnTo>
                    <a:pt x="765" y="591"/>
                  </a:lnTo>
                  <a:lnTo>
                    <a:pt x="771" y="601"/>
                  </a:lnTo>
                  <a:lnTo>
                    <a:pt x="792" y="586"/>
                  </a:lnTo>
                  <a:lnTo>
                    <a:pt x="816" y="612"/>
                  </a:lnTo>
                  <a:lnTo>
                    <a:pt x="826" y="643"/>
                  </a:lnTo>
                  <a:lnTo>
                    <a:pt x="837" y="633"/>
                  </a:lnTo>
                  <a:lnTo>
                    <a:pt x="841" y="639"/>
                  </a:lnTo>
                  <a:lnTo>
                    <a:pt x="825" y="679"/>
                  </a:lnTo>
                  <a:lnTo>
                    <a:pt x="829" y="736"/>
                  </a:lnTo>
                  <a:lnTo>
                    <a:pt x="844" y="736"/>
                  </a:lnTo>
                  <a:lnTo>
                    <a:pt x="853" y="774"/>
                  </a:lnTo>
                  <a:lnTo>
                    <a:pt x="832" y="783"/>
                  </a:lnTo>
                  <a:lnTo>
                    <a:pt x="853" y="793"/>
                  </a:lnTo>
                  <a:lnTo>
                    <a:pt x="858" y="825"/>
                  </a:lnTo>
                  <a:lnTo>
                    <a:pt x="877" y="846"/>
                  </a:lnTo>
                  <a:lnTo>
                    <a:pt x="856" y="871"/>
                  </a:lnTo>
                  <a:lnTo>
                    <a:pt x="871" y="901"/>
                  </a:lnTo>
                  <a:lnTo>
                    <a:pt x="864" y="919"/>
                  </a:lnTo>
                  <a:lnTo>
                    <a:pt x="843" y="921"/>
                  </a:lnTo>
                  <a:lnTo>
                    <a:pt x="846" y="907"/>
                  </a:lnTo>
                  <a:lnTo>
                    <a:pt x="786" y="927"/>
                  </a:lnTo>
                  <a:lnTo>
                    <a:pt x="765" y="928"/>
                  </a:lnTo>
                  <a:lnTo>
                    <a:pt x="736" y="910"/>
                  </a:lnTo>
                  <a:lnTo>
                    <a:pt x="670" y="897"/>
                  </a:lnTo>
                  <a:lnTo>
                    <a:pt x="654" y="874"/>
                  </a:lnTo>
                  <a:lnTo>
                    <a:pt x="615" y="883"/>
                  </a:lnTo>
                  <a:lnTo>
                    <a:pt x="612" y="901"/>
                  </a:lnTo>
                  <a:lnTo>
                    <a:pt x="505" y="900"/>
                  </a:lnTo>
                  <a:lnTo>
                    <a:pt x="490" y="874"/>
                  </a:lnTo>
                  <a:lnTo>
                    <a:pt x="481" y="882"/>
                  </a:lnTo>
                  <a:lnTo>
                    <a:pt x="420" y="970"/>
                  </a:lnTo>
                  <a:lnTo>
                    <a:pt x="417" y="993"/>
                  </a:lnTo>
                  <a:lnTo>
                    <a:pt x="397" y="1002"/>
                  </a:lnTo>
                  <a:lnTo>
                    <a:pt x="333" y="975"/>
                  </a:lnTo>
                  <a:lnTo>
                    <a:pt x="318" y="949"/>
                  </a:lnTo>
                  <a:lnTo>
                    <a:pt x="322" y="936"/>
                  </a:lnTo>
                  <a:lnTo>
                    <a:pt x="333" y="933"/>
                  </a:lnTo>
                  <a:lnTo>
                    <a:pt x="345" y="820"/>
                  </a:lnTo>
                  <a:lnTo>
                    <a:pt x="339" y="784"/>
                  </a:lnTo>
                  <a:lnTo>
                    <a:pt x="312" y="783"/>
                  </a:lnTo>
                  <a:lnTo>
                    <a:pt x="285" y="759"/>
                  </a:lnTo>
                  <a:lnTo>
                    <a:pt x="268" y="759"/>
                  </a:lnTo>
                  <a:lnTo>
                    <a:pt x="285" y="727"/>
                  </a:lnTo>
                  <a:lnTo>
                    <a:pt x="276" y="717"/>
                  </a:lnTo>
                  <a:lnTo>
                    <a:pt x="255" y="711"/>
                  </a:lnTo>
                  <a:lnTo>
                    <a:pt x="271" y="655"/>
                  </a:lnTo>
                  <a:lnTo>
                    <a:pt x="256" y="634"/>
                  </a:lnTo>
                  <a:lnTo>
                    <a:pt x="231" y="643"/>
                  </a:lnTo>
                  <a:lnTo>
                    <a:pt x="216" y="628"/>
                  </a:lnTo>
                  <a:lnTo>
                    <a:pt x="199" y="633"/>
                  </a:lnTo>
                  <a:lnTo>
                    <a:pt x="180" y="612"/>
                  </a:lnTo>
                  <a:lnTo>
                    <a:pt x="201" y="591"/>
                  </a:lnTo>
                  <a:lnTo>
                    <a:pt x="192" y="565"/>
                  </a:lnTo>
                  <a:lnTo>
                    <a:pt x="150" y="565"/>
                  </a:lnTo>
                  <a:lnTo>
                    <a:pt x="135" y="523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Rectangle 448"/>
            <p:cNvSpPr>
              <a:spLocks noChangeArrowheads="1"/>
            </p:cNvSpPr>
            <p:nvPr/>
          </p:nvSpPr>
          <p:spPr bwMode="auto">
            <a:xfrm>
              <a:off x="4092875" y="2646385"/>
              <a:ext cx="65" cy="7694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3" name="Rectangle 471"/>
            <p:cNvSpPr>
              <a:spLocks noChangeArrowheads="1"/>
            </p:cNvSpPr>
            <p:nvPr/>
          </p:nvSpPr>
          <p:spPr bwMode="auto">
            <a:xfrm>
              <a:off x="3972024" y="4069299"/>
              <a:ext cx="406458" cy="944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Красноярск</a:t>
              </a:r>
            </a:p>
          </p:txBody>
        </p:sp>
        <p:sp>
          <p:nvSpPr>
            <p:cNvPr id="114" name="Rectangle 473"/>
            <p:cNvSpPr>
              <a:spLocks noChangeArrowheads="1"/>
            </p:cNvSpPr>
            <p:nvPr/>
          </p:nvSpPr>
          <p:spPr bwMode="auto">
            <a:xfrm>
              <a:off x="4211708" y="4544211"/>
              <a:ext cx="65" cy="7694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" name="Rectangle 474"/>
            <p:cNvSpPr>
              <a:spLocks noChangeArrowheads="1"/>
            </p:cNvSpPr>
            <p:nvPr/>
          </p:nvSpPr>
          <p:spPr bwMode="auto">
            <a:xfrm>
              <a:off x="4211708" y="4545545"/>
              <a:ext cx="65" cy="7694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6" name="Rectangle 480"/>
            <p:cNvSpPr>
              <a:spLocks noChangeArrowheads="1"/>
            </p:cNvSpPr>
            <p:nvPr/>
          </p:nvSpPr>
          <p:spPr bwMode="auto">
            <a:xfrm>
              <a:off x="3951219" y="4501254"/>
              <a:ext cx="245525" cy="944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Кызыл</a:t>
              </a:r>
            </a:p>
          </p:txBody>
        </p:sp>
        <p:sp>
          <p:nvSpPr>
            <p:cNvPr id="125" name="Rectangle 489"/>
            <p:cNvSpPr>
              <a:spLocks noChangeArrowheads="1"/>
            </p:cNvSpPr>
            <p:nvPr/>
          </p:nvSpPr>
          <p:spPr bwMode="auto">
            <a:xfrm>
              <a:off x="3581612" y="3784519"/>
              <a:ext cx="210885" cy="944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Томск</a:t>
              </a:r>
            </a:p>
          </p:txBody>
        </p:sp>
        <p:sp>
          <p:nvSpPr>
            <p:cNvPr id="134" name="Rectangle 498"/>
            <p:cNvSpPr>
              <a:spLocks noChangeArrowheads="1"/>
            </p:cNvSpPr>
            <p:nvPr/>
          </p:nvSpPr>
          <p:spPr bwMode="auto">
            <a:xfrm>
              <a:off x="3691288" y="3991790"/>
              <a:ext cx="325788" cy="944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Кемерово</a:t>
              </a:r>
            </a:p>
          </p:txBody>
        </p:sp>
        <p:sp>
          <p:nvSpPr>
            <p:cNvPr id="143" name="Rectangle 507"/>
            <p:cNvSpPr>
              <a:spLocks noChangeArrowheads="1"/>
            </p:cNvSpPr>
            <p:nvPr/>
          </p:nvSpPr>
          <p:spPr bwMode="auto">
            <a:xfrm>
              <a:off x="2823845" y="3104073"/>
              <a:ext cx="505171" cy="78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Ханты-Мансийск</a:t>
              </a:r>
            </a:p>
          </p:txBody>
        </p:sp>
        <p:sp>
          <p:nvSpPr>
            <p:cNvPr id="152" name="Rectangle 516"/>
            <p:cNvSpPr>
              <a:spLocks noChangeArrowheads="1"/>
            </p:cNvSpPr>
            <p:nvPr/>
          </p:nvSpPr>
          <p:spPr bwMode="auto">
            <a:xfrm>
              <a:off x="2952660" y="3785428"/>
              <a:ext cx="155317" cy="7871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Омск</a:t>
              </a:r>
            </a:p>
          </p:txBody>
        </p:sp>
        <p:sp>
          <p:nvSpPr>
            <p:cNvPr id="154" name="Rectangle 534"/>
            <p:cNvSpPr>
              <a:spLocks noChangeArrowheads="1"/>
            </p:cNvSpPr>
            <p:nvPr/>
          </p:nvSpPr>
          <p:spPr bwMode="auto">
            <a:xfrm>
              <a:off x="3208849" y="3999661"/>
              <a:ext cx="448660" cy="944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Новосибирск</a:t>
              </a:r>
            </a:p>
          </p:txBody>
        </p:sp>
        <p:sp>
          <p:nvSpPr>
            <p:cNvPr id="171" name="Rectangle 552"/>
            <p:cNvSpPr>
              <a:spLocks noChangeArrowheads="1"/>
            </p:cNvSpPr>
            <p:nvPr/>
          </p:nvSpPr>
          <p:spPr bwMode="auto">
            <a:xfrm>
              <a:off x="3030319" y="2748490"/>
              <a:ext cx="347028" cy="944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Салехард</a:t>
              </a:r>
            </a:p>
          </p:txBody>
        </p:sp>
        <p:sp>
          <p:nvSpPr>
            <p:cNvPr id="180" name="Rectangle 561"/>
            <p:cNvSpPr>
              <a:spLocks noChangeArrowheads="1"/>
            </p:cNvSpPr>
            <p:nvPr/>
          </p:nvSpPr>
          <p:spPr bwMode="auto">
            <a:xfrm>
              <a:off x="2744165" y="3529200"/>
              <a:ext cx="229052" cy="78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Тюмень</a:t>
              </a:r>
            </a:p>
          </p:txBody>
        </p:sp>
        <p:sp>
          <p:nvSpPr>
            <p:cNvPr id="189" name="Rectangle 570"/>
            <p:cNvSpPr>
              <a:spLocks noChangeArrowheads="1"/>
            </p:cNvSpPr>
            <p:nvPr/>
          </p:nvSpPr>
          <p:spPr bwMode="auto">
            <a:xfrm>
              <a:off x="2511854" y="3257711"/>
              <a:ext cx="474923" cy="94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Екатеринбург</a:t>
              </a:r>
            </a:p>
          </p:txBody>
        </p:sp>
        <p:sp>
          <p:nvSpPr>
            <p:cNvPr id="199" name="Rectangle 579"/>
            <p:cNvSpPr>
              <a:spLocks noChangeArrowheads="1"/>
            </p:cNvSpPr>
            <p:nvPr/>
          </p:nvSpPr>
          <p:spPr bwMode="auto">
            <a:xfrm>
              <a:off x="2183205" y="3578191"/>
              <a:ext cx="248663" cy="62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Челябинск</a:t>
              </a:r>
            </a:p>
          </p:txBody>
        </p:sp>
        <p:sp>
          <p:nvSpPr>
            <p:cNvPr id="208" name="Rectangle 588"/>
            <p:cNvSpPr>
              <a:spLocks noChangeArrowheads="1"/>
            </p:cNvSpPr>
            <p:nvPr/>
          </p:nvSpPr>
          <p:spPr bwMode="auto">
            <a:xfrm>
              <a:off x="2328830" y="3013664"/>
              <a:ext cx="196107" cy="8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5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Пермь</a:t>
              </a:r>
            </a:p>
          </p:txBody>
        </p:sp>
        <p:sp>
          <p:nvSpPr>
            <p:cNvPr id="210" name="Rectangle 570"/>
            <p:cNvSpPr>
              <a:spLocks noChangeArrowheads="1"/>
            </p:cNvSpPr>
            <p:nvPr/>
          </p:nvSpPr>
          <p:spPr bwMode="auto">
            <a:xfrm>
              <a:off x="2815705" y="3561274"/>
              <a:ext cx="65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1" name="Rectangle 570"/>
            <p:cNvSpPr>
              <a:spLocks noChangeArrowheads="1"/>
            </p:cNvSpPr>
            <p:nvPr/>
          </p:nvSpPr>
          <p:spPr bwMode="auto">
            <a:xfrm>
              <a:off x="4182001" y="4466748"/>
              <a:ext cx="65" cy="7694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9" name="Rectangle 652"/>
            <p:cNvSpPr>
              <a:spLocks noChangeArrowheads="1"/>
            </p:cNvSpPr>
            <p:nvPr/>
          </p:nvSpPr>
          <p:spPr bwMode="auto">
            <a:xfrm>
              <a:off x="1695654" y="3293104"/>
              <a:ext cx="174143" cy="62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Самара</a:t>
              </a:r>
            </a:p>
          </p:txBody>
        </p:sp>
        <p:sp>
          <p:nvSpPr>
            <p:cNvPr id="238" name="Rectangle 661"/>
            <p:cNvSpPr>
              <a:spLocks noChangeArrowheads="1"/>
            </p:cNvSpPr>
            <p:nvPr/>
          </p:nvSpPr>
          <p:spPr bwMode="auto">
            <a:xfrm>
              <a:off x="2033500" y="3442086"/>
              <a:ext cx="120801" cy="78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Уфа</a:t>
              </a:r>
            </a:p>
          </p:txBody>
        </p:sp>
        <p:sp>
          <p:nvSpPr>
            <p:cNvPr id="247" name="Rectangle 670"/>
            <p:cNvSpPr>
              <a:spLocks noChangeArrowheads="1"/>
            </p:cNvSpPr>
            <p:nvPr/>
          </p:nvSpPr>
          <p:spPr bwMode="auto">
            <a:xfrm>
              <a:off x="1860299" y="3142623"/>
              <a:ext cx="181987" cy="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Казань</a:t>
              </a:r>
            </a:p>
          </p:txBody>
        </p:sp>
        <p:sp>
          <p:nvSpPr>
            <p:cNvPr id="265" name="Rectangle 706"/>
            <p:cNvSpPr>
              <a:spLocks noChangeArrowheads="1"/>
            </p:cNvSpPr>
            <p:nvPr/>
          </p:nvSpPr>
          <p:spPr bwMode="auto">
            <a:xfrm>
              <a:off x="1759731" y="3429882"/>
              <a:ext cx="219639" cy="62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Оренбург</a:t>
              </a:r>
            </a:p>
          </p:txBody>
        </p:sp>
        <p:sp>
          <p:nvSpPr>
            <p:cNvPr id="274" name="Rectangle 724"/>
            <p:cNvSpPr>
              <a:spLocks noChangeArrowheads="1"/>
            </p:cNvSpPr>
            <p:nvPr/>
          </p:nvSpPr>
          <p:spPr bwMode="auto">
            <a:xfrm>
              <a:off x="1408066" y="3216396"/>
              <a:ext cx="238466" cy="78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Саратов</a:t>
              </a:r>
            </a:p>
          </p:txBody>
        </p:sp>
        <p:sp>
          <p:nvSpPr>
            <p:cNvPr id="283" name="Rectangle 742"/>
            <p:cNvSpPr>
              <a:spLocks noChangeArrowheads="1"/>
            </p:cNvSpPr>
            <p:nvPr/>
          </p:nvSpPr>
          <p:spPr bwMode="auto">
            <a:xfrm>
              <a:off x="1452330" y="3010993"/>
              <a:ext cx="169437" cy="78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0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Пенза</a:t>
              </a:r>
            </a:p>
          </p:txBody>
        </p:sp>
        <p:sp>
          <p:nvSpPr>
            <p:cNvPr id="284" name="Rectangle 790"/>
            <p:cNvSpPr>
              <a:spLocks noChangeArrowheads="1"/>
            </p:cNvSpPr>
            <p:nvPr/>
          </p:nvSpPr>
          <p:spPr bwMode="auto">
            <a:xfrm>
              <a:off x="1141600" y="3629354"/>
              <a:ext cx="30938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5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Астрахань</a:t>
              </a:r>
              <a:endParaRPr lang="ru-RU" sz="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5" name="Rectangle 791"/>
            <p:cNvSpPr>
              <a:spLocks noChangeArrowheads="1"/>
            </p:cNvSpPr>
            <p:nvPr/>
          </p:nvSpPr>
          <p:spPr bwMode="auto">
            <a:xfrm>
              <a:off x="1141600" y="3630690"/>
              <a:ext cx="30938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5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Астрахань</a:t>
              </a:r>
              <a:endParaRPr lang="ru-RU" sz="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6" name="Rectangle 792"/>
            <p:cNvSpPr>
              <a:spLocks noChangeArrowheads="1"/>
            </p:cNvSpPr>
            <p:nvPr/>
          </p:nvSpPr>
          <p:spPr bwMode="auto">
            <a:xfrm>
              <a:off x="1141600" y="3632025"/>
              <a:ext cx="30938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5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Астрахань</a:t>
              </a:r>
              <a:endParaRPr lang="ru-RU" sz="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7" name="Rectangle 793"/>
            <p:cNvSpPr>
              <a:spLocks noChangeArrowheads="1"/>
            </p:cNvSpPr>
            <p:nvPr/>
          </p:nvSpPr>
          <p:spPr bwMode="auto">
            <a:xfrm>
              <a:off x="1142950" y="3629354"/>
              <a:ext cx="30938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5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Астрахань</a:t>
              </a:r>
              <a:endParaRPr lang="ru-RU" sz="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8" name="Rectangle 794"/>
            <p:cNvSpPr>
              <a:spLocks noChangeArrowheads="1"/>
            </p:cNvSpPr>
            <p:nvPr/>
          </p:nvSpPr>
          <p:spPr bwMode="auto">
            <a:xfrm>
              <a:off x="1142950" y="3632025"/>
              <a:ext cx="30938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5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Астрахань</a:t>
              </a:r>
              <a:endParaRPr lang="ru-RU" sz="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9" name="Rectangle 795"/>
            <p:cNvSpPr>
              <a:spLocks noChangeArrowheads="1"/>
            </p:cNvSpPr>
            <p:nvPr/>
          </p:nvSpPr>
          <p:spPr bwMode="auto">
            <a:xfrm>
              <a:off x="1144300" y="3629354"/>
              <a:ext cx="30938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5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Астрахань</a:t>
              </a:r>
              <a:endParaRPr lang="ru-RU" sz="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0" name="Rectangle 796"/>
            <p:cNvSpPr>
              <a:spLocks noChangeArrowheads="1"/>
            </p:cNvSpPr>
            <p:nvPr/>
          </p:nvSpPr>
          <p:spPr bwMode="auto">
            <a:xfrm>
              <a:off x="1144300" y="3630690"/>
              <a:ext cx="30938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5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Астрахань</a:t>
              </a:r>
              <a:endParaRPr lang="ru-RU" sz="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1" name="Rectangle 797"/>
            <p:cNvSpPr>
              <a:spLocks noChangeArrowheads="1"/>
            </p:cNvSpPr>
            <p:nvPr/>
          </p:nvSpPr>
          <p:spPr bwMode="auto">
            <a:xfrm>
              <a:off x="1144300" y="3632025"/>
              <a:ext cx="309380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5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Астрахань</a:t>
              </a:r>
              <a:endParaRPr lang="ru-RU" sz="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2" name="Rectangle 799"/>
            <p:cNvSpPr>
              <a:spLocks noChangeArrowheads="1"/>
            </p:cNvSpPr>
            <p:nvPr/>
          </p:nvSpPr>
          <p:spPr bwMode="auto">
            <a:xfrm>
              <a:off x="1160501" y="3306150"/>
              <a:ext cx="299762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5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Волгоград</a:t>
              </a:r>
              <a:endParaRPr lang="ru-RU" sz="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3" name="Rectangle 800"/>
            <p:cNvSpPr>
              <a:spLocks noChangeArrowheads="1"/>
            </p:cNvSpPr>
            <p:nvPr/>
          </p:nvSpPr>
          <p:spPr bwMode="auto">
            <a:xfrm>
              <a:off x="1160501" y="3307485"/>
              <a:ext cx="299762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5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Волгоград</a:t>
              </a:r>
              <a:endParaRPr lang="ru-RU" sz="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4" name="Rectangle 801"/>
            <p:cNvSpPr>
              <a:spLocks noChangeArrowheads="1"/>
            </p:cNvSpPr>
            <p:nvPr/>
          </p:nvSpPr>
          <p:spPr bwMode="auto">
            <a:xfrm>
              <a:off x="1160501" y="3308822"/>
              <a:ext cx="299762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5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Волгоград</a:t>
              </a:r>
              <a:endParaRPr lang="ru-RU" sz="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5" name="Rectangle 802"/>
            <p:cNvSpPr>
              <a:spLocks noChangeArrowheads="1"/>
            </p:cNvSpPr>
            <p:nvPr/>
          </p:nvSpPr>
          <p:spPr bwMode="auto">
            <a:xfrm>
              <a:off x="1161851" y="3306150"/>
              <a:ext cx="299762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5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Волгоград</a:t>
              </a:r>
              <a:endParaRPr lang="ru-RU" sz="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6" name="Rectangle 803"/>
            <p:cNvSpPr>
              <a:spLocks noChangeArrowheads="1"/>
            </p:cNvSpPr>
            <p:nvPr/>
          </p:nvSpPr>
          <p:spPr bwMode="auto">
            <a:xfrm>
              <a:off x="1161851" y="3308822"/>
              <a:ext cx="299762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5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Волгоград</a:t>
              </a:r>
              <a:endParaRPr lang="ru-RU" sz="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7" name="Rectangle 804"/>
            <p:cNvSpPr>
              <a:spLocks noChangeArrowheads="1"/>
            </p:cNvSpPr>
            <p:nvPr/>
          </p:nvSpPr>
          <p:spPr bwMode="auto">
            <a:xfrm>
              <a:off x="1163201" y="3306150"/>
              <a:ext cx="299762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5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Волгоград</a:t>
              </a:r>
              <a:endParaRPr lang="ru-RU" sz="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8" name="Rectangle 805"/>
            <p:cNvSpPr>
              <a:spLocks noChangeArrowheads="1"/>
            </p:cNvSpPr>
            <p:nvPr/>
          </p:nvSpPr>
          <p:spPr bwMode="auto">
            <a:xfrm>
              <a:off x="1163201" y="3307485"/>
              <a:ext cx="299762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5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Волгоград</a:t>
              </a:r>
              <a:endParaRPr lang="ru-RU" sz="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9" name="Rectangle 806"/>
            <p:cNvSpPr>
              <a:spLocks noChangeArrowheads="1"/>
            </p:cNvSpPr>
            <p:nvPr/>
          </p:nvSpPr>
          <p:spPr bwMode="auto">
            <a:xfrm>
              <a:off x="1163201" y="3308822"/>
              <a:ext cx="299762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5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Волгоград</a:t>
              </a:r>
              <a:endParaRPr lang="ru-RU" sz="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0" name="Rectangle 498"/>
            <p:cNvSpPr>
              <a:spLocks noChangeArrowheads="1"/>
            </p:cNvSpPr>
            <p:nvPr/>
          </p:nvSpPr>
          <p:spPr bwMode="auto">
            <a:xfrm>
              <a:off x="3902513" y="4306141"/>
              <a:ext cx="248411" cy="944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Абакан</a:t>
              </a:r>
            </a:p>
          </p:txBody>
        </p:sp>
        <p:sp>
          <p:nvSpPr>
            <p:cNvPr id="301" name="Прямоугольник 300"/>
            <p:cNvSpPr/>
            <p:nvPr/>
          </p:nvSpPr>
          <p:spPr bwMode="auto">
            <a:xfrm>
              <a:off x="5074275" y="4123770"/>
              <a:ext cx="288021" cy="27254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83311" tIns="41655" rIns="83311" bIns="41655" numCol="1" rtlCol="0" anchor="t" anchorCtr="0" compatLnSpc="1">
              <a:prstTxWarp prst="textNoShape">
                <a:avLst/>
              </a:prstTxWarp>
            </a:bodyPr>
            <a:lstStyle/>
            <a:p>
              <a:pPr defTabSz="879090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" name="Rectangle 516"/>
            <p:cNvSpPr>
              <a:spLocks noChangeArrowheads="1"/>
            </p:cNvSpPr>
            <p:nvPr/>
          </p:nvSpPr>
          <p:spPr bwMode="auto">
            <a:xfrm>
              <a:off x="1878744" y="2626055"/>
              <a:ext cx="13230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3" name="Rectangle 417"/>
            <p:cNvSpPr>
              <a:spLocks noChangeArrowheads="1"/>
            </p:cNvSpPr>
            <p:nvPr/>
          </p:nvSpPr>
          <p:spPr bwMode="auto">
            <a:xfrm>
              <a:off x="5247972" y="4124995"/>
              <a:ext cx="68657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5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304" name="Rectangle 417"/>
            <p:cNvSpPr>
              <a:spLocks noChangeArrowheads="1"/>
            </p:cNvSpPr>
            <p:nvPr/>
          </p:nvSpPr>
          <p:spPr bwMode="auto">
            <a:xfrm>
              <a:off x="4670424" y="4036584"/>
              <a:ext cx="68657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" name="Rectangle 417"/>
            <p:cNvSpPr>
              <a:spLocks noChangeArrowheads="1"/>
            </p:cNvSpPr>
            <p:nvPr/>
          </p:nvSpPr>
          <p:spPr bwMode="auto">
            <a:xfrm>
              <a:off x="5636019" y="4142208"/>
              <a:ext cx="61484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309" name="Rectangle 444"/>
            <p:cNvSpPr>
              <a:spLocks noChangeArrowheads="1"/>
            </p:cNvSpPr>
            <p:nvPr/>
          </p:nvSpPr>
          <p:spPr bwMode="auto">
            <a:xfrm>
              <a:off x="4631802" y="4196308"/>
              <a:ext cx="294787" cy="944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Иркутск</a:t>
              </a:r>
            </a:p>
          </p:txBody>
        </p:sp>
        <p:sp>
          <p:nvSpPr>
            <p:cNvPr id="312" name="Freeform 186"/>
            <p:cNvSpPr>
              <a:spLocks/>
            </p:cNvSpPr>
            <p:nvPr/>
          </p:nvSpPr>
          <p:spPr bwMode="auto">
            <a:xfrm rot="20652060">
              <a:off x="3311874" y="4240650"/>
              <a:ext cx="383423" cy="241180"/>
            </a:xfrm>
            <a:custGeom>
              <a:avLst/>
              <a:gdLst>
                <a:gd name="T0" fmla="*/ 0 w 853"/>
                <a:gd name="T1" fmla="*/ 0 h 1236"/>
                <a:gd name="T2" fmla="*/ 0 w 853"/>
                <a:gd name="T3" fmla="*/ 0 h 1236"/>
                <a:gd name="T4" fmla="*/ 0 w 853"/>
                <a:gd name="T5" fmla="*/ 0 h 1236"/>
                <a:gd name="T6" fmla="*/ 0 w 853"/>
                <a:gd name="T7" fmla="*/ 0 h 1236"/>
                <a:gd name="T8" fmla="*/ 0 w 853"/>
                <a:gd name="T9" fmla="*/ 0 h 1236"/>
                <a:gd name="T10" fmla="*/ 0 w 853"/>
                <a:gd name="T11" fmla="*/ 0 h 1236"/>
                <a:gd name="T12" fmla="*/ 0 w 853"/>
                <a:gd name="T13" fmla="*/ 0 h 1236"/>
                <a:gd name="T14" fmla="*/ 0 w 853"/>
                <a:gd name="T15" fmla="*/ 0 h 1236"/>
                <a:gd name="T16" fmla="*/ 0 w 853"/>
                <a:gd name="T17" fmla="*/ 0 h 1236"/>
                <a:gd name="T18" fmla="*/ 0 w 853"/>
                <a:gd name="T19" fmla="*/ 0 h 1236"/>
                <a:gd name="T20" fmla="*/ 0 w 853"/>
                <a:gd name="T21" fmla="*/ 0 h 1236"/>
                <a:gd name="T22" fmla="*/ 0 w 853"/>
                <a:gd name="T23" fmla="*/ 0 h 1236"/>
                <a:gd name="T24" fmla="*/ 0 w 853"/>
                <a:gd name="T25" fmla="*/ 0 h 1236"/>
                <a:gd name="T26" fmla="*/ 0 w 853"/>
                <a:gd name="T27" fmla="*/ 0 h 1236"/>
                <a:gd name="T28" fmla="*/ 0 w 853"/>
                <a:gd name="T29" fmla="*/ 0 h 1236"/>
                <a:gd name="T30" fmla="*/ 0 w 853"/>
                <a:gd name="T31" fmla="*/ 0 h 1236"/>
                <a:gd name="T32" fmla="*/ 0 w 853"/>
                <a:gd name="T33" fmla="*/ 0 h 1236"/>
                <a:gd name="T34" fmla="*/ 0 w 853"/>
                <a:gd name="T35" fmla="*/ 0 h 1236"/>
                <a:gd name="T36" fmla="*/ 0 w 853"/>
                <a:gd name="T37" fmla="*/ 0 h 1236"/>
                <a:gd name="T38" fmla="*/ 0 w 853"/>
                <a:gd name="T39" fmla="*/ 0 h 1236"/>
                <a:gd name="T40" fmla="*/ 0 w 853"/>
                <a:gd name="T41" fmla="*/ 0 h 1236"/>
                <a:gd name="T42" fmla="*/ 0 w 853"/>
                <a:gd name="T43" fmla="*/ 0 h 1236"/>
                <a:gd name="T44" fmla="*/ 0 w 853"/>
                <a:gd name="T45" fmla="*/ 0 h 1236"/>
                <a:gd name="T46" fmla="*/ 0 w 853"/>
                <a:gd name="T47" fmla="*/ 0 h 1236"/>
                <a:gd name="T48" fmla="*/ 0 w 853"/>
                <a:gd name="T49" fmla="*/ 0 h 1236"/>
                <a:gd name="T50" fmla="*/ 0 w 853"/>
                <a:gd name="T51" fmla="*/ 0 h 1236"/>
                <a:gd name="T52" fmla="*/ 0 w 853"/>
                <a:gd name="T53" fmla="*/ 0 h 1236"/>
                <a:gd name="T54" fmla="*/ 0 w 853"/>
                <a:gd name="T55" fmla="*/ 0 h 1236"/>
                <a:gd name="T56" fmla="*/ 0 w 853"/>
                <a:gd name="T57" fmla="*/ 0 h 1236"/>
                <a:gd name="T58" fmla="*/ 0 w 853"/>
                <a:gd name="T59" fmla="*/ 0 h 1236"/>
                <a:gd name="T60" fmla="*/ 0 w 853"/>
                <a:gd name="T61" fmla="*/ 0 h 1236"/>
                <a:gd name="T62" fmla="*/ 0 w 853"/>
                <a:gd name="T63" fmla="*/ 0 h 1236"/>
                <a:gd name="T64" fmla="*/ 0 w 853"/>
                <a:gd name="T65" fmla="*/ 0 h 1236"/>
                <a:gd name="T66" fmla="*/ 0 w 853"/>
                <a:gd name="T67" fmla="*/ 0 h 1236"/>
                <a:gd name="T68" fmla="*/ 0 w 853"/>
                <a:gd name="T69" fmla="*/ 0 h 1236"/>
                <a:gd name="T70" fmla="*/ 0 w 853"/>
                <a:gd name="T71" fmla="*/ 0 h 1236"/>
                <a:gd name="T72" fmla="*/ 0 w 853"/>
                <a:gd name="T73" fmla="*/ 0 h 1236"/>
                <a:gd name="T74" fmla="*/ 0 w 853"/>
                <a:gd name="T75" fmla="*/ 0 h 1236"/>
                <a:gd name="T76" fmla="*/ 0 w 853"/>
                <a:gd name="T77" fmla="*/ 0 h 1236"/>
                <a:gd name="T78" fmla="*/ 0 w 853"/>
                <a:gd name="T79" fmla="*/ 0 h 1236"/>
                <a:gd name="T80" fmla="*/ 0 w 853"/>
                <a:gd name="T81" fmla="*/ 0 h 1236"/>
                <a:gd name="T82" fmla="*/ 0 w 853"/>
                <a:gd name="T83" fmla="*/ 0 h 1236"/>
                <a:gd name="T84" fmla="*/ 0 w 853"/>
                <a:gd name="T85" fmla="*/ 0 h 1236"/>
                <a:gd name="T86" fmla="*/ 0 w 853"/>
                <a:gd name="T87" fmla="*/ 0 h 1236"/>
                <a:gd name="T88" fmla="*/ 0 w 853"/>
                <a:gd name="T89" fmla="*/ 0 h 1236"/>
                <a:gd name="T90" fmla="*/ 0 w 853"/>
                <a:gd name="T91" fmla="*/ 0 h 1236"/>
                <a:gd name="T92" fmla="*/ 0 w 853"/>
                <a:gd name="T93" fmla="*/ 0 h 1236"/>
                <a:gd name="T94" fmla="*/ 0 w 853"/>
                <a:gd name="T95" fmla="*/ 0 h 1236"/>
                <a:gd name="T96" fmla="*/ 0 w 853"/>
                <a:gd name="T97" fmla="*/ 0 h 1236"/>
                <a:gd name="T98" fmla="*/ 0 w 853"/>
                <a:gd name="T99" fmla="*/ 0 h 1236"/>
                <a:gd name="T100" fmla="*/ 0 w 853"/>
                <a:gd name="T101" fmla="*/ 0 h 1236"/>
                <a:gd name="T102" fmla="*/ 0 w 853"/>
                <a:gd name="T103" fmla="*/ 0 h 1236"/>
                <a:gd name="T104" fmla="*/ 0 w 853"/>
                <a:gd name="T105" fmla="*/ 0 h 1236"/>
                <a:gd name="T106" fmla="*/ 0 w 853"/>
                <a:gd name="T107" fmla="*/ 0 h 1236"/>
                <a:gd name="T108" fmla="*/ 0 w 853"/>
                <a:gd name="T109" fmla="*/ 0 h 1236"/>
                <a:gd name="T110" fmla="*/ 0 w 853"/>
                <a:gd name="T111" fmla="*/ 0 h 12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53" h="1236">
                  <a:moveTo>
                    <a:pt x="403" y="77"/>
                  </a:moveTo>
                  <a:lnTo>
                    <a:pt x="382" y="98"/>
                  </a:lnTo>
                  <a:lnTo>
                    <a:pt x="382" y="114"/>
                  </a:lnTo>
                  <a:lnTo>
                    <a:pt x="439" y="131"/>
                  </a:lnTo>
                  <a:lnTo>
                    <a:pt x="453" y="152"/>
                  </a:lnTo>
                  <a:lnTo>
                    <a:pt x="544" y="207"/>
                  </a:lnTo>
                  <a:lnTo>
                    <a:pt x="576" y="191"/>
                  </a:lnTo>
                  <a:lnTo>
                    <a:pt x="607" y="192"/>
                  </a:lnTo>
                  <a:lnTo>
                    <a:pt x="699" y="245"/>
                  </a:lnTo>
                  <a:lnTo>
                    <a:pt x="787" y="215"/>
                  </a:lnTo>
                  <a:lnTo>
                    <a:pt x="844" y="189"/>
                  </a:lnTo>
                  <a:lnTo>
                    <a:pt x="853" y="225"/>
                  </a:lnTo>
                  <a:lnTo>
                    <a:pt x="817" y="236"/>
                  </a:lnTo>
                  <a:lnTo>
                    <a:pt x="823" y="267"/>
                  </a:lnTo>
                  <a:lnTo>
                    <a:pt x="796" y="282"/>
                  </a:lnTo>
                  <a:lnTo>
                    <a:pt x="832" y="344"/>
                  </a:lnTo>
                  <a:lnTo>
                    <a:pt x="816" y="401"/>
                  </a:lnTo>
                  <a:lnTo>
                    <a:pt x="835" y="515"/>
                  </a:lnTo>
                  <a:lnTo>
                    <a:pt x="825" y="617"/>
                  </a:lnTo>
                  <a:lnTo>
                    <a:pt x="798" y="648"/>
                  </a:lnTo>
                  <a:lnTo>
                    <a:pt x="787" y="638"/>
                  </a:lnTo>
                  <a:lnTo>
                    <a:pt x="741" y="668"/>
                  </a:lnTo>
                  <a:lnTo>
                    <a:pt x="748" y="711"/>
                  </a:lnTo>
                  <a:lnTo>
                    <a:pt x="768" y="743"/>
                  </a:lnTo>
                  <a:lnTo>
                    <a:pt x="742" y="747"/>
                  </a:lnTo>
                  <a:lnTo>
                    <a:pt x="738" y="732"/>
                  </a:lnTo>
                  <a:lnTo>
                    <a:pt x="655" y="737"/>
                  </a:lnTo>
                  <a:lnTo>
                    <a:pt x="618" y="762"/>
                  </a:lnTo>
                  <a:lnTo>
                    <a:pt x="613" y="788"/>
                  </a:lnTo>
                  <a:lnTo>
                    <a:pt x="586" y="782"/>
                  </a:lnTo>
                  <a:lnTo>
                    <a:pt x="597" y="807"/>
                  </a:lnTo>
                  <a:lnTo>
                    <a:pt x="582" y="828"/>
                  </a:lnTo>
                  <a:lnTo>
                    <a:pt x="591" y="839"/>
                  </a:lnTo>
                  <a:lnTo>
                    <a:pt x="555" y="858"/>
                  </a:lnTo>
                  <a:lnTo>
                    <a:pt x="565" y="875"/>
                  </a:lnTo>
                  <a:lnTo>
                    <a:pt x="549" y="972"/>
                  </a:lnTo>
                  <a:lnTo>
                    <a:pt x="583" y="1040"/>
                  </a:lnTo>
                  <a:lnTo>
                    <a:pt x="573" y="1065"/>
                  </a:lnTo>
                  <a:lnTo>
                    <a:pt x="562" y="1065"/>
                  </a:lnTo>
                  <a:lnTo>
                    <a:pt x="526" y="1142"/>
                  </a:lnTo>
                  <a:lnTo>
                    <a:pt x="534" y="1161"/>
                  </a:lnTo>
                  <a:lnTo>
                    <a:pt x="522" y="1176"/>
                  </a:lnTo>
                  <a:lnTo>
                    <a:pt x="505" y="1190"/>
                  </a:lnTo>
                  <a:lnTo>
                    <a:pt x="480" y="1190"/>
                  </a:lnTo>
                  <a:lnTo>
                    <a:pt x="462" y="1188"/>
                  </a:lnTo>
                  <a:lnTo>
                    <a:pt x="445" y="1188"/>
                  </a:lnTo>
                  <a:lnTo>
                    <a:pt x="415" y="1184"/>
                  </a:lnTo>
                  <a:lnTo>
                    <a:pt x="415" y="1196"/>
                  </a:lnTo>
                  <a:lnTo>
                    <a:pt x="381" y="1199"/>
                  </a:lnTo>
                  <a:lnTo>
                    <a:pt x="364" y="1208"/>
                  </a:lnTo>
                  <a:lnTo>
                    <a:pt x="361" y="1223"/>
                  </a:lnTo>
                  <a:lnTo>
                    <a:pt x="343" y="1236"/>
                  </a:lnTo>
                  <a:lnTo>
                    <a:pt x="334" y="1217"/>
                  </a:lnTo>
                  <a:lnTo>
                    <a:pt x="322" y="1199"/>
                  </a:lnTo>
                  <a:lnTo>
                    <a:pt x="306" y="1202"/>
                  </a:lnTo>
                  <a:lnTo>
                    <a:pt x="307" y="1184"/>
                  </a:lnTo>
                  <a:lnTo>
                    <a:pt x="289" y="1176"/>
                  </a:lnTo>
                  <a:lnTo>
                    <a:pt x="268" y="1187"/>
                  </a:lnTo>
                  <a:lnTo>
                    <a:pt x="258" y="1172"/>
                  </a:lnTo>
                  <a:lnTo>
                    <a:pt x="243" y="1185"/>
                  </a:lnTo>
                  <a:lnTo>
                    <a:pt x="235" y="1188"/>
                  </a:lnTo>
                  <a:lnTo>
                    <a:pt x="216" y="1193"/>
                  </a:lnTo>
                  <a:lnTo>
                    <a:pt x="220" y="1164"/>
                  </a:lnTo>
                  <a:lnTo>
                    <a:pt x="205" y="1158"/>
                  </a:lnTo>
                  <a:lnTo>
                    <a:pt x="214" y="1143"/>
                  </a:lnTo>
                  <a:lnTo>
                    <a:pt x="223" y="1131"/>
                  </a:lnTo>
                  <a:lnTo>
                    <a:pt x="237" y="1118"/>
                  </a:lnTo>
                  <a:lnTo>
                    <a:pt x="252" y="1109"/>
                  </a:lnTo>
                  <a:lnTo>
                    <a:pt x="271" y="1110"/>
                  </a:lnTo>
                  <a:lnTo>
                    <a:pt x="294" y="1107"/>
                  </a:lnTo>
                  <a:lnTo>
                    <a:pt x="313" y="1085"/>
                  </a:lnTo>
                  <a:lnTo>
                    <a:pt x="312" y="1074"/>
                  </a:lnTo>
                  <a:lnTo>
                    <a:pt x="297" y="1082"/>
                  </a:lnTo>
                  <a:lnTo>
                    <a:pt x="279" y="1085"/>
                  </a:lnTo>
                  <a:lnTo>
                    <a:pt x="252" y="1079"/>
                  </a:lnTo>
                  <a:lnTo>
                    <a:pt x="235" y="1067"/>
                  </a:lnTo>
                  <a:lnTo>
                    <a:pt x="225" y="1052"/>
                  </a:lnTo>
                  <a:lnTo>
                    <a:pt x="217" y="1032"/>
                  </a:lnTo>
                  <a:lnTo>
                    <a:pt x="204" y="1020"/>
                  </a:lnTo>
                  <a:lnTo>
                    <a:pt x="195" y="1014"/>
                  </a:lnTo>
                  <a:lnTo>
                    <a:pt x="181" y="1013"/>
                  </a:lnTo>
                  <a:lnTo>
                    <a:pt x="171" y="1022"/>
                  </a:lnTo>
                  <a:lnTo>
                    <a:pt x="184" y="1031"/>
                  </a:lnTo>
                  <a:lnTo>
                    <a:pt x="181" y="1047"/>
                  </a:lnTo>
                  <a:lnTo>
                    <a:pt x="163" y="1043"/>
                  </a:lnTo>
                  <a:lnTo>
                    <a:pt x="151" y="1049"/>
                  </a:lnTo>
                  <a:lnTo>
                    <a:pt x="139" y="1029"/>
                  </a:lnTo>
                  <a:lnTo>
                    <a:pt x="145" y="1005"/>
                  </a:lnTo>
                  <a:lnTo>
                    <a:pt x="153" y="993"/>
                  </a:lnTo>
                  <a:lnTo>
                    <a:pt x="169" y="993"/>
                  </a:lnTo>
                  <a:lnTo>
                    <a:pt x="157" y="978"/>
                  </a:lnTo>
                  <a:lnTo>
                    <a:pt x="154" y="953"/>
                  </a:lnTo>
                  <a:lnTo>
                    <a:pt x="150" y="932"/>
                  </a:lnTo>
                  <a:lnTo>
                    <a:pt x="135" y="933"/>
                  </a:lnTo>
                  <a:lnTo>
                    <a:pt x="132" y="954"/>
                  </a:lnTo>
                  <a:lnTo>
                    <a:pt x="120" y="966"/>
                  </a:lnTo>
                  <a:lnTo>
                    <a:pt x="97" y="941"/>
                  </a:lnTo>
                  <a:lnTo>
                    <a:pt x="84" y="938"/>
                  </a:lnTo>
                  <a:lnTo>
                    <a:pt x="78" y="951"/>
                  </a:lnTo>
                  <a:lnTo>
                    <a:pt x="52" y="942"/>
                  </a:lnTo>
                  <a:lnTo>
                    <a:pt x="46" y="924"/>
                  </a:lnTo>
                  <a:lnTo>
                    <a:pt x="34" y="927"/>
                  </a:lnTo>
                  <a:lnTo>
                    <a:pt x="0" y="918"/>
                  </a:lnTo>
                  <a:lnTo>
                    <a:pt x="7" y="890"/>
                  </a:lnTo>
                  <a:lnTo>
                    <a:pt x="9" y="873"/>
                  </a:lnTo>
                  <a:lnTo>
                    <a:pt x="24" y="882"/>
                  </a:lnTo>
                  <a:lnTo>
                    <a:pt x="42" y="869"/>
                  </a:lnTo>
                  <a:lnTo>
                    <a:pt x="48" y="845"/>
                  </a:lnTo>
                  <a:lnTo>
                    <a:pt x="72" y="819"/>
                  </a:lnTo>
                  <a:lnTo>
                    <a:pt x="58" y="780"/>
                  </a:lnTo>
                  <a:lnTo>
                    <a:pt x="58" y="750"/>
                  </a:lnTo>
                  <a:lnTo>
                    <a:pt x="75" y="717"/>
                  </a:lnTo>
                  <a:lnTo>
                    <a:pt x="73" y="674"/>
                  </a:lnTo>
                  <a:lnTo>
                    <a:pt x="37" y="654"/>
                  </a:lnTo>
                  <a:lnTo>
                    <a:pt x="10" y="660"/>
                  </a:lnTo>
                  <a:lnTo>
                    <a:pt x="28" y="618"/>
                  </a:lnTo>
                  <a:lnTo>
                    <a:pt x="49" y="608"/>
                  </a:lnTo>
                  <a:lnTo>
                    <a:pt x="60" y="618"/>
                  </a:lnTo>
                  <a:lnTo>
                    <a:pt x="75" y="603"/>
                  </a:lnTo>
                  <a:lnTo>
                    <a:pt x="66" y="576"/>
                  </a:lnTo>
                  <a:lnTo>
                    <a:pt x="70" y="561"/>
                  </a:lnTo>
                  <a:lnTo>
                    <a:pt x="91" y="561"/>
                  </a:lnTo>
                  <a:lnTo>
                    <a:pt x="102" y="552"/>
                  </a:lnTo>
                  <a:lnTo>
                    <a:pt x="81" y="546"/>
                  </a:lnTo>
                  <a:lnTo>
                    <a:pt x="66" y="536"/>
                  </a:lnTo>
                  <a:lnTo>
                    <a:pt x="76" y="525"/>
                  </a:lnTo>
                  <a:lnTo>
                    <a:pt x="123" y="536"/>
                  </a:lnTo>
                  <a:lnTo>
                    <a:pt x="144" y="510"/>
                  </a:lnTo>
                  <a:lnTo>
                    <a:pt x="148" y="501"/>
                  </a:lnTo>
                  <a:lnTo>
                    <a:pt x="144" y="495"/>
                  </a:lnTo>
                  <a:lnTo>
                    <a:pt x="150" y="470"/>
                  </a:lnTo>
                  <a:lnTo>
                    <a:pt x="160" y="459"/>
                  </a:lnTo>
                  <a:lnTo>
                    <a:pt x="175" y="459"/>
                  </a:lnTo>
                  <a:lnTo>
                    <a:pt x="175" y="434"/>
                  </a:lnTo>
                  <a:lnTo>
                    <a:pt x="165" y="429"/>
                  </a:lnTo>
                  <a:lnTo>
                    <a:pt x="171" y="423"/>
                  </a:lnTo>
                  <a:lnTo>
                    <a:pt x="181" y="423"/>
                  </a:lnTo>
                  <a:lnTo>
                    <a:pt x="196" y="429"/>
                  </a:lnTo>
                  <a:lnTo>
                    <a:pt x="211" y="419"/>
                  </a:lnTo>
                  <a:lnTo>
                    <a:pt x="217" y="393"/>
                  </a:lnTo>
                  <a:lnTo>
                    <a:pt x="247" y="408"/>
                  </a:lnTo>
                  <a:lnTo>
                    <a:pt x="268" y="410"/>
                  </a:lnTo>
                  <a:lnTo>
                    <a:pt x="274" y="414"/>
                  </a:lnTo>
                  <a:lnTo>
                    <a:pt x="300" y="404"/>
                  </a:lnTo>
                  <a:lnTo>
                    <a:pt x="306" y="359"/>
                  </a:lnTo>
                  <a:lnTo>
                    <a:pt x="285" y="321"/>
                  </a:lnTo>
                  <a:lnTo>
                    <a:pt x="286" y="291"/>
                  </a:lnTo>
                  <a:lnTo>
                    <a:pt x="276" y="275"/>
                  </a:lnTo>
                  <a:lnTo>
                    <a:pt x="286" y="249"/>
                  </a:lnTo>
                  <a:lnTo>
                    <a:pt x="271" y="245"/>
                  </a:lnTo>
                  <a:lnTo>
                    <a:pt x="255" y="230"/>
                  </a:lnTo>
                  <a:lnTo>
                    <a:pt x="238" y="242"/>
                  </a:lnTo>
                  <a:lnTo>
                    <a:pt x="228" y="278"/>
                  </a:lnTo>
                  <a:lnTo>
                    <a:pt x="223" y="270"/>
                  </a:lnTo>
                  <a:lnTo>
                    <a:pt x="229" y="243"/>
                  </a:lnTo>
                  <a:lnTo>
                    <a:pt x="208" y="236"/>
                  </a:lnTo>
                  <a:lnTo>
                    <a:pt x="210" y="212"/>
                  </a:lnTo>
                  <a:lnTo>
                    <a:pt x="229" y="207"/>
                  </a:lnTo>
                  <a:lnTo>
                    <a:pt x="235" y="203"/>
                  </a:lnTo>
                  <a:lnTo>
                    <a:pt x="256" y="203"/>
                  </a:lnTo>
                  <a:lnTo>
                    <a:pt x="271" y="192"/>
                  </a:lnTo>
                  <a:lnTo>
                    <a:pt x="261" y="162"/>
                  </a:lnTo>
                  <a:lnTo>
                    <a:pt x="267" y="141"/>
                  </a:lnTo>
                  <a:lnTo>
                    <a:pt x="256" y="116"/>
                  </a:lnTo>
                  <a:lnTo>
                    <a:pt x="298" y="69"/>
                  </a:lnTo>
                  <a:lnTo>
                    <a:pt x="372" y="3"/>
                  </a:lnTo>
                  <a:lnTo>
                    <a:pt x="382" y="0"/>
                  </a:lnTo>
                  <a:lnTo>
                    <a:pt x="396" y="9"/>
                  </a:lnTo>
                  <a:lnTo>
                    <a:pt x="408" y="41"/>
                  </a:lnTo>
                  <a:lnTo>
                    <a:pt x="403" y="7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 </a:t>
              </a:r>
            </a:p>
            <a:p>
              <a:pPr defTabSz="723108" fontAlgn="base">
                <a:spcBef>
                  <a:spcPct val="0"/>
                </a:spcBef>
                <a:spcAft>
                  <a:spcPct val="0"/>
                </a:spcAft>
              </a:pPr>
              <a:endParaRPr lang="ru-RU" sz="9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3" name="Rectangle 525"/>
            <p:cNvSpPr>
              <a:spLocks noChangeArrowheads="1"/>
            </p:cNvSpPr>
            <p:nvPr/>
          </p:nvSpPr>
          <p:spPr bwMode="auto">
            <a:xfrm>
              <a:off x="3302025" y="4267102"/>
              <a:ext cx="283743" cy="944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algn="ctr" defTabSz="723108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Барнаул</a:t>
              </a:r>
            </a:p>
          </p:txBody>
        </p:sp>
      </p:grpSp>
      <p:sp>
        <p:nvSpPr>
          <p:cNvPr id="313" name="Rectangle 579"/>
          <p:cNvSpPr>
            <a:spLocks noChangeArrowheads="1"/>
          </p:cNvSpPr>
          <p:nvPr/>
        </p:nvSpPr>
        <p:spPr bwMode="auto">
          <a:xfrm>
            <a:off x="4313807" y="4686178"/>
            <a:ext cx="4231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723108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Курган</a:t>
            </a:r>
            <a:endParaRPr lang="ru-RU" sz="1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5-конечная звезда 86"/>
          <p:cNvSpPr/>
          <p:nvPr/>
        </p:nvSpPr>
        <p:spPr>
          <a:xfrm>
            <a:off x="5420502" y="3841989"/>
            <a:ext cx="162137" cy="150337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4" name="5-конечная звезда 313"/>
          <p:cNvSpPr/>
          <p:nvPr/>
        </p:nvSpPr>
        <p:spPr>
          <a:xfrm>
            <a:off x="6312232" y="5607688"/>
            <a:ext cx="162137" cy="150337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5" name="5-конечная звезда 314"/>
          <p:cNvSpPr/>
          <p:nvPr/>
        </p:nvSpPr>
        <p:spPr>
          <a:xfrm>
            <a:off x="6852566" y="5628447"/>
            <a:ext cx="162137" cy="150337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6" name="5-конечная звезда 315"/>
          <p:cNvSpPr/>
          <p:nvPr/>
        </p:nvSpPr>
        <p:spPr>
          <a:xfrm>
            <a:off x="6265663" y="6127000"/>
            <a:ext cx="162137" cy="150337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7" name="5-конечная звезда 316"/>
          <p:cNvSpPr/>
          <p:nvPr/>
        </p:nvSpPr>
        <p:spPr>
          <a:xfrm>
            <a:off x="7120371" y="6202169"/>
            <a:ext cx="162137" cy="150337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8" name="5-конечная звезда 317"/>
          <p:cNvSpPr/>
          <p:nvPr/>
        </p:nvSpPr>
        <p:spPr>
          <a:xfrm>
            <a:off x="8913328" y="6051832"/>
            <a:ext cx="162137" cy="150337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19" name="5-конечная звезда 318"/>
          <p:cNvSpPr/>
          <p:nvPr/>
        </p:nvSpPr>
        <p:spPr>
          <a:xfrm>
            <a:off x="7834848" y="5486966"/>
            <a:ext cx="162137" cy="150337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0" name="5-конечная звезда 319"/>
          <p:cNvSpPr/>
          <p:nvPr/>
        </p:nvSpPr>
        <p:spPr>
          <a:xfrm>
            <a:off x="4091250" y="3697356"/>
            <a:ext cx="162137" cy="150337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1" name="5-конечная звезда 320"/>
          <p:cNvSpPr/>
          <p:nvPr/>
        </p:nvSpPr>
        <p:spPr>
          <a:xfrm>
            <a:off x="4208406" y="4111489"/>
            <a:ext cx="162137" cy="150337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2" name="5-конечная звезда 321"/>
          <p:cNvSpPr/>
          <p:nvPr/>
        </p:nvSpPr>
        <p:spPr>
          <a:xfrm>
            <a:off x="6723454" y="5191640"/>
            <a:ext cx="162137" cy="150337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3" name="5-конечная звезда 322"/>
          <p:cNvSpPr/>
          <p:nvPr/>
        </p:nvSpPr>
        <p:spPr>
          <a:xfrm>
            <a:off x="5946480" y="2868989"/>
            <a:ext cx="162137" cy="150337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6" name="5-конечная звезда 325"/>
          <p:cNvSpPr/>
          <p:nvPr/>
        </p:nvSpPr>
        <p:spPr>
          <a:xfrm>
            <a:off x="3013533" y="4479998"/>
            <a:ext cx="162137" cy="150337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8" name="5-конечная звезда 327"/>
          <p:cNvSpPr/>
          <p:nvPr/>
        </p:nvSpPr>
        <p:spPr>
          <a:xfrm>
            <a:off x="2667910" y="3691187"/>
            <a:ext cx="104098" cy="9968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9" name="5-конечная звезда 328"/>
          <p:cNvSpPr/>
          <p:nvPr/>
        </p:nvSpPr>
        <p:spPr>
          <a:xfrm>
            <a:off x="2427274" y="3389546"/>
            <a:ext cx="104098" cy="9968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0" name="5-конечная звезда 329"/>
          <p:cNvSpPr/>
          <p:nvPr/>
        </p:nvSpPr>
        <p:spPr>
          <a:xfrm>
            <a:off x="2370600" y="3655518"/>
            <a:ext cx="104098" cy="9968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1" name="5-конечная звезда 330"/>
          <p:cNvSpPr/>
          <p:nvPr/>
        </p:nvSpPr>
        <p:spPr>
          <a:xfrm>
            <a:off x="2330182" y="4082973"/>
            <a:ext cx="104098" cy="9968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2" name="5-конечная звезда 331"/>
          <p:cNvSpPr/>
          <p:nvPr/>
        </p:nvSpPr>
        <p:spPr>
          <a:xfrm>
            <a:off x="3163422" y="3689506"/>
            <a:ext cx="104098" cy="9968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3" name="5-конечная звезда 332"/>
          <p:cNvSpPr/>
          <p:nvPr/>
        </p:nvSpPr>
        <p:spPr>
          <a:xfrm>
            <a:off x="2888422" y="3983293"/>
            <a:ext cx="104098" cy="9968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4" name="5-конечная звезда 333"/>
          <p:cNvSpPr/>
          <p:nvPr/>
        </p:nvSpPr>
        <p:spPr>
          <a:xfrm>
            <a:off x="2888422" y="3410349"/>
            <a:ext cx="104098" cy="9968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5" name="5-конечная звезда 334"/>
          <p:cNvSpPr/>
          <p:nvPr/>
        </p:nvSpPr>
        <p:spPr>
          <a:xfrm>
            <a:off x="3135551" y="3385304"/>
            <a:ext cx="104098" cy="9968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6" name="5-конечная звезда 335"/>
          <p:cNvSpPr/>
          <p:nvPr/>
        </p:nvSpPr>
        <p:spPr>
          <a:xfrm>
            <a:off x="3581219" y="3190706"/>
            <a:ext cx="104098" cy="9968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7" name="5-конечная звезда 336"/>
          <p:cNvSpPr/>
          <p:nvPr/>
        </p:nvSpPr>
        <p:spPr>
          <a:xfrm>
            <a:off x="4044280" y="4516420"/>
            <a:ext cx="104098" cy="9968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8" name="5-конечная звезда 337"/>
          <p:cNvSpPr/>
          <p:nvPr/>
        </p:nvSpPr>
        <p:spPr>
          <a:xfrm>
            <a:off x="3575730" y="4261826"/>
            <a:ext cx="104098" cy="9968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39" name="5-конечная звезда 338"/>
          <p:cNvSpPr/>
          <p:nvPr/>
        </p:nvSpPr>
        <p:spPr>
          <a:xfrm>
            <a:off x="4473355" y="4590503"/>
            <a:ext cx="104098" cy="9968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0" name="5-конечная звезда 339"/>
          <p:cNvSpPr/>
          <p:nvPr/>
        </p:nvSpPr>
        <p:spPr>
          <a:xfrm>
            <a:off x="5007524" y="4452351"/>
            <a:ext cx="104098" cy="9968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1" name="5-конечная звезда 340"/>
          <p:cNvSpPr/>
          <p:nvPr/>
        </p:nvSpPr>
        <p:spPr>
          <a:xfrm>
            <a:off x="5361711" y="4955856"/>
            <a:ext cx="104098" cy="9968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2" name="5-конечная звезда 341"/>
          <p:cNvSpPr/>
          <p:nvPr/>
        </p:nvSpPr>
        <p:spPr>
          <a:xfrm>
            <a:off x="3652951" y="3552826"/>
            <a:ext cx="104098" cy="99680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3" name="Rectangle 670"/>
          <p:cNvSpPr>
            <a:spLocks noChangeArrowheads="1"/>
          </p:cNvSpPr>
          <p:nvPr/>
        </p:nvSpPr>
        <p:spPr bwMode="auto">
          <a:xfrm>
            <a:off x="3356826" y="3271851"/>
            <a:ext cx="33342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723108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Киров</a:t>
            </a:r>
            <a:endParaRPr lang="ru-RU" sz="9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2484" y="3209367"/>
            <a:ext cx="2247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98428" y="5457137"/>
            <a:ext cx="2588032" cy="1563854"/>
            <a:chOff x="285705" y="5929432"/>
            <a:chExt cx="2588032" cy="156385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85705" y="5929432"/>
              <a:ext cx="2538303" cy="1563854"/>
            </a:xfrm>
            <a:prstGeom prst="rect">
              <a:avLst/>
            </a:prstGeom>
            <a:solidFill>
              <a:srgbClr val="D7E4BD">
                <a:alpha val="62000"/>
              </a:srgbClr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29722" y="6290003"/>
              <a:ext cx="543733" cy="224051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" name="Прямоугольник 343"/>
            <p:cNvSpPr/>
            <p:nvPr/>
          </p:nvSpPr>
          <p:spPr>
            <a:xfrm>
              <a:off x="331085" y="6608515"/>
              <a:ext cx="543733" cy="224051"/>
            </a:xfrm>
            <a:prstGeom prst="rect">
              <a:avLst/>
            </a:prstGeom>
            <a:solidFill>
              <a:srgbClr val="D7E4B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" name="Прямоугольник 344"/>
            <p:cNvSpPr/>
            <p:nvPr/>
          </p:nvSpPr>
          <p:spPr>
            <a:xfrm>
              <a:off x="334585" y="6921305"/>
              <a:ext cx="543733" cy="224051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Прямоугольник 345"/>
            <p:cNvSpPr/>
            <p:nvPr/>
          </p:nvSpPr>
          <p:spPr>
            <a:xfrm>
              <a:off x="337343" y="7227371"/>
              <a:ext cx="543733" cy="224051"/>
            </a:xfrm>
            <a:prstGeom prst="rect">
              <a:avLst/>
            </a:prstGeom>
            <a:solidFill>
              <a:srgbClr val="A6A6A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Прямоугольник 346"/>
            <p:cNvSpPr/>
            <p:nvPr/>
          </p:nvSpPr>
          <p:spPr>
            <a:xfrm>
              <a:off x="331084" y="5987338"/>
              <a:ext cx="543733" cy="224051"/>
            </a:xfrm>
            <a:prstGeom prst="rect">
              <a:avLst/>
            </a:prstGeom>
            <a:solidFill>
              <a:srgbClr val="B7DEE8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92427" y="5948677"/>
              <a:ext cx="19813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- республика Мордовия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8" name="TextBox 347"/>
            <p:cNvSpPr txBox="1"/>
            <p:nvPr/>
          </p:nvSpPr>
          <p:spPr>
            <a:xfrm>
              <a:off x="892427" y="6258844"/>
              <a:ext cx="19813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- республика Чувашия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892427" y="6571789"/>
              <a:ext cx="19813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- республика Марий Эл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892427" y="6879566"/>
              <a:ext cx="19813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- Ульяновская область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892427" y="7185508"/>
              <a:ext cx="19813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latin typeface="Times New Roman" pitchFamily="18" charset="0"/>
                  <a:cs typeface="Times New Roman" pitchFamily="18" charset="0"/>
                </a:rPr>
                <a:t>- республика Удмуртия</a:t>
              </a:r>
              <a:endParaRPr lang="ru-RU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2" name="TextBox 351"/>
            <p:cNvSpPr txBox="1"/>
            <p:nvPr/>
          </p:nvSpPr>
          <p:spPr>
            <a:xfrm>
              <a:off x="489201" y="5966424"/>
              <a:ext cx="224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3" name="TextBox 352"/>
            <p:cNvSpPr txBox="1"/>
            <p:nvPr/>
          </p:nvSpPr>
          <p:spPr>
            <a:xfrm>
              <a:off x="490563" y="6282298"/>
              <a:ext cx="224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4" name="TextBox 353"/>
            <p:cNvSpPr txBox="1"/>
            <p:nvPr/>
          </p:nvSpPr>
          <p:spPr>
            <a:xfrm>
              <a:off x="496822" y="7216285"/>
              <a:ext cx="224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5" name="TextBox 354"/>
            <p:cNvSpPr txBox="1"/>
            <p:nvPr/>
          </p:nvSpPr>
          <p:spPr>
            <a:xfrm>
              <a:off x="489200" y="6914189"/>
              <a:ext cx="224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6" name="TextBox 355"/>
            <p:cNvSpPr txBox="1"/>
            <p:nvPr/>
          </p:nvSpPr>
          <p:spPr>
            <a:xfrm>
              <a:off x="496822" y="6591971"/>
              <a:ext cx="2247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57" name="TextBox 356"/>
          <p:cNvSpPr txBox="1"/>
          <p:nvPr/>
        </p:nvSpPr>
        <p:spPr>
          <a:xfrm>
            <a:off x="2740804" y="3409375"/>
            <a:ext cx="2247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2917749" y="3195129"/>
            <a:ext cx="2247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9" name="TextBox 358"/>
          <p:cNvSpPr txBox="1"/>
          <p:nvPr/>
        </p:nvSpPr>
        <p:spPr>
          <a:xfrm>
            <a:off x="2509803" y="3661239"/>
            <a:ext cx="2247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0" name="TextBox 359"/>
          <p:cNvSpPr txBox="1"/>
          <p:nvPr/>
        </p:nvSpPr>
        <p:spPr>
          <a:xfrm>
            <a:off x="3520992" y="3573627"/>
            <a:ext cx="2247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1" name="5-конечная звезда 360"/>
          <p:cNvSpPr/>
          <p:nvPr/>
        </p:nvSpPr>
        <p:spPr>
          <a:xfrm>
            <a:off x="4341517" y="4152377"/>
            <a:ext cx="162137" cy="150337"/>
          </a:xfrm>
          <a:prstGeom prst="star5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783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Text Box 46"/>
          <p:cNvSpPr txBox="1">
            <a:spLocks noChangeArrowheads="1"/>
          </p:cNvSpPr>
          <p:nvPr/>
        </p:nvSpPr>
        <p:spPr bwMode="auto">
          <a:xfrm>
            <a:off x="1317700" y="96804"/>
            <a:ext cx="8407887" cy="63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013" tIns="40007" rIns="80013" bIns="40007">
            <a:spAutoFit/>
          </a:bodyPr>
          <a:lstStyle/>
          <a:p>
            <a:pPr algn="ctr" defTabSz="1062976">
              <a:defRPr/>
            </a:pP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ДЕЙСТВИЙ ДЛЯ ПОСТУПЛЕНИЯ НА ВОЕННУЮ СЛУЖБУ ПО КОНТРАКТУ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16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alt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294139" y="922514"/>
            <a:ext cx="10189332" cy="952706"/>
          </a:xfrm>
          <a:prstGeom prst="downArrowCallout">
            <a:avLst>
              <a:gd name="adj1" fmla="val 711764"/>
              <a:gd name="adj2" fmla="val 355882"/>
              <a:gd name="adj3" fmla="val 25000"/>
              <a:gd name="adj4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шагов поступления на военную службу по контракту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(подробнее на официальном сайте Минобороны России по адресу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www.mil.ru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4139" y="1954612"/>
            <a:ext cx="10189332" cy="4763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Первый шаг: 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обратиться на пункт отбора (по телефону, через интернет, по почте)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94139" y="2510357"/>
            <a:ext cx="10189332" cy="4763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Второй шаг: 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собрать документы для поступления на военную службу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94139" y="3066102"/>
            <a:ext cx="10189332" cy="4763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Третий шаг: 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пройти собеседование и подать заявление о приеме на военную службу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94139" y="3621847"/>
            <a:ext cx="10189332" cy="4763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Четвертый шаг: 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пройти на пункте отбора профессиональный психологический отбор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94139" y="4177592"/>
            <a:ext cx="10189332" cy="4763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Пятый шаг: 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пройти медицинское освидетельствование в военном комиссариате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94139" y="4733337"/>
            <a:ext cx="10189332" cy="4763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Шестой шаг: 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пройти проверку физической подготовленности на пункте отбора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94139" y="5289082"/>
            <a:ext cx="10189332" cy="4763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Седьмой шаг: 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получить заключение отборочной комиссии в военном комиссариате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94139" y="5844828"/>
            <a:ext cx="10189332" cy="4763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41065" tIns="52153" rIns="41065" bIns="52153" rtlCol="0" anchor="ctr"/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Восьмой шаг: </a:t>
            </a:r>
            <a:r>
              <a:rPr lang="ru-RU" spc="-34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п</a:t>
            </a:r>
            <a:r>
              <a:rPr lang="ru-RU" spc="-34" dirty="0">
                <a:latin typeface="+mj-lt"/>
                <a:cs typeface="Times New Roman" panose="02020603050405020304" pitchFamily="18" charset="0"/>
              </a:rPr>
              <a:t>олучить предписание, перевозочные документы и убыть в воинскую часть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94139" y="6400573"/>
            <a:ext cx="10189332" cy="4763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41065" tIns="52153" rIns="41065" bIns="52153" rtlCol="0" anchor="ctr"/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Девятый шаг: </a:t>
            </a:r>
            <a:r>
              <a:rPr lang="ru-RU" spc="-57" dirty="0">
                <a:latin typeface="+mj-lt"/>
                <a:cs typeface="Times New Roman" panose="02020603050405020304" pitchFamily="18" charset="0"/>
              </a:rPr>
              <a:t>заключить контракт с командиром воинской части, принять </a:t>
            </a:r>
            <a:r>
              <a:rPr lang="ru-RU" spc="-57" dirty="0" smtClean="0">
                <a:latin typeface="+mj-lt"/>
                <a:cs typeface="Times New Roman" panose="02020603050405020304" pitchFamily="18" charset="0"/>
              </a:rPr>
              <a:t>дела и </a:t>
            </a:r>
            <a:r>
              <a:rPr lang="ru-RU" spc="-57" dirty="0">
                <a:latin typeface="+mj-lt"/>
                <a:cs typeface="Times New Roman" panose="02020603050405020304" pitchFamily="18" charset="0"/>
              </a:rPr>
              <a:t>должность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94139" y="6956318"/>
            <a:ext cx="10189332" cy="47635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Десятый шаг: </a:t>
            </a:r>
            <a:r>
              <a:rPr lang="ru-RU" dirty="0" smtClean="0">
                <a:latin typeface="+mj-lt"/>
                <a:cs typeface="Times New Roman" panose="02020603050405020304" pitchFamily="18" charset="0"/>
              </a:rPr>
              <a:t>пройти курс интенсивной общевойсковой подготовки</a:t>
            </a:r>
          </a:p>
        </p:txBody>
      </p:sp>
    </p:spTree>
    <p:extLst>
      <p:ext uri="{BB962C8B-B14F-4D97-AF65-F5344CB8AC3E}">
        <p14:creationId xmlns:p14="http://schemas.microsoft.com/office/powerpoint/2010/main" val="379739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86"/>
          <p:cNvSpPr txBox="1">
            <a:spLocks noChangeArrowheads="1"/>
          </p:cNvSpPr>
          <p:nvPr/>
        </p:nvSpPr>
        <p:spPr bwMode="auto">
          <a:xfrm>
            <a:off x="336244" y="1466943"/>
            <a:ext cx="10189444" cy="5431505"/>
          </a:xfrm>
          <a:prstGeom prst="rect">
            <a:avLst/>
          </a:prstGeom>
          <a:gradFill>
            <a:gsLst>
              <a:gs pos="0">
                <a:srgbClr val="DAFDA7">
                  <a:alpha val="30000"/>
                </a:srgbClr>
              </a:gs>
              <a:gs pos="35000">
                <a:srgbClr val="E4FDC2">
                  <a:alpha val="30000"/>
                </a:srgbClr>
              </a:gs>
              <a:gs pos="100000">
                <a:srgbClr val="F5FFE6">
                  <a:alpha val="30000"/>
                </a:srgbClr>
              </a:gs>
            </a:gsLst>
          </a:gradFill>
          <a:ln>
            <a:headEnd/>
            <a:tailEnd/>
          </a:ln>
          <a:effectLst>
            <a:glow rad="228600">
              <a:schemeClr val="accent3">
                <a:lumMod val="60000"/>
                <a:lumOff val="40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1"/>
          <a:lstStyle>
            <a:defPPr>
              <a:defRPr lang="ru-RU"/>
            </a:defPPr>
            <a:lvl1pPr algn="ctr">
              <a:lnSpc>
                <a:spcPct val="80000"/>
              </a:lnSpc>
              <a:defRPr sz="9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just">
              <a:defRPr/>
            </a:pPr>
            <a:r>
              <a:rPr lang="ru-RU" altLang="ru-RU" sz="1200" dirty="0" smtClean="0"/>
              <a:t>	</a:t>
            </a:r>
            <a:endParaRPr lang="ru-RU" altLang="ru-RU" sz="1200" dirty="0"/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-26632" y="6339"/>
            <a:ext cx="10693400" cy="84014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104306" tIns="52153" rIns="104306" bIns="52153" anchor="ctr" anchorCtr="1"/>
          <a:lstStyle/>
          <a:p>
            <a:pPr algn="ctr" eaLnBrk="0" hangingPunct="0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ПРЕДНАЗНАЧЕНИЕ  </a:t>
            </a: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ВООРУЖЕННЫХ СИЛ  РОССИЙСКОЙ ФЕДЕРАЦИИ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6244" y="1637044"/>
            <a:ext cx="10020913" cy="5091305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indent="516096" algn="just" eaLnBrk="0" hangingPunct="0"/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ВООРУЖЕННЫЕ СИЛЫ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государственная военная организация,  составляющая основу обороны Российской Федерации. </a:t>
            </a:r>
          </a:p>
          <a:p>
            <a:pPr indent="516096" algn="just" eaLnBrk="0" hangingPunct="0"/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16096" algn="just" eaLnBrk="0" hangingPunct="0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для отражения агрессии, направленной против Российской Федерации, вооруженной защиты целостности и неприкосновенности ее территории, а также для выполнения задач в соответствии с международными договорами РФ. </a:t>
            </a:r>
          </a:p>
          <a:p>
            <a:pPr indent="516096" algn="just" eaLnBrk="0" hangingPunct="0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особых случаях на основании Указа Президента Российской Федерации ВС могут привлекаться для поддержания режима чрезвычайного положения.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9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2370" y="-296464"/>
            <a:ext cx="7999629" cy="1457994"/>
          </a:xfrm>
          <a:prstGeom prst="rect">
            <a:avLst/>
          </a:prstGeom>
          <a:noFill/>
          <a:ln>
            <a:noFill/>
          </a:ln>
          <a:effectLst>
            <a:outerShdw sx="1000" sy="1000" algn="tl" rotWithShape="0">
              <a:schemeClr val="tx1">
                <a:lumMod val="75000"/>
                <a:lumOff val="25000"/>
              </a:schemeClr>
            </a:outerShdw>
          </a:effectLst>
        </p:spPr>
        <p:txBody>
          <a:bodyPr lIns="104306" tIns="52153" rIns="104306" bIns="52153" anchor="ctr"/>
          <a:lstStyle/>
          <a:p>
            <a:pPr algn="ctr">
              <a:defRPr/>
            </a:pP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ТРЕБОВАНИЯ, ПРЕДЪЯВЛЯЕМЫЕ К КАНДИДАТУ ПРИ ПОСТУПЛЕНИИ НА ВОЕННУЮ СЛУЖБУ ПО КОНТРАКТУ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0501" y="1216709"/>
            <a:ext cx="4472292" cy="30537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82130" tIns="52153" rIns="0" bIns="52153" anchor="ctr">
            <a:spAutoFit/>
          </a:bodyPr>
          <a:lstStyle/>
          <a:p>
            <a:pPr algn="just">
              <a:defRPr/>
            </a:pPr>
            <a:r>
              <a:rPr lang="ru-RU" sz="1300" b="1" dirty="0"/>
              <a:t>Возраст </a:t>
            </a:r>
            <a:r>
              <a:rPr lang="ru-RU" sz="1300" dirty="0"/>
              <a:t>– при заключении первого контракта– </a:t>
            </a:r>
            <a:r>
              <a:rPr lang="ru-RU" sz="1300" b="1" dirty="0"/>
              <a:t>18-40 лет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9784" y="1805751"/>
            <a:ext cx="4463009" cy="62854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>
              <a:defRPr/>
            </a:pPr>
            <a:r>
              <a:rPr lang="ru-RU" sz="1800" b="1" dirty="0"/>
              <a:t>Предельный возраст</a:t>
            </a:r>
            <a:r>
              <a:rPr lang="ru-RU" sz="1200" b="1" dirty="0"/>
              <a:t> </a:t>
            </a:r>
            <a:r>
              <a:rPr lang="ru-RU" sz="1200" dirty="0"/>
              <a:t>пребывания на военной службе</a:t>
            </a:r>
            <a:r>
              <a:rPr lang="ru-RU" sz="1200" b="1" dirty="0"/>
              <a:t> </a:t>
            </a:r>
            <a:r>
              <a:rPr lang="ru-RU" sz="1200" dirty="0"/>
              <a:t>– </a:t>
            </a:r>
            <a:r>
              <a:rPr lang="ru-RU" sz="1600" b="1" dirty="0"/>
              <a:t>50 лет.  </a:t>
            </a:r>
            <a:r>
              <a:rPr lang="ru-RU" sz="1200" dirty="0"/>
              <a:t>Возможность заключения  контракта до 65 лет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0501" y="2730113"/>
            <a:ext cx="4472292" cy="38232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just">
              <a:defRPr/>
            </a:pPr>
            <a:r>
              <a:rPr lang="ru-RU" sz="1800" b="1" dirty="0">
                <a:latin typeface="Arial" pitchFamily="34" charset="0"/>
                <a:cs typeface="Arial" pitchFamily="34" charset="0"/>
              </a:rPr>
              <a:t>Образование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– не ниже среднего (полного) общего</a:t>
            </a:r>
            <a:endParaRPr kumimoji="1"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15642" y="1351508"/>
            <a:ext cx="4967975" cy="10286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just">
              <a:defRPr/>
            </a:pPr>
            <a:r>
              <a:rPr lang="ru-RU" sz="1200" b="1" dirty="0">
                <a:solidFill>
                  <a:srgbClr val="FF0000"/>
                </a:solidFill>
              </a:rPr>
              <a:t>Военнослужащие, не отвечающие установленным требованиям (по результатам периода обучения, аттестации, контрольных мероприятий, а также при нарушении установленных запретов и т.д.), могут быть досрочно уволены по несоблюдению условий контракта, как в период обучения, так и при прохождении военной службы</a:t>
            </a:r>
            <a:endParaRPr kumimoji="1" lang="ru-RU" sz="12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513785" y="3401499"/>
            <a:ext cx="4945698" cy="47465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just">
              <a:defRPr/>
            </a:pPr>
            <a:r>
              <a:rPr lang="ru-RU" sz="1200" dirty="0"/>
              <a:t>Показатели состояния здоровья учитываются в зависимости от ВУС и особенностей прохождения военной службы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00503" y="3270939"/>
            <a:ext cx="4472294" cy="75165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wrap="square" lIns="104306" tIns="52153" rIns="104306" bIns="52153" anchor="ctr">
            <a:spAutoFit/>
          </a:bodyPr>
          <a:lstStyle/>
          <a:p>
            <a:pPr algn="just">
              <a:defRPr/>
            </a:pPr>
            <a:r>
              <a:rPr lang="ru-RU" sz="1800" b="1" dirty="0"/>
              <a:t>Здоровье</a:t>
            </a:r>
            <a:r>
              <a:rPr lang="ru-RU" sz="1200" dirty="0"/>
              <a:t>  – годен к военной службе</a:t>
            </a:r>
          </a:p>
          <a:p>
            <a:pPr algn="just">
              <a:defRPr/>
            </a:pPr>
            <a:r>
              <a:rPr lang="ru-RU" sz="1200" dirty="0"/>
              <a:t>                              – годен к военной службе с незначительными</a:t>
            </a:r>
          </a:p>
          <a:p>
            <a:pPr algn="just">
              <a:defRPr/>
            </a:pPr>
            <a:r>
              <a:rPr lang="ru-RU" sz="1200" dirty="0"/>
              <a:t>                             ограничениями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9787" y="4194193"/>
            <a:ext cx="4474148" cy="56698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>
              <a:defRPr/>
            </a:pPr>
            <a:r>
              <a:rPr lang="ru-RU" sz="1800" b="1" dirty="0"/>
              <a:t>Физическая подготовленность</a:t>
            </a:r>
            <a:r>
              <a:rPr lang="ru-RU" sz="1800" dirty="0"/>
              <a:t> </a:t>
            </a:r>
            <a:r>
              <a:rPr lang="ru-RU" sz="1200" dirty="0"/>
              <a:t>– сдача нормативов в соответствии с требованиями НФП-2009 </a:t>
            </a:r>
          </a:p>
        </p:txBody>
      </p:sp>
      <p:sp>
        <p:nvSpPr>
          <p:cNvPr id="3" name="Прямоугольник 5"/>
          <p:cNvSpPr/>
          <p:nvPr/>
        </p:nvSpPr>
        <p:spPr>
          <a:xfrm>
            <a:off x="220269" y="5048991"/>
            <a:ext cx="447414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0" rIns="104306" bIns="0" anchor="ctr">
            <a:spAutoFit/>
          </a:bodyPr>
          <a:lstStyle/>
          <a:p>
            <a:pPr algn="just">
              <a:defRPr/>
            </a:pPr>
            <a:r>
              <a:rPr lang="ru-RU" sz="1800" b="1" dirty="0"/>
              <a:t>Профессиональная  подготовленность</a:t>
            </a:r>
            <a:r>
              <a:rPr lang="ru-RU" sz="1800" dirty="0"/>
              <a:t>:</a:t>
            </a:r>
          </a:p>
          <a:p>
            <a:pPr algn="just">
              <a:defRPr/>
            </a:pPr>
            <a:r>
              <a:rPr lang="ru-RU" sz="1200" dirty="0"/>
              <a:t>–  находящиеся в запасе или проходящие службу по призыву</a:t>
            </a:r>
          </a:p>
          <a:p>
            <a:pPr>
              <a:defRPr/>
            </a:pPr>
            <a:r>
              <a:rPr lang="ru-RU" sz="1200" dirty="0"/>
              <a:t>–  не  проходившие военную службу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9787" y="5837046"/>
            <a:ext cx="4474148" cy="56698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>
              <a:defRPr/>
            </a:pPr>
            <a:r>
              <a:rPr lang="ru-RU" sz="1800" b="1" dirty="0" err="1"/>
              <a:t>Профпригодность</a:t>
            </a:r>
            <a:r>
              <a:rPr lang="ru-RU" sz="1200" b="1" dirty="0"/>
              <a:t> </a:t>
            </a:r>
            <a:r>
              <a:rPr lang="ru-RU" sz="1200" dirty="0"/>
              <a:t>– </a:t>
            </a:r>
            <a:r>
              <a:rPr lang="en-US" sz="1200" dirty="0"/>
              <a:t>I</a:t>
            </a:r>
            <a:r>
              <a:rPr lang="ru-RU" sz="1200" dirty="0"/>
              <a:t>, </a:t>
            </a:r>
            <a:r>
              <a:rPr lang="en-US" sz="1200" dirty="0"/>
              <a:t>II </a:t>
            </a:r>
            <a:r>
              <a:rPr lang="ru-RU" sz="1200" dirty="0"/>
              <a:t>категории, при отсутствии таких кандидатов рассматриваются кандидаты с </a:t>
            </a:r>
            <a:r>
              <a:rPr lang="en-US" sz="1200" dirty="0"/>
              <a:t>III </a:t>
            </a:r>
            <a:r>
              <a:rPr lang="ru-RU" sz="1200" dirty="0"/>
              <a:t>категорией</a:t>
            </a:r>
          </a:p>
        </p:txBody>
      </p:sp>
      <p:sp>
        <p:nvSpPr>
          <p:cNvPr id="4" name="Прямоугольник 7"/>
          <p:cNvSpPr/>
          <p:nvPr/>
        </p:nvSpPr>
        <p:spPr>
          <a:xfrm>
            <a:off x="209787" y="6469911"/>
            <a:ext cx="4474148" cy="93632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>
              <a:defRPr/>
            </a:pPr>
            <a:r>
              <a:rPr lang="ru-RU" sz="1800" b="1" dirty="0"/>
              <a:t>Ограничения, запреты и обязанности, связанные с прохождением военной службы</a:t>
            </a:r>
          </a:p>
        </p:txBody>
      </p:sp>
      <p:sp>
        <p:nvSpPr>
          <p:cNvPr id="11" name="Прямоугольник 16"/>
          <p:cNvSpPr/>
          <p:nvPr/>
        </p:nvSpPr>
        <p:spPr>
          <a:xfrm>
            <a:off x="5515642" y="4218800"/>
            <a:ext cx="4967975" cy="65932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just">
              <a:defRPr/>
            </a:pPr>
            <a:r>
              <a:rPr kumimoji="1" lang="ru-RU" sz="1200" dirty="0"/>
              <a:t>Физическая подготовленность </a:t>
            </a:r>
            <a:r>
              <a:rPr kumimoji="1" lang="ru-RU" sz="1200" b="1" dirty="0"/>
              <a:t>проверяется</a:t>
            </a:r>
            <a:r>
              <a:rPr kumimoji="1" lang="ru-RU" sz="1200" dirty="0"/>
              <a:t> по установленным нормативам </a:t>
            </a:r>
            <a:r>
              <a:rPr kumimoji="1" lang="ru-RU" sz="1200" b="1" dirty="0"/>
              <a:t>на силу, быстроту и выносливость</a:t>
            </a:r>
            <a:r>
              <a:rPr kumimoji="1" lang="ru-RU" sz="1200" dirty="0"/>
              <a:t>, на выбор по одному из упражнений на каждое физическое качество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6"/>
          <p:cNvSpPr/>
          <p:nvPr/>
        </p:nvSpPr>
        <p:spPr>
          <a:xfrm>
            <a:off x="5515641" y="5928885"/>
            <a:ext cx="4945698" cy="28999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just">
              <a:defRPr/>
            </a:pPr>
            <a:r>
              <a:rPr kumimoji="1" lang="ru-RU" sz="1200" dirty="0"/>
              <a:t>Повышение качества при комплектовании дефицитных специальностей</a:t>
            </a:r>
            <a:endParaRPr lang="ru-RU" sz="1200" dirty="0"/>
          </a:p>
        </p:txBody>
      </p:sp>
      <p:sp>
        <p:nvSpPr>
          <p:cNvPr id="13" name="Прямоугольник 16"/>
          <p:cNvSpPr/>
          <p:nvPr/>
        </p:nvSpPr>
        <p:spPr>
          <a:xfrm>
            <a:off x="5515641" y="6475536"/>
            <a:ext cx="4945698" cy="79782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just">
              <a:defRPr/>
            </a:pPr>
            <a:r>
              <a:rPr kumimoji="1" lang="ru-RU" sz="1200" dirty="0"/>
              <a:t>В соответствии с действующим законодательством.</a:t>
            </a:r>
          </a:p>
          <a:p>
            <a:pPr algn="just">
              <a:defRPr/>
            </a:pPr>
            <a:r>
              <a:rPr kumimoji="1" lang="ru-RU" sz="1100" dirty="0"/>
              <a:t>Реализация </a:t>
            </a:r>
            <a:r>
              <a:rPr lang="ru-RU" sz="1100" dirty="0"/>
              <a:t>проверок благонадежности и профессиональной пригодности военнослужащих-контрактников (с применением различных видов тестирования, специальных технических средств).</a:t>
            </a:r>
          </a:p>
        </p:txBody>
      </p:sp>
      <p:sp>
        <p:nvSpPr>
          <p:cNvPr id="18" name="Правая фигурная скобка 17"/>
          <p:cNvSpPr/>
          <p:nvPr/>
        </p:nvSpPr>
        <p:spPr>
          <a:xfrm>
            <a:off x="4838950" y="1161531"/>
            <a:ext cx="254340" cy="1508752"/>
          </a:xfrm>
          <a:prstGeom prst="rightBrac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6"/>
          <p:cNvSpPr/>
          <p:nvPr/>
        </p:nvSpPr>
        <p:spPr>
          <a:xfrm>
            <a:off x="5515641" y="5042631"/>
            <a:ext cx="4945698" cy="47465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just">
              <a:defRPr/>
            </a:pPr>
            <a:r>
              <a:rPr kumimoji="1" lang="ru-RU" sz="1200" dirty="0"/>
              <a:t>Повышение качества и мотивации на военную службу отбираемых кандидатов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513785" y="2774827"/>
            <a:ext cx="4945698" cy="28999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chemeClr val="tx2">
                <a:alpha val="40000"/>
              </a:schemeClr>
            </a:outerShdw>
          </a:effectLst>
        </p:spPr>
        <p:txBody>
          <a:bodyPr lIns="104306" tIns="52153" rIns="104306" bIns="52153" anchor="ctr">
            <a:spAutoFit/>
          </a:bodyPr>
          <a:lstStyle/>
          <a:p>
            <a:pPr algn="just">
              <a:defRPr/>
            </a:pPr>
            <a:r>
              <a:rPr lang="ru-RU" sz="1200" dirty="0"/>
              <a:t>Повышение уровня интеллектуального развития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23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alt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838950" y="2921275"/>
            <a:ext cx="59323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838951" y="3638827"/>
            <a:ext cx="59323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4838951" y="4477687"/>
            <a:ext cx="59323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825474" y="5292799"/>
            <a:ext cx="59323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4825474" y="6090797"/>
            <a:ext cx="59323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825474" y="6890886"/>
            <a:ext cx="593234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64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16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alt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80" y="937905"/>
            <a:ext cx="10690383" cy="6690086"/>
          </a:xfrm>
          <a:prstGeom prst="rect">
            <a:avLst/>
          </a:prstGeom>
          <a:solidFill>
            <a:srgbClr val="6F7C66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defTabSz="88889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00" name="Группа 99"/>
          <p:cNvGrpSpPr/>
          <p:nvPr/>
        </p:nvGrpSpPr>
        <p:grpSpPr>
          <a:xfrm>
            <a:off x="145115" y="1244388"/>
            <a:ext cx="2589221" cy="4028056"/>
            <a:chOff x="179512" y="682290"/>
            <a:chExt cx="2232248" cy="2912318"/>
          </a:xfrm>
        </p:grpSpPr>
        <p:sp>
          <p:nvSpPr>
            <p:cNvPr id="101" name="Freeform 7682"/>
            <p:cNvSpPr>
              <a:spLocks/>
            </p:cNvSpPr>
            <p:nvPr/>
          </p:nvSpPr>
          <p:spPr bwMode="auto">
            <a:xfrm rot="5400000">
              <a:off x="1256572" y="986766"/>
              <a:ext cx="1454906" cy="855470"/>
            </a:xfrm>
            <a:custGeom>
              <a:avLst/>
              <a:gdLst>
                <a:gd name="T0" fmla="*/ 0 w 475"/>
                <a:gd name="T1" fmla="*/ 312 h 312"/>
                <a:gd name="T2" fmla="*/ 475 w 475"/>
                <a:gd name="T3" fmla="*/ 312 h 312"/>
                <a:gd name="T4" fmla="*/ 475 w 475"/>
                <a:gd name="T5" fmla="*/ 0 h 312"/>
                <a:gd name="T6" fmla="*/ 263 w 475"/>
                <a:gd name="T7" fmla="*/ 0 h 312"/>
                <a:gd name="T8" fmla="*/ 0 w 475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5" h="312">
                  <a:moveTo>
                    <a:pt x="0" y="312"/>
                  </a:moveTo>
                  <a:lnTo>
                    <a:pt x="475" y="312"/>
                  </a:lnTo>
                  <a:lnTo>
                    <a:pt x="475" y="0"/>
                  </a:lnTo>
                  <a:lnTo>
                    <a:pt x="263" y="0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FFD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prstClr val="black"/>
                </a:solidFill>
              </a:endParaRPr>
            </a:p>
          </p:txBody>
        </p:sp>
        <p:sp>
          <p:nvSpPr>
            <p:cNvPr id="102" name="Freeform 7687"/>
            <p:cNvSpPr>
              <a:spLocks/>
            </p:cNvSpPr>
            <p:nvPr/>
          </p:nvSpPr>
          <p:spPr bwMode="auto">
            <a:xfrm rot="5400000">
              <a:off x="1247946" y="2439420"/>
              <a:ext cx="1454906" cy="855470"/>
            </a:xfrm>
            <a:custGeom>
              <a:avLst/>
              <a:gdLst>
                <a:gd name="T0" fmla="*/ 0 w 475"/>
                <a:gd name="T1" fmla="*/ 312 h 312"/>
                <a:gd name="T2" fmla="*/ 475 w 475"/>
                <a:gd name="T3" fmla="*/ 312 h 312"/>
                <a:gd name="T4" fmla="*/ 212 w 475"/>
                <a:gd name="T5" fmla="*/ 0 h 312"/>
                <a:gd name="T6" fmla="*/ 0 w 475"/>
                <a:gd name="T7" fmla="*/ 0 h 312"/>
                <a:gd name="T8" fmla="*/ 0 w 475"/>
                <a:gd name="T9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5" h="312">
                  <a:moveTo>
                    <a:pt x="0" y="312"/>
                  </a:moveTo>
                  <a:lnTo>
                    <a:pt x="475" y="312"/>
                  </a:lnTo>
                  <a:lnTo>
                    <a:pt x="212" y="0"/>
                  </a:lnTo>
                  <a:lnTo>
                    <a:pt x="0" y="0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FA6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prstClr val="black"/>
                </a:solidFill>
              </a:endParaRPr>
            </a:p>
          </p:txBody>
        </p:sp>
        <p:sp>
          <p:nvSpPr>
            <p:cNvPr id="103" name="Rectangle 7681"/>
            <p:cNvSpPr>
              <a:spLocks noChangeArrowheads="1"/>
            </p:cNvSpPr>
            <p:nvPr/>
          </p:nvSpPr>
          <p:spPr bwMode="auto">
            <a:xfrm rot="5400000">
              <a:off x="144761" y="725667"/>
              <a:ext cx="1454906" cy="1368152"/>
            </a:xfrm>
            <a:prstGeom prst="rect">
              <a:avLst/>
            </a:prstGeom>
            <a:solidFill>
              <a:srgbClr val="FFE6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104" name="Rectangle 7686"/>
            <p:cNvSpPr>
              <a:spLocks noChangeArrowheads="1"/>
            </p:cNvSpPr>
            <p:nvPr/>
          </p:nvSpPr>
          <p:spPr bwMode="auto">
            <a:xfrm rot="5400000">
              <a:off x="144761" y="2183079"/>
              <a:ext cx="1454906" cy="1368152"/>
            </a:xfrm>
            <a:prstGeom prst="rect">
              <a:avLst/>
            </a:prstGeom>
            <a:solidFill>
              <a:srgbClr val="FC99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prstClr val="black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79512" y="964696"/>
              <a:ext cx="1276632" cy="846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300" b="1" dirty="0" smtClean="0">
                  <a:solidFill>
                    <a:prstClr val="black"/>
                  </a:solidFill>
                </a:rPr>
                <a:t>ПУНКТ ОТБОРА</a:t>
              </a:r>
            </a:p>
            <a:p>
              <a:pPr algn="ctr"/>
              <a:endParaRPr lang="ru-RU" sz="1200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офицер по </a:t>
              </a:r>
            </a:p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тестированию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79512" y="2373352"/>
              <a:ext cx="1476686" cy="1031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300" b="1" dirty="0" smtClean="0">
                  <a:solidFill>
                    <a:prstClr val="black"/>
                  </a:solidFill>
                </a:rPr>
                <a:t>ВОИНСКАЯ ЧАСТЬ</a:t>
              </a:r>
            </a:p>
            <a:p>
              <a:pPr algn="ctr"/>
              <a:endParaRPr lang="ru-RU" sz="1200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психолог, </a:t>
              </a:r>
            </a:p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нештатная группа </a:t>
              </a:r>
            </a:p>
            <a:p>
              <a:pPr algn="ctr"/>
              <a:r>
                <a:rPr lang="ru-RU" sz="1200" dirty="0" smtClean="0">
                  <a:solidFill>
                    <a:prstClr val="black"/>
                  </a:solidFill>
                </a:rPr>
                <a:t>профотбора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139" name="Rectangle 9"/>
          <p:cNvSpPr>
            <a:spLocks noChangeArrowheads="1"/>
          </p:cNvSpPr>
          <p:nvPr/>
        </p:nvSpPr>
        <p:spPr bwMode="auto">
          <a:xfrm>
            <a:off x="3834326" y="2210901"/>
            <a:ext cx="1459621" cy="498140"/>
          </a:xfrm>
          <a:prstGeom prst="rect">
            <a:avLst/>
          </a:prstGeom>
          <a:solidFill>
            <a:srgbClr val="83A3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" name="Freeform 10"/>
          <p:cNvSpPr>
            <a:spLocks/>
          </p:cNvSpPr>
          <p:nvPr/>
        </p:nvSpPr>
        <p:spPr bwMode="auto">
          <a:xfrm>
            <a:off x="3834326" y="2781396"/>
            <a:ext cx="1459621" cy="498140"/>
          </a:xfrm>
          <a:custGeom>
            <a:avLst/>
            <a:gdLst>
              <a:gd name="T0" fmla="*/ 0 w 393"/>
              <a:gd name="T1" fmla="*/ 0 h 151"/>
              <a:gd name="T2" fmla="*/ 393 w 393"/>
              <a:gd name="T3" fmla="*/ 0 h 151"/>
              <a:gd name="T4" fmla="*/ 393 w 393"/>
              <a:gd name="T5" fmla="*/ 151 h 151"/>
              <a:gd name="T6" fmla="*/ 0 w 393"/>
              <a:gd name="T7" fmla="*/ 151 h 151"/>
              <a:gd name="T8" fmla="*/ 0 w 393"/>
              <a:gd name="T9" fmla="*/ 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3" h="151">
                <a:moveTo>
                  <a:pt x="0" y="0"/>
                </a:moveTo>
                <a:cubicBezTo>
                  <a:pt x="131" y="0"/>
                  <a:pt x="262" y="0"/>
                  <a:pt x="393" y="0"/>
                </a:cubicBezTo>
                <a:cubicBezTo>
                  <a:pt x="393" y="50"/>
                  <a:pt x="393" y="101"/>
                  <a:pt x="393" y="151"/>
                </a:cubicBezTo>
                <a:cubicBezTo>
                  <a:pt x="262" y="151"/>
                  <a:pt x="131" y="151"/>
                  <a:pt x="0" y="151"/>
                </a:cubicBezTo>
                <a:cubicBezTo>
                  <a:pt x="0" y="101"/>
                  <a:pt x="0" y="5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1" name="Freeform 11"/>
          <p:cNvSpPr>
            <a:spLocks/>
          </p:cNvSpPr>
          <p:nvPr/>
        </p:nvSpPr>
        <p:spPr bwMode="auto">
          <a:xfrm>
            <a:off x="3834326" y="3351891"/>
            <a:ext cx="1459621" cy="496748"/>
          </a:xfrm>
          <a:custGeom>
            <a:avLst/>
            <a:gdLst>
              <a:gd name="T0" fmla="*/ 0 w 393"/>
              <a:gd name="T1" fmla="*/ 0 h 151"/>
              <a:gd name="T2" fmla="*/ 393 w 393"/>
              <a:gd name="T3" fmla="*/ 0 h 151"/>
              <a:gd name="T4" fmla="*/ 393 w 393"/>
              <a:gd name="T5" fmla="*/ 151 h 151"/>
              <a:gd name="T6" fmla="*/ 0 w 393"/>
              <a:gd name="T7" fmla="*/ 151 h 151"/>
              <a:gd name="T8" fmla="*/ 0 w 393"/>
              <a:gd name="T9" fmla="*/ 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3" h="151">
                <a:moveTo>
                  <a:pt x="0" y="0"/>
                </a:moveTo>
                <a:cubicBezTo>
                  <a:pt x="131" y="0"/>
                  <a:pt x="262" y="0"/>
                  <a:pt x="393" y="0"/>
                </a:cubicBezTo>
                <a:cubicBezTo>
                  <a:pt x="393" y="50"/>
                  <a:pt x="393" y="101"/>
                  <a:pt x="393" y="151"/>
                </a:cubicBezTo>
                <a:cubicBezTo>
                  <a:pt x="262" y="151"/>
                  <a:pt x="131" y="151"/>
                  <a:pt x="0" y="151"/>
                </a:cubicBezTo>
                <a:cubicBezTo>
                  <a:pt x="0" y="101"/>
                  <a:pt x="0" y="50"/>
                  <a:pt x="0" y="0"/>
                </a:cubicBezTo>
                <a:close/>
              </a:path>
            </a:pathLst>
          </a:custGeom>
          <a:solidFill>
            <a:srgbClr val="BEB9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" name="Rectangle 12"/>
          <p:cNvSpPr>
            <a:spLocks noChangeArrowheads="1"/>
          </p:cNvSpPr>
          <p:nvPr/>
        </p:nvSpPr>
        <p:spPr bwMode="auto">
          <a:xfrm>
            <a:off x="3834326" y="3920995"/>
            <a:ext cx="1459621" cy="49814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7" name="Freeform 19"/>
          <p:cNvSpPr>
            <a:spLocks/>
          </p:cNvSpPr>
          <p:nvPr/>
        </p:nvSpPr>
        <p:spPr bwMode="auto">
          <a:xfrm>
            <a:off x="3823328" y="4850484"/>
            <a:ext cx="10998" cy="13915"/>
          </a:xfrm>
          <a:custGeom>
            <a:avLst/>
            <a:gdLst>
              <a:gd name="T0" fmla="*/ 0 w 3"/>
              <a:gd name="T1" fmla="*/ 0 h 4"/>
              <a:gd name="T2" fmla="*/ 3 w 3"/>
              <a:gd name="T3" fmla="*/ 4 h 4"/>
              <a:gd name="T4" fmla="*/ 3 w 3"/>
              <a:gd name="T5" fmla="*/ 0 h 4"/>
              <a:gd name="T6" fmla="*/ 0 w 3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4">
                <a:moveTo>
                  <a:pt x="0" y="0"/>
                </a:moveTo>
                <a:cubicBezTo>
                  <a:pt x="3" y="4"/>
                  <a:pt x="3" y="4"/>
                  <a:pt x="3" y="4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1" y="0"/>
                  <a:pt x="0" y="0"/>
                </a:cubicBezTo>
                <a:close/>
              </a:path>
            </a:pathLst>
          </a:custGeom>
          <a:solidFill>
            <a:srgbClr val="46BD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9" name="Группа 108"/>
          <p:cNvGrpSpPr/>
          <p:nvPr/>
        </p:nvGrpSpPr>
        <p:grpSpPr>
          <a:xfrm>
            <a:off x="2294740" y="1122862"/>
            <a:ext cx="3243123" cy="4365443"/>
            <a:chOff x="1040982" y="915566"/>
            <a:chExt cx="2929781" cy="3197696"/>
          </a:xfrm>
        </p:grpSpPr>
        <p:grpSp>
          <p:nvGrpSpPr>
            <p:cNvPr id="116" name="Group 147"/>
            <p:cNvGrpSpPr/>
            <p:nvPr/>
          </p:nvGrpSpPr>
          <p:grpSpPr>
            <a:xfrm>
              <a:off x="1040982" y="915566"/>
              <a:ext cx="2929781" cy="3197696"/>
              <a:chOff x="3920581" y="1729535"/>
              <a:chExt cx="4225925" cy="5141912"/>
            </a:xfrm>
          </p:grpSpPr>
          <p:grpSp>
            <p:nvGrpSpPr>
              <p:cNvPr id="118" name="Group 100"/>
              <p:cNvGrpSpPr/>
              <p:nvPr/>
            </p:nvGrpSpPr>
            <p:grpSpPr>
              <a:xfrm>
                <a:off x="3920581" y="1729535"/>
                <a:ext cx="4225925" cy="5141912"/>
                <a:chOff x="5328117" y="1745254"/>
                <a:chExt cx="4225925" cy="5141912"/>
              </a:xfrm>
            </p:grpSpPr>
            <p:sp>
              <p:nvSpPr>
                <p:cNvPr id="125" name="Freeform 5"/>
                <p:cNvSpPr>
                  <a:spLocks/>
                </p:cNvSpPr>
                <p:nvPr/>
              </p:nvSpPr>
              <p:spPr bwMode="auto">
                <a:xfrm>
                  <a:off x="5655142" y="1745254"/>
                  <a:ext cx="2609850" cy="1939925"/>
                </a:xfrm>
                <a:custGeom>
                  <a:avLst/>
                  <a:gdLst>
                    <a:gd name="T0" fmla="*/ 820 w 886"/>
                    <a:gd name="T1" fmla="*/ 261 h 659"/>
                    <a:gd name="T2" fmla="*/ 750 w 886"/>
                    <a:gd name="T3" fmla="*/ 290 h 659"/>
                    <a:gd name="T4" fmla="*/ 724 w 886"/>
                    <a:gd name="T5" fmla="*/ 251 h 659"/>
                    <a:gd name="T6" fmla="*/ 723 w 886"/>
                    <a:gd name="T7" fmla="*/ 251 h 659"/>
                    <a:gd name="T8" fmla="*/ 723 w 886"/>
                    <a:gd name="T9" fmla="*/ 5 h 659"/>
                    <a:gd name="T10" fmla="*/ 644 w 886"/>
                    <a:gd name="T11" fmla="*/ 0 h 659"/>
                    <a:gd name="T12" fmla="*/ 148 w 886"/>
                    <a:gd name="T13" fmla="*/ 189 h 659"/>
                    <a:gd name="T14" fmla="*/ 7 w 886"/>
                    <a:gd name="T15" fmla="*/ 573 h 659"/>
                    <a:gd name="T16" fmla="*/ 6 w 886"/>
                    <a:gd name="T17" fmla="*/ 586 h 659"/>
                    <a:gd name="T18" fmla="*/ 0 w 886"/>
                    <a:gd name="T19" fmla="*/ 659 h 659"/>
                    <a:gd name="T20" fmla="*/ 175 w 886"/>
                    <a:gd name="T21" fmla="*/ 659 h 659"/>
                    <a:gd name="T22" fmla="*/ 175 w 886"/>
                    <a:gd name="T23" fmla="*/ 659 h 659"/>
                    <a:gd name="T24" fmla="*/ 214 w 886"/>
                    <a:gd name="T25" fmla="*/ 632 h 659"/>
                    <a:gd name="T26" fmla="*/ 185 w 886"/>
                    <a:gd name="T27" fmla="*/ 563 h 659"/>
                    <a:gd name="T28" fmla="*/ 311 w 886"/>
                    <a:gd name="T29" fmla="*/ 563 h 659"/>
                    <a:gd name="T30" fmla="*/ 282 w 886"/>
                    <a:gd name="T31" fmla="*/ 632 h 659"/>
                    <a:gd name="T32" fmla="*/ 336 w 886"/>
                    <a:gd name="T33" fmla="*/ 659 h 659"/>
                    <a:gd name="T34" fmla="*/ 723 w 886"/>
                    <a:gd name="T35" fmla="*/ 659 h 659"/>
                    <a:gd name="T36" fmla="*/ 723 w 886"/>
                    <a:gd name="T37" fmla="*/ 412 h 659"/>
                    <a:gd name="T38" fmla="*/ 750 w 886"/>
                    <a:gd name="T39" fmla="*/ 358 h 659"/>
                    <a:gd name="T40" fmla="*/ 820 w 886"/>
                    <a:gd name="T41" fmla="*/ 387 h 659"/>
                    <a:gd name="T42" fmla="*/ 820 w 886"/>
                    <a:gd name="T43" fmla="*/ 261 h 6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86" h="659">
                      <a:moveTo>
                        <a:pt x="820" y="261"/>
                      </a:moveTo>
                      <a:cubicBezTo>
                        <a:pt x="781" y="255"/>
                        <a:pt x="777" y="277"/>
                        <a:pt x="750" y="290"/>
                      </a:cubicBezTo>
                      <a:cubicBezTo>
                        <a:pt x="737" y="296"/>
                        <a:pt x="726" y="287"/>
                        <a:pt x="724" y="251"/>
                      </a:cubicBezTo>
                      <a:cubicBezTo>
                        <a:pt x="723" y="251"/>
                        <a:pt x="723" y="251"/>
                        <a:pt x="723" y="251"/>
                      </a:cubicBezTo>
                      <a:cubicBezTo>
                        <a:pt x="723" y="5"/>
                        <a:pt x="723" y="5"/>
                        <a:pt x="723" y="5"/>
                      </a:cubicBezTo>
                      <a:cubicBezTo>
                        <a:pt x="697" y="1"/>
                        <a:pt x="671" y="0"/>
                        <a:pt x="644" y="0"/>
                      </a:cubicBezTo>
                      <a:cubicBezTo>
                        <a:pt x="416" y="0"/>
                        <a:pt x="259" y="60"/>
                        <a:pt x="148" y="189"/>
                      </a:cubicBezTo>
                      <a:cubicBezTo>
                        <a:pt x="36" y="319"/>
                        <a:pt x="16" y="497"/>
                        <a:pt x="7" y="573"/>
                      </a:cubicBezTo>
                      <a:cubicBezTo>
                        <a:pt x="7" y="578"/>
                        <a:pt x="6" y="583"/>
                        <a:pt x="6" y="586"/>
                      </a:cubicBezTo>
                      <a:cubicBezTo>
                        <a:pt x="2" y="616"/>
                        <a:pt x="0" y="640"/>
                        <a:pt x="0" y="659"/>
                      </a:cubicBezTo>
                      <a:cubicBezTo>
                        <a:pt x="175" y="659"/>
                        <a:pt x="175" y="659"/>
                        <a:pt x="175" y="659"/>
                      </a:cubicBezTo>
                      <a:cubicBezTo>
                        <a:pt x="175" y="659"/>
                        <a:pt x="175" y="659"/>
                        <a:pt x="175" y="659"/>
                      </a:cubicBezTo>
                      <a:cubicBezTo>
                        <a:pt x="211" y="656"/>
                        <a:pt x="220" y="645"/>
                        <a:pt x="214" y="632"/>
                      </a:cubicBezTo>
                      <a:cubicBezTo>
                        <a:pt x="202" y="605"/>
                        <a:pt x="179" y="601"/>
                        <a:pt x="185" y="563"/>
                      </a:cubicBezTo>
                      <a:cubicBezTo>
                        <a:pt x="195" y="496"/>
                        <a:pt x="301" y="496"/>
                        <a:pt x="311" y="563"/>
                      </a:cubicBezTo>
                      <a:cubicBezTo>
                        <a:pt x="317" y="601"/>
                        <a:pt x="295" y="605"/>
                        <a:pt x="282" y="632"/>
                      </a:cubicBezTo>
                      <a:cubicBezTo>
                        <a:pt x="276" y="647"/>
                        <a:pt x="287" y="659"/>
                        <a:pt x="336" y="659"/>
                      </a:cubicBezTo>
                      <a:cubicBezTo>
                        <a:pt x="723" y="659"/>
                        <a:pt x="723" y="659"/>
                        <a:pt x="723" y="659"/>
                      </a:cubicBezTo>
                      <a:cubicBezTo>
                        <a:pt x="723" y="412"/>
                        <a:pt x="723" y="412"/>
                        <a:pt x="723" y="412"/>
                      </a:cubicBezTo>
                      <a:cubicBezTo>
                        <a:pt x="723" y="363"/>
                        <a:pt x="735" y="352"/>
                        <a:pt x="750" y="358"/>
                      </a:cubicBezTo>
                      <a:cubicBezTo>
                        <a:pt x="777" y="370"/>
                        <a:pt x="781" y="393"/>
                        <a:pt x="820" y="387"/>
                      </a:cubicBezTo>
                      <a:cubicBezTo>
                        <a:pt x="886" y="377"/>
                        <a:pt x="886" y="271"/>
                        <a:pt x="820" y="261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bg1"/>
                  </a:solidFill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6"/>
                <p:cNvSpPr>
                  <a:spLocks/>
                </p:cNvSpPr>
                <p:nvPr/>
              </p:nvSpPr>
              <p:spPr bwMode="auto">
                <a:xfrm>
                  <a:off x="5696417" y="4878979"/>
                  <a:ext cx="3819525" cy="2008187"/>
                </a:xfrm>
                <a:custGeom>
                  <a:avLst/>
                  <a:gdLst>
                    <a:gd name="T0" fmla="*/ 424 w 1297"/>
                    <a:gd name="T1" fmla="*/ 682 h 682"/>
                    <a:gd name="T2" fmla="*/ 1297 w 1297"/>
                    <a:gd name="T3" fmla="*/ 682 h 682"/>
                    <a:gd name="T4" fmla="*/ 1128 w 1297"/>
                    <a:gd name="T5" fmla="*/ 516 h 682"/>
                    <a:gd name="T6" fmla="*/ 1040 w 1297"/>
                    <a:gd name="T7" fmla="*/ 198 h 682"/>
                    <a:gd name="T8" fmla="*/ 1048 w 1297"/>
                    <a:gd name="T9" fmla="*/ 162 h 682"/>
                    <a:gd name="T10" fmla="*/ 782 w 1297"/>
                    <a:gd name="T11" fmla="*/ 162 h 682"/>
                    <a:gd name="T12" fmla="*/ 728 w 1297"/>
                    <a:gd name="T13" fmla="*/ 136 h 682"/>
                    <a:gd name="T14" fmla="*/ 757 w 1297"/>
                    <a:gd name="T15" fmla="*/ 66 h 682"/>
                    <a:gd name="T16" fmla="*/ 631 w 1297"/>
                    <a:gd name="T17" fmla="*/ 66 h 682"/>
                    <a:gd name="T18" fmla="*/ 660 w 1297"/>
                    <a:gd name="T19" fmla="*/ 136 h 682"/>
                    <a:gd name="T20" fmla="*/ 621 w 1297"/>
                    <a:gd name="T21" fmla="*/ 162 h 682"/>
                    <a:gd name="T22" fmla="*/ 621 w 1297"/>
                    <a:gd name="T23" fmla="*/ 162 h 682"/>
                    <a:gd name="T24" fmla="*/ 539 w 1297"/>
                    <a:gd name="T25" fmla="*/ 162 h 682"/>
                    <a:gd name="T26" fmla="*/ 308 w 1297"/>
                    <a:gd name="T27" fmla="*/ 162 h 682"/>
                    <a:gd name="T28" fmla="*/ 308 w 1297"/>
                    <a:gd name="T29" fmla="*/ 163 h 682"/>
                    <a:gd name="T30" fmla="*/ 270 w 1297"/>
                    <a:gd name="T31" fmla="*/ 189 h 682"/>
                    <a:gd name="T32" fmla="*/ 299 w 1297"/>
                    <a:gd name="T33" fmla="*/ 259 h 682"/>
                    <a:gd name="T34" fmla="*/ 173 w 1297"/>
                    <a:gd name="T35" fmla="*/ 259 h 682"/>
                    <a:gd name="T36" fmla="*/ 202 w 1297"/>
                    <a:gd name="T37" fmla="*/ 189 h 682"/>
                    <a:gd name="T38" fmla="*/ 147 w 1297"/>
                    <a:gd name="T39" fmla="*/ 162 h 682"/>
                    <a:gd name="T40" fmla="*/ 0 w 1297"/>
                    <a:gd name="T41" fmla="*/ 162 h 682"/>
                    <a:gd name="T42" fmla="*/ 8 w 1297"/>
                    <a:gd name="T43" fmla="*/ 173 h 682"/>
                    <a:gd name="T44" fmla="*/ 28 w 1297"/>
                    <a:gd name="T45" fmla="*/ 249 h 682"/>
                    <a:gd name="T46" fmla="*/ 35 w 1297"/>
                    <a:gd name="T47" fmla="*/ 256 h 682"/>
                    <a:gd name="T48" fmla="*/ 45 w 1297"/>
                    <a:gd name="T49" fmla="*/ 288 h 682"/>
                    <a:gd name="T50" fmla="*/ 103 w 1297"/>
                    <a:gd name="T51" fmla="*/ 473 h 682"/>
                    <a:gd name="T52" fmla="*/ 202 w 1297"/>
                    <a:gd name="T53" fmla="*/ 491 h 682"/>
                    <a:gd name="T54" fmla="*/ 323 w 1297"/>
                    <a:gd name="T55" fmla="*/ 478 h 682"/>
                    <a:gd name="T56" fmla="*/ 358 w 1297"/>
                    <a:gd name="T57" fmla="*/ 473 h 682"/>
                    <a:gd name="T58" fmla="*/ 392 w 1297"/>
                    <a:gd name="T59" fmla="*/ 468 h 682"/>
                    <a:gd name="T60" fmla="*/ 396 w 1297"/>
                    <a:gd name="T61" fmla="*/ 467 h 682"/>
                    <a:gd name="T62" fmla="*/ 431 w 1297"/>
                    <a:gd name="T63" fmla="*/ 571 h 682"/>
                    <a:gd name="T64" fmla="*/ 441 w 1297"/>
                    <a:gd name="T65" fmla="*/ 633 h 682"/>
                    <a:gd name="T66" fmla="*/ 424 w 1297"/>
                    <a:gd name="T67" fmla="*/ 682 h 6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297" h="682">
                      <a:moveTo>
                        <a:pt x="424" y="682"/>
                      </a:moveTo>
                      <a:cubicBezTo>
                        <a:pt x="1297" y="682"/>
                        <a:pt x="1297" y="682"/>
                        <a:pt x="1297" y="682"/>
                      </a:cubicBezTo>
                      <a:cubicBezTo>
                        <a:pt x="1254" y="649"/>
                        <a:pt x="1161" y="573"/>
                        <a:pt x="1128" y="516"/>
                      </a:cubicBezTo>
                      <a:cubicBezTo>
                        <a:pt x="1102" y="473"/>
                        <a:pt x="1020" y="321"/>
                        <a:pt x="1040" y="198"/>
                      </a:cubicBezTo>
                      <a:cubicBezTo>
                        <a:pt x="1042" y="185"/>
                        <a:pt x="1045" y="173"/>
                        <a:pt x="1048" y="162"/>
                      </a:cubicBezTo>
                      <a:cubicBezTo>
                        <a:pt x="782" y="162"/>
                        <a:pt x="782" y="162"/>
                        <a:pt x="782" y="162"/>
                      </a:cubicBezTo>
                      <a:cubicBezTo>
                        <a:pt x="733" y="162"/>
                        <a:pt x="722" y="150"/>
                        <a:pt x="728" y="136"/>
                      </a:cubicBezTo>
                      <a:cubicBezTo>
                        <a:pt x="741" y="108"/>
                        <a:pt x="763" y="105"/>
                        <a:pt x="757" y="66"/>
                      </a:cubicBezTo>
                      <a:cubicBezTo>
                        <a:pt x="747" y="0"/>
                        <a:pt x="641" y="0"/>
                        <a:pt x="631" y="66"/>
                      </a:cubicBezTo>
                      <a:cubicBezTo>
                        <a:pt x="625" y="105"/>
                        <a:pt x="648" y="108"/>
                        <a:pt x="660" y="136"/>
                      </a:cubicBezTo>
                      <a:cubicBezTo>
                        <a:pt x="666" y="149"/>
                        <a:pt x="657" y="159"/>
                        <a:pt x="621" y="162"/>
                      </a:cubicBezTo>
                      <a:cubicBezTo>
                        <a:pt x="621" y="162"/>
                        <a:pt x="621" y="162"/>
                        <a:pt x="621" y="162"/>
                      </a:cubicBezTo>
                      <a:cubicBezTo>
                        <a:pt x="539" y="162"/>
                        <a:pt x="539" y="162"/>
                        <a:pt x="539" y="162"/>
                      </a:cubicBezTo>
                      <a:cubicBezTo>
                        <a:pt x="308" y="162"/>
                        <a:pt x="308" y="162"/>
                        <a:pt x="308" y="162"/>
                      </a:cubicBezTo>
                      <a:cubicBezTo>
                        <a:pt x="308" y="163"/>
                        <a:pt x="308" y="163"/>
                        <a:pt x="308" y="163"/>
                      </a:cubicBezTo>
                      <a:cubicBezTo>
                        <a:pt x="273" y="165"/>
                        <a:pt x="264" y="176"/>
                        <a:pt x="270" y="189"/>
                      </a:cubicBezTo>
                      <a:cubicBezTo>
                        <a:pt x="282" y="216"/>
                        <a:pt x="305" y="220"/>
                        <a:pt x="299" y="259"/>
                      </a:cubicBezTo>
                      <a:cubicBezTo>
                        <a:pt x="288" y="325"/>
                        <a:pt x="183" y="325"/>
                        <a:pt x="173" y="259"/>
                      </a:cubicBezTo>
                      <a:cubicBezTo>
                        <a:pt x="167" y="220"/>
                        <a:pt x="189" y="216"/>
                        <a:pt x="202" y="189"/>
                      </a:cubicBezTo>
                      <a:cubicBezTo>
                        <a:pt x="208" y="174"/>
                        <a:pt x="197" y="162"/>
                        <a:pt x="147" y="162"/>
                      </a:cubicBezTo>
                      <a:cubicBezTo>
                        <a:pt x="0" y="162"/>
                        <a:pt x="0" y="162"/>
                        <a:pt x="0" y="162"/>
                      </a:cubicBezTo>
                      <a:cubicBezTo>
                        <a:pt x="8" y="173"/>
                        <a:pt x="8" y="173"/>
                        <a:pt x="8" y="173"/>
                      </a:cubicBezTo>
                      <a:cubicBezTo>
                        <a:pt x="6" y="193"/>
                        <a:pt x="5" y="227"/>
                        <a:pt x="28" y="249"/>
                      </a:cubicBezTo>
                      <a:cubicBezTo>
                        <a:pt x="30" y="252"/>
                        <a:pt x="33" y="254"/>
                        <a:pt x="35" y="256"/>
                      </a:cubicBezTo>
                      <a:cubicBezTo>
                        <a:pt x="50" y="271"/>
                        <a:pt x="50" y="271"/>
                        <a:pt x="45" y="288"/>
                      </a:cubicBezTo>
                      <a:cubicBezTo>
                        <a:pt x="7" y="403"/>
                        <a:pt x="55" y="452"/>
                        <a:pt x="103" y="473"/>
                      </a:cubicBezTo>
                      <a:cubicBezTo>
                        <a:pt x="130" y="485"/>
                        <a:pt x="163" y="491"/>
                        <a:pt x="202" y="491"/>
                      </a:cubicBezTo>
                      <a:cubicBezTo>
                        <a:pt x="246" y="491"/>
                        <a:pt x="289" y="484"/>
                        <a:pt x="323" y="478"/>
                      </a:cubicBezTo>
                      <a:cubicBezTo>
                        <a:pt x="337" y="476"/>
                        <a:pt x="349" y="474"/>
                        <a:pt x="358" y="473"/>
                      </a:cubicBezTo>
                      <a:cubicBezTo>
                        <a:pt x="372" y="471"/>
                        <a:pt x="383" y="469"/>
                        <a:pt x="392" y="468"/>
                      </a:cubicBezTo>
                      <a:cubicBezTo>
                        <a:pt x="394" y="467"/>
                        <a:pt x="395" y="467"/>
                        <a:pt x="396" y="467"/>
                      </a:cubicBezTo>
                      <a:cubicBezTo>
                        <a:pt x="402" y="498"/>
                        <a:pt x="417" y="548"/>
                        <a:pt x="431" y="571"/>
                      </a:cubicBezTo>
                      <a:cubicBezTo>
                        <a:pt x="442" y="589"/>
                        <a:pt x="446" y="613"/>
                        <a:pt x="441" y="633"/>
                      </a:cubicBezTo>
                      <a:cubicBezTo>
                        <a:pt x="437" y="647"/>
                        <a:pt x="430" y="666"/>
                        <a:pt x="424" y="682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 w="38100">
                  <a:solidFill>
                    <a:schemeClr val="bg1"/>
                  </a:solidFill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" name="Freeform 7"/>
                <p:cNvSpPr>
                  <a:spLocks/>
                </p:cNvSpPr>
                <p:nvPr/>
              </p:nvSpPr>
              <p:spPr bwMode="auto">
                <a:xfrm>
                  <a:off x="7783979" y="1759541"/>
                  <a:ext cx="1770063" cy="2405062"/>
                </a:xfrm>
                <a:custGeom>
                  <a:avLst/>
                  <a:gdLst>
                    <a:gd name="T0" fmla="*/ 533 w 601"/>
                    <a:gd name="T1" fmla="*/ 343 h 817"/>
                    <a:gd name="T2" fmla="*/ 400 w 601"/>
                    <a:gd name="T3" fmla="*/ 173 h 817"/>
                    <a:gd name="T4" fmla="*/ 0 w 601"/>
                    <a:gd name="T5" fmla="*/ 0 h 817"/>
                    <a:gd name="T6" fmla="*/ 0 w 601"/>
                    <a:gd name="T7" fmla="*/ 246 h 817"/>
                    <a:gd name="T8" fmla="*/ 1 w 601"/>
                    <a:gd name="T9" fmla="*/ 246 h 817"/>
                    <a:gd name="T10" fmla="*/ 27 w 601"/>
                    <a:gd name="T11" fmla="*/ 285 h 817"/>
                    <a:gd name="T12" fmla="*/ 97 w 601"/>
                    <a:gd name="T13" fmla="*/ 256 h 817"/>
                    <a:gd name="T14" fmla="*/ 97 w 601"/>
                    <a:gd name="T15" fmla="*/ 382 h 817"/>
                    <a:gd name="T16" fmla="*/ 27 w 601"/>
                    <a:gd name="T17" fmla="*/ 353 h 817"/>
                    <a:gd name="T18" fmla="*/ 0 w 601"/>
                    <a:gd name="T19" fmla="*/ 407 h 817"/>
                    <a:gd name="T20" fmla="*/ 0 w 601"/>
                    <a:gd name="T21" fmla="*/ 654 h 817"/>
                    <a:gd name="T22" fmla="*/ 327 w 601"/>
                    <a:gd name="T23" fmla="*/ 654 h 817"/>
                    <a:gd name="T24" fmla="*/ 381 w 601"/>
                    <a:gd name="T25" fmla="*/ 681 h 817"/>
                    <a:gd name="T26" fmla="*/ 352 w 601"/>
                    <a:gd name="T27" fmla="*/ 750 h 817"/>
                    <a:gd name="T28" fmla="*/ 478 w 601"/>
                    <a:gd name="T29" fmla="*/ 750 h 817"/>
                    <a:gd name="T30" fmla="*/ 449 w 601"/>
                    <a:gd name="T31" fmla="*/ 681 h 817"/>
                    <a:gd name="T32" fmla="*/ 488 w 601"/>
                    <a:gd name="T33" fmla="*/ 654 h 817"/>
                    <a:gd name="T34" fmla="*/ 488 w 601"/>
                    <a:gd name="T35" fmla="*/ 654 h 817"/>
                    <a:gd name="T36" fmla="*/ 591 w 601"/>
                    <a:gd name="T37" fmla="*/ 654 h 817"/>
                    <a:gd name="T38" fmla="*/ 594 w 601"/>
                    <a:gd name="T39" fmla="*/ 616 h 817"/>
                    <a:gd name="T40" fmla="*/ 533 w 601"/>
                    <a:gd name="T41" fmla="*/ 343 h 8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601" h="817">
                      <a:moveTo>
                        <a:pt x="533" y="343"/>
                      </a:moveTo>
                      <a:cubicBezTo>
                        <a:pt x="488" y="260"/>
                        <a:pt x="431" y="201"/>
                        <a:pt x="400" y="173"/>
                      </a:cubicBezTo>
                      <a:cubicBezTo>
                        <a:pt x="333" y="110"/>
                        <a:pt x="179" y="21"/>
                        <a:pt x="0" y="0"/>
                      </a:cubicBezTo>
                      <a:cubicBezTo>
                        <a:pt x="0" y="246"/>
                        <a:pt x="0" y="246"/>
                        <a:pt x="0" y="246"/>
                      </a:cubicBezTo>
                      <a:cubicBezTo>
                        <a:pt x="1" y="246"/>
                        <a:pt x="1" y="246"/>
                        <a:pt x="1" y="246"/>
                      </a:cubicBezTo>
                      <a:cubicBezTo>
                        <a:pt x="3" y="282"/>
                        <a:pt x="14" y="291"/>
                        <a:pt x="27" y="285"/>
                      </a:cubicBezTo>
                      <a:cubicBezTo>
                        <a:pt x="54" y="272"/>
                        <a:pt x="58" y="250"/>
                        <a:pt x="97" y="256"/>
                      </a:cubicBezTo>
                      <a:cubicBezTo>
                        <a:pt x="163" y="266"/>
                        <a:pt x="163" y="372"/>
                        <a:pt x="97" y="382"/>
                      </a:cubicBezTo>
                      <a:cubicBezTo>
                        <a:pt x="58" y="388"/>
                        <a:pt x="54" y="365"/>
                        <a:pt x="27" y="353"/>
                      </a:cubicBezTo>
                      <a:cubicBezTo>
                        <a:pt x="12" y="347"/>
                        <a:pt x="0" y="358"/>
                        <a:pt x="0" y="407"/>
                      </a:cubicBezTo>
                      <a:cubicBezTo>
                        <a:pt x="0" y="654"/>
                        <a:pt x="0" y="654"/>
                        <a:pt x="0" y="654"/>
                      </a:cubicBezTo>
                      <a:cubicBezTo>
                        <a:pt x="327" y="654"/>
                        <a:pt x="327" y="654"/>
                        <a:pt x="327" y="654"/>
                      </a:cubicBezTo>
                      <a:cubicBezTo>
                        <a:pt x="376" y="654"/>
                        <a:pt x="388" y="666"/>
                        <a:pt x="381" y="681"/>
                      </a:cubicBezTo>
                      <a:cubicBezTo>
                        <a:pt x="369" y="708"/>
                        <a:pt x="346" y="712"/>
                        <a:pt x="352" y="750"/>
                      </a:cubicBezTo>
                      <a:cubicBezTo>
                        <a:pt x="363" y="817"/>
                        <a:pt x="468" y="817"/>
                        <a:pt x="478" y="750"/>
                      </a:cubicBezTo>
                      <a:cubicBezTo>
                        <a:pt x="484" y="712"/>
                        <a:pt x="462" y="708"/>
                        <a:pt x="449" y="681"/>
                      </a:cubicBezTo>
                      <a:cubicBezTo>
                        <a:pt x="444" y="668"/>
                        <a:pt x="452" y="657"/>
                        <a:pt x="488" y="654"/>
                      </a:cubicBezTo>
                      <a:cubicBezTo>
                        <a:pt x="488" y="654"/>
                        <a:pt x="488" y="654"/>
                        <a:pt x="488" y="654"/>
                      </a:cubicBezTo>
                      <a:cubicBezTo>
                        <a:pt x="591" y="654"/>
                        <a:pt x="591" y="654"/>
                        <a:pt x="591" y="654"/>
                      </a:cubicBezTo>
                      <a:cubicBezTo>
                        <a:pt x="592" y="642"/>
                        <a:pt x="593" y="629"/>
                        <a:pt x="594" y="616"/>
                      </a:cubicBezTo>
                      <a:cubicBezTo>
                        <a:pt x="601" y="524"/>
                        <a:pt x="580" y="432"/>
                        <a:pt x="533" y="343"/>
                      </a:cubicBez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38100">
                  <a:solidFill>
                    <a:schemeClr val="bg1"/>
                  </a:solidFill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Freeform 8"/>
                <p:cNvSpPr>
                  <a:spLocks/>
                </p:cNvSpPr>
                <p:nvPr/>
              </p:nvSpPr>
              <p:spPr bwMode="auto">
                <a:xfrm>
                  <a:off x="6804492" y="3685179"/>
                  <a:ext cx="2720975" cy="1671637"/>
                </a:xfrm>
                <a:custGeom>
                  <a:avLst/>
                  <a:gdLst>
                    <a:gd name="T0" fmla="*/ 821 w 924"/>
                    <a:gd name="T1" fmla="*/ 0 h 568"/>
                    <a:gd name="T2" fmla="*/ 821 w 924"/>
                    <a:gd name="T3" fmla="*/ 0 h 568"/>
                    <a:gd name="T4" fmla="*/ 782 w 924"/>
                    <a:gd name="T5" fmla="*/ 27 h 568"/>
                    <a:gd name="T6" fmla="*/ 811 w 924"/>
                    <a:gd name="T7" fmla="*/ 96 h 568"/>
                    <a:gd name="T8" fmla="*/ 685 w 924"/>
                    <a:gd name="T9" fmla="*/ 96 h 568"/>
                    <a:gd name="T10" fmla="*/ 714 w 924"/>
                    <a:gd name="T11" fmla="*/ 27 h 568"/>
                    <a:gd name="T12" fmla="*/ 660 w 924"/>
                    <a:gd name="T13" fmla="*/ 0 h 568"/>
                    <a:gd name="T14" fmla="*/ 333 w 924"/>
                    <a:gd name="T15" fmla="*/ 0 h 568"/>
                    <a:gd name="T16" fmla="*/ 163 w 924"/>
                    <a:gd name="T17" fmla="*/ 0 h 568"/>
                    <a:gd name="T18" fmla="*/ 163 w 924"/>
                    <a:gd name="T19" fmla="*/ 194 h 568"/>
                    <a:gd name="T20" fmla="*/ 136 w 924"/>
                    <a:gd name="T21" fmla="*/ 248 h 568"/>
                    <a:gd name="T22" fmla="*/ 66 w 924"/>
                    <a:gd name="T23" fmla="*/ 219 h 568"/>
                    <a:gd name="T24" fmla="*/ 66 w 924"/>
                    <a:gd name="T25" fmla="*/ 345 h 568"/>
                    <a:gd name="T26" fmla="*/ 136 w 924"/>
                    <a:gd name="T27" fmla="*/ 317 h 568"/>
                    <a:gd name="T28" fmla="*/ 162 w 924"/>
                    <a:gd name="T29" fmla="*/ 355 h 568"/>
                    <a:gd name="T30" fmla="*/ 163 w 924"/>
                    <a:gd name="T31" fmla="*/ 355 h 568"/>
                    <a:gd name="T32" fmla="*/ 163 w 924"/>
                    <a:gd name="T33" fmla="*/ 568 h 568"/>
                    <a:gd name="T34" fmla="*/ 245 w 924"/>
                    <a:gd name="T35" fmla="*/ 568 h 568"/>
                    <a:gd name="T36" fmla="*/ 245 w 924"/>
                    <a:gd name="T37" fmla="*/ 568 h 568"/>
                    <a:gd name="T38" fmla="*/ 284 w 924"/>
                    <a:gd name="T39" fmla="*/ 542 h 568"/>
                    <a:gd name="T40" fmla="*/ 255 w 924"/>
                    <a:gd name="T41" fmla="*/ 472 h 568"/>
                    <a:gd name="T42" fmla="*/ 381 w 924"/>
                    <a:gd name="T43" fmla="*/ 472 h 568"/>
                    <a:gd name="T44" fmla="*/ 352 w 924"/>
                    <a:gd name="T45" fmla="*/ 542 h 568"/>
                    <a:gd name="T46" fmla="*/ 406 w 924"/>
                    <a:gd name="T47" fmla="*/ 568 h 568"/>
                    <a:gd name="T48" fmla="*/ 672 w 924"/>
                    <a:gd name="T49" fmla="*/ 568 h 568"/>
                    <a:gd name="T50" fmla="*/ 730 w 924"/>
                    <a:gd name="T51" fmla="*/ 477 h 568"/>
                    <a:gd name="T52" fmla="*/ 797 w 924"/>
                    <a:gd name="T53" fmla="*/ 385 h 568"/>
                    <a:gd name="T54" fmla="*/ 924 w 924"/>
                    <a:gd name="T55" fmla="*/ 0 h 568"/>
                    <a:gd name="T56" fmla="*/ 821 w 924"/>
                    <a:gd name="T57" fmla="*/ 0 h 5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924" h="568">
                      <a:moveTo>
                        <a:pt x="821" y="0"/>
                      </a:moveTo>
                      <a:cubicBezTo>
                        <a:pt x="821" y="0"/>
                        <a:pt x="821" y="0"/>
                        <a:pt x="821" y="0"/>
                      </a:cubicBezTo>
                      <a:cubicBezTo>
                        <a:pt x="785" y="3"/>
                        <a:pt x="777" y="14"/>
                        <a:pt x="782" y="27"/>
                      </a:cubicBezTo>
                      <a:cubicBezTo>
                        <a:pt x="795" y="54"/>
                        <a:pt x="817" y="58"/>
                        <a:pt x="811" y="96"/>
                      </a:cubicBezTo>
                      <a:cubicBezTo>
                        <a:pt x="801" y="163"/>
                        <a:pt x="696" y="163"/>
                        <a:pt x="685" y="96"/>
                      </a:cubicBezTo>
                      <a:cubicBezTo>
                        <a:pt x="679" y="58"/>
                        <a:pt x="702" y="54"/>
                        <a:pt x="714" y="27"/>
                      </a:cubicBezTo>
                      <a:cubicBezTo>
                        <a:pt x="721" y="12"/>
                        <a:pt x="709" y="0"/>
                        <a:pt x="660" y="0"/>
                      </a:cubicBezTo>
                      <a:cubicBezTo>
                        <a:pt x="333" y="0"/>
                        <a:pt x="333" y="0"/>
                        <a:pt x="333" y="0"/>
                      </a:cubicBezTo>
                      <a:cubicBezTo>
                        <a:pt x="163" y="0"/>
                        <a:pt x="163" y="0"/>
                        <a:pt x="163" y="0"/>
                      </a:cubicBezTo>
                      <a:cubicBezTo>
                        <a:pt x="163" y="194"/>
                        <a:pt x="163" y="194"/>
                        <a:pt x="163" y="194"/>
                      </a:cubicBezTo>
                      <a:cubicBezTo>
                        <a:pt x="163" y="243"/>
                        <a:pt x="151" y="255"/>
                        <a:pt x="136" y="248"/>
                      </a:cubicBezTo>
                      <a:cubicBezTo>
                        <a:pt x="109" y="236"/>
                        <a:pt x="105" y="213"/>
                        <a:pt x="66" y="219"/>
                      </a:cubicBezTo>
                      <a:cubicBezTo>
                        <a:pt x="0" y="230"/>
                        <a:pt x="0" y="335"/>
                        <a:pt x="66" y="345"/>
                      </a:cubicBezTo>
                      <a:cubicBezTo>
                        <a:pt x="105" y="351"/>
                        <a:pt x="109" y="329"/>
                        <a:pt x="136" y="317"/>
                      </a:cubicBezTo>
                      <a:cubicBezTo>
                        <a:pt x="149" y="311"/>
                        <a:pt x="160" y="319"/>
                        <a:pt x="162" y="355"/>
                      </a:cubicBezTo>
                      <a:cubicBezTo>
                        <a:pt x="163" y="355"/>
                        <a:pt x="163" y="355"/>
                        <a:pt x="163" y="355"/>
                      </a:cubicBezTo>
                      <a:cubicBezTo>
                        <a:pt x="163" y="568"/>
                        <a:pt x="163" y="568"/>
                        <a:pt x="163" y="568"/>
                      </a:cubicBezTo>
                      <a:cubicBezTo>
                        <a:pt x="245" y="568"/>
                        <a:pt x="245" y="568"/>
                        <a:pt x="245" y="568"/>
                      </a:cubicBezTo>
                      <a:cubicBezTo>
                        <a:pt x="245" y="568"/>
                        <a:pt x="245" y="568"/>
                        <a:pt x="245" y="568"/>
                      </a:cubicBezTo>
                      <a:cubicBezTo>
                        <a:pt x="281" y="565"/>
                        <a:pt x="290" y="555"/>
                        <a:pt x="284" y="542"/>
                      </a:cubicBezTo>
                      <a:cubicBezTo>
                        <a:pt x="272" y="514"/>
                        <a:pt x="249" y="511"/>
                        <a:pt x="255" y="472"/>
                      </a:cubicBezTo>
                      <a:cubicBezTo>
                        <a:pt x="265" y="406"/>
                        <a:pt x="371" y="406"/>
                        <a:pt x="381" y="472"/>
                      </a:cubicBezTo>
                      <a:cubicBezTo>
                        <a:pt x="387" y="511"/>
                        <a:pt x="365" y="514"/>
                        <a:pt x="352" y="542"/>
                      </a:cubicBezTo>
                      <a:cubicBezTo>
                        <a:pt x="346" y="556"/>
                        <a:pt x="357" y="568"/>
                        <a:pt x="406" y="568"/>
                      </a:cubicBezTo>
                      <a:cubicBezTo>
                        <a:pt x="672" y="568"/>
                        <a:pt x="672" y="568"/>
                        <a:pt x="672" y="568"/>
                      </a:cubicBezTo>
                      <a:cubicBezTo>
                        <a:pt x="685" y="529"/>
                        <a:pt x="705" y="505"/>
                        <a:pt x="730" y="477"/>
                      </a:cubicBezTo>
                      <a:cubicBezTo>
                        <a:pt x="751" y="453"/>
                        <a:pt x="775" y="425"/>
                        <a:pt x="797" y="385"/>
                      </a:cubicBezTo>
                      <a:cubicBezTo>
                        <a:pt x="851" y="285"/>
                        <a:pt x="905" y="173"/>
                        <a:pt x="924" y="0"/>
                      </a:cubicBezTo>
                      <a:lnTo>
                        <a:pt x="82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38100">
                  <a:solidFill>
                    <a:schemeClr val="bg1"/>
                  </a:solidFill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Freeform 9"/>
                <p:cNvSpPr>
                  <a:spLocks/>
                </p:cNvSpPr>
                <p:nvPr/>
              </p:nvSpPr>
              <p:spPr bwMode="auto">
                <a:xfrm>
                  <a:off x="5328117" y="3205754"/>
                  <a:ext cx="1955800" cy="2630487"/>
                </a:xfrm>
                <a:custGeom>
                  <a:avLst/>
                  <a:gdLst>
                    <a:gd name="T0" fmla="*/ 567 w 664"/>
                    <a:gd name="T1" fmla="*/ 382 h 894"/>
                    <a:gd name="T2" fmla="*/ 637 w 664"/>
                    <a:gd name="T3" fmla="*/ 411 h 894"/>
                    <a:gd name="T4" fmla="*/ 664 w 664"/>
                    <a:gd name="T5" fmla="*/ 357 h 894"/>
                    <a:gd name="T6" fmla="*/ 664 w 664"/>
                    <a:gd name="T7" fmla="*/ 163 h 894"/>
                    <a:gd name="T8" fmla="*/ 447 w 664"/>
                    <a:gd name="T9" fmla="*/ 163 h 894"/>
                    <a:gd name="T10" fmla="*/ 393 w 664"/>
                    <a:gd name="T11" fmla="*/ 136 h 894"/>
                    <a:gd name="T12" fmla="*/ 422 w 664"/>
                    <a:gd name="T13" fmla="*/ 67 h 894"/>
                    <a:gd name="T14" fmla="*/ 296 w 664"/>
                    <a:gd name="T15" fmla="*/ 67 h 894"/>
                    <a:gd name="T16" fmla="*/ 325 w 664"/>
                    <a:gd name="T17" fmla="*/ 136 h 894"/>
                    <a:gd name="T18" fmla="*/ 286 w 664"/>
                    <a:gd name="T19" fmla="*/ 163 h 894"/>
                    <a:gd name="T20" fmla="*/ 286 w 664"/>
                    <a:gd name="T21" fmla="*/ 163 h 894"/>
                    <a:gd name="T22" fmla="*/ 111 w 664"/>
                    <a:gd name="T23" fmla="*/ 163 h 894"/>
                    <a:gd name="T24" fmla="*/ 130 w 664"/>
                    <a:gd name="T25" fmla="*/ 225 h 894"/>
                    <a:gd name="T26" fmla="*/ 135 w 664"/>
                    <a:gd name="T27" fmla="*/ 285 h 894"/>
                    <a:gd name="T28" fmla="*/ 29 w 664"/>
                    <a:gd name="T29" fmla="*/ 465 h 894"/>
                    <a:gd name="T30" fmla="*/ 14 w 664"/>
                    <a:gd name="T31" fmla="*/ 558 h 894"/>
                    <a:gd name="T32" fmla="*/ 65 w 664"/>
                    <a:gd name="T33" fmla="*/ 598 h 894"/>
                    <a:gd name="T34" fmla="*/ 132 w 664"/>
                    <a:gd name="T35" fmla="*/ 632 h 894"/>
                    <a:gd name="T36" fmla="*/ 123 w 664"/>
                    <a:gd name="T37" fmla="*/ 658 h 894"/>
                    <a:gd name="T38" fmla="*/ 125 w 664"/>
                    <a:gd name="T39" fmla="*/ 731 h 894"/>
                    <a:gd name="T40" fmla="*/ 272 w 664"/>
                    <a:gd name="T41" fmla="*/ 731 h 894"/>
                    <a:gd name="T42" fmla="*/ 327 w 664"/>
                    <a:gd name="T43" fmla="*/ 758 h 894"/>
                    <a:gd name="T44" fmla="*/ 298 w 664"/>
                    <a:gd name="T45" fmla="*/ 828 h 894"/>
                    <a:gd name="T46" fmla="*/ 424 w 664"/>
                    <a:gd name="T47" fmla="*/ 828 h 894"/>
                    <a:gd name="T48" fmla="*/ 395 w 664"/>
                    <a:gd name="T49" fmla="*/ 758 h 894"/>
                    <a:gd name="T50" fmla="*/ 433 w 664"/>
                    <a:gd name="T51" fmla="*/ 732 h 894"/>
                    <a:gd name="T52" fmla="*/ 433 w 664"/>
                    <a:gd name="T53" fmla="*/ 731 h 894"/>
                    <a:gd name="T54" fmla="*/ 664 w 664"/>
                    <a:gd name="T55" fmla="*/ 731 h 894"/>
                    <a:gd name="T56" fmla="*/ 664 w 664"/>
                    <a:gd name="T57" fmla="*/ 518 h 894"/>
                    <a:gd name="T58" fmla="*/ 663 w 664"/>
                    <a:gd name="T59" fmla="*/ 518 h 894"/>
                    <a:gd name="T60" fmla="*/ 637 w 664"/>
                    <a:gd name="T61" fmla="*/ 480 h 894"/>
                    <a:gd name="T62" fmla="*/ 567 w 664"/>
                    <a:gd name="T63" fmla="*/ 508 h 894"/>
                    <a:gd name="T64" fmla="*/ 567 w 664"/>
                    <a:gd name="T65" fmla="*/ 382 h 8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664" h="894">
                      <a:moveTo>
                        <a:pt x="567" y="382"/>
                      </a:moveTo>
                      <a:cubicBezTo>
                        <a:pt x="606" y="376"/>
                        <a:pt x="610" y="399"/>
                        <a:pt x="637" y="411"/>
                      </a:cubicBezTo>
                      <a:cubicBezTo>
                        <a:pt x="652" y="418"/>
                        <a:pt x="664" y="406"/>
                        <a:pt x="664" y="357"/>
                      </a:cubicBezTo>
                      <a:cubicBezTo>
                        <a:pt x="664" y="163"/>
                        <a:pt x="664" y="163"/>
                        <a:pt x="664" y="163"/>
                      </a:cubicBezTo>
                      <a:cubicBezTo>
                        <a:pt x="447" y="163"/>
                        <a:pt x="447" y="163"/>
                        <a:pt x="447" y="163"/>
                      </a:cubicBezTo>
                      <a:cubicBezTo>
                        <a:pt x="398" y="163"/>
                        <a:pt x="387" y="151"/>
                        <a:pt x="393" y="136"/>
                      </a:cubicBezTo>
                      <a:cubicBezTo>
                        <a:pt x="406" y="109"/>
                        <a:pt x="428" y="105"/>
                        <a:pt x="422" y="67"/>
                      </a:cubicBezTo>
                      <a:cubicBezTo>
                        <a:pt x="412" y="0"/>
                        <a:pt x="306" y="0"/>
                        <a:pt x="296" y="67"/>
                      </a:cubicBezTo>
                      <a:cubicBezTo>
                        <a:pt x="290" y="105"/>
                        <a:pt x="313" y="109"/>
                        <a:pt x="325" y="136"/>
                      </a:cubicBezTo>
                      <a:cubicBezTo>
                        <a:pt x="331" y="149"/>
                        <a:pt x="322" y="160"/>
                        <a:pt x="286" y="163"/>
                      </a:cubicBezTo>
                      <a:cubicBezTo>
                        <a:pt x="286" y="163"/>
                        <a:pt x="286" y="163"/>
                        <a:pt x="286" y="163"/>
                      </a:cubicBezTo>
                      <a:cubicBezTo>
                        <a:pt x="111" y="163"/>
                        <a:pt x="111" y="163"/>
                        <a:pt x="111" y="163"/>
                      </a:cubicBezTo>
                      <a:cubicBezTo>
                        <a:pt x="111" y="192"/>
                        <a:pt x="116" y="212"/>
                        <a:pt x="130" y="225"/>
                      </a:cubicBezTo>
                      <a:cubicBezTo>
                        <a:pt x="150" y="245"/>
                        <a:pt x="151" y="263"/>
                        <a:pt x="135" y="285"/>
                      </a:cubicBezTo>
                      <a:cubicBezTo>
                        <a:pt x="98" y="338"/>
                        <a:pt x="43" y="437"/>
                        <a:pt x="29" y="465"/>
                      </a:cubicBezTo>
                      <a:cubicBezTo>
                        <a:pt x="19" y="486"/>
                        <a:pt x="0" y="524"/>
                        <a:pt x="14" y="558"/>
                      </a:cubicBezTo>
                      <a:cubicBezTo>
                        <a:pt x="20" y="571"/>
                        <a:pt x="34" y="589"/>
                        <a:pt x="65" y="598"/>
                      </a:cubicBezTo>
                      <a:cubicBezTo>
                        <a:pt x="132" y="619"/>
                        <a:pt x="132" y="631"/>
                        <a:pt x="132" y="632"/>
                      </a:cubicBezTo>
                      <a:cubicBezTo>
                        <a:pt x="130" y="642"/>
                        <a:pt x="126" y="650"/>
                        <a:pt x="123" y="658"/>
                      </a:cubicBezTo>
                      <a:cubicBezTo>
                        <a:pt x="115" y="677"/>
                        <a:pt x="105" y="704"/>
                        <a:pt x="125" y="731"/>
                      </a:cubicBezTo>
                      <a:cubicBezTo>
                        <a:pt x="272" y="731"/>
                        <a:pt x="272" y="731"/>
                        <a:pt x="272" y="731"/>
                      </a:cubicBezTo>
                      <a:cubicBezTo>
                        <a:pt x="322" y="731"/>
                        <a:pt x="333" y="743"/>
                        <a:pt x="327" y="758"/>
                      </a:cubicBezTo>
                      <a:cubicBezTo>
                        <a:pt x="314" y="785"/>
                        <a:pt x="292" y="789"/>
                        <a:pt x="298" y="828"/>
                      </a:cubicBezTo>
                      <a:cubicBezTo>
                        <a:pt x="308" y="894"/>
                        <a:pt x="413" y="894"/>
                        <a:pt x="424" y="828"/>
                      </a:cubicBezTo>
                      <a:cubicBezTo>
                        <a:pt x="430" y="789"/>
                        <a:pt x="407" y="785"/>
                        <a:pt x="395" y="758"/>
                      </a:cubicBezTo>
                      <a:cubicBezTo>
                        <a:pt x="389" y="745"/>
                        <a:pt x="398" y="734"/>
                        <a:pt x="433" y="732"/>
                      </a:cubicBezTo>
                      <a:cubicBezTo>
                        <a:pt x="433" y="731"/>
                        <a:pt x="433" y="731"/>
                        <a:pt x="433" y="731"/>
                      </a:cubicBezTo>
                      <a:cubicBezTo>
                        <a:pt x="664" y="731"/>
                        <a:pt x="664" y="731"/>
                        <a:pt x="664" y="731"/>
                      </a:cubicBezTo>
                      <a:cubicBezTo>
                        <a:pt x="664" y="518"/>
                        <a:pt x="664" y="518"/>
                        <a:pt x="664" y="518"/>
                      </a:cubicBezTo>
                      <a:cubicBezTo>
                        <a:pt x="663" y="518"/>
                        <a:pt x="663" y="518"/>
                        <a:pt x="663" y="518"/>
                      </a:cubicBezTo>
                      <a:cubicBezTo>
                        <a:pt x="661" y="482"/>
                        <a:pt x="650" y="474"/>
                        <a:pt x="637" y="480"/>
                      </a:cubicBezTo>
                      <a:cubicBezTo>
                        <a:pt x="610" y="492"/>
                        <a:pt x="606" y="514"/>
                        <a:pt x="567" y="508"/>
                      </a:cubicBezTo>
                      <a:cubicBezTo>
                        <a:pt x="501" y="498"/>
                        <a:pt x="501" y="393"/>
                        <a:pt x="567" y="38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38100">
                  <a:solidFill>
                    <a:schemeClr val="bg1"/>
                  </a:solidFill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19" name="Rectangle 108"/>
              <p:cNvSpPr/>
              <p:nvPr/>
            </p:nvSpPr>
            <p:spPr>
              <a:xfrm>
                <a:off x="4566861" y="3735361"/>
                <a:ext cx="745163" cy="1138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4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Rectangle 109"/>
              <p:cNvSpPr/>
              <p:nvPr/>
            </p:nvSpPr>
            <p:spPr>
              <a:xfrm>
                <a:off x="6506155" y="3626061"/>
                <a:ext cx="266457" cy="13362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sz="4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Rectangle 1436"/>
              <p:cNvSpPr>
                <a:spLocks noChangeArrowheads="1"/>
              </p:cNvSpPr>
              <p:nvPr/>
            </p:nvSpPr>
            <p:spPr bwMode="auto">
              <a:xfrm>
                <a:off x="6385351" y="3039585"/>
                <a:ext cx="1672906" cy="59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200" b="1" dirty="0" smtClean="0">
                    <a:solidFill>
                      <a:prstClr val="black"/>
                    </a:solidFill>
                  </a:rPr>
                  <a:t>психологическая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200" b="1" dirty="0" smtClean="0">
                    <a:solidFill>
                      <a:prstClr val="black"/>
                    </a:solidFill>
                  </a:rPr>
                  <a:t>готовность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Rectangle 1436"/>
              <p:cNvSpPr>
                <a:spLocks noChangeArrowheads="1"/>
              </p:cNvSpPr>
              <p:nvPr/>
            </p:nvSpPr>
            <p:spPr bwMode="auto">
              <a:xfrm>
                <a:off x="5541839" y="5461931"/>
                <a:ext cx="1760584" cy="89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200" b="1" dirty="0" smtClean="0">
                    <a:solidFill>
                      <a:prstClr val="black"/>
                    </a:solidFill>
                  </a:rPr>
                  <a:t>другие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200" b="1" dirty="0" smtClean="0">
                    <a:solidFill>
                      <a:prstClr val="black"/>
                    </a:solidFill>
                  </a:rPr>
                  <a:t>профессионально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200" b="1" dirty="0" smtClean="0">
                    <a:solidFill>
                      <a:prstClr val="black"/>
                    </a:solidFill>
                  </a:rPr>
                  <a:t>важные качества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Rectangle 1436"/>
              <p:cNvSpPr>
                <a:spLocks noChangeArrowheads="1"/>
              </p:cNvSpPr>
              <p:nvPr/>
            </p:nvSpPr>
            <p:spPr bwMode="auto">
              <a:xfrm>
                <a:off x="5740914" y="4323334"/>
                <a:ext cx="2076056" cy="296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200" b="1" dirty="0" smtClean="0">
                    <a:solidFill>
                      <a:prstClr val="black"/>
                    </a:solidFill>
                  </a:rPr>
                  <a:t>коммуникабельность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Rectangle 1436"/>
              <p:cNvSpPr>
                <a:spLocks noChangeArrowheads="1"/>
              </p:cNvSpPr>
              <p:nvPr/>
            </p:nvSpPr>
            <p:spPr bwMode="auto">
              <a:xfrm>
                <a:off x="4282483" y="4276898"/>
                <a:ext cx="1063601" cy="59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200" b="1" dirty="0" smtClean="0">
                    <a:solidFill>
                      <a:prstClr val="black"/>
                    </a:solidFill>
                  </a:rPr>
                  <a:t>быстрота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200" b="1" dirty="0" smtClean="0">
                    <a:solidFill>
                      <a:prstClr val="black"/>
                    </a:solidFill>
                  </a:rPr>
                  <a:t>мышления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7" name="Прямоугольник 116"/>
            <p:cNvSpPr/>
            <p:nvPr/>
          </p:nvSpPr>
          <p:spPr>
            <a:xfrm>
              <a:off x="1403648" y="1347614"/>
              <a:ext cx="14726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prstClr val="black"/>
                  </a:solidFill>
                </a:rPr>
                <a:t>интеллектуальное </a:t>
              </a:r>
            </a:p>
            <a:p>
              <a:pPr algn="ctr"/>
              <a:r>
                <a:rPr lang="ru-RU" sz="1200" b="1" dirty="0" smtClean="0">
                  <a:solidFill>
                    <a:prstClr val="black"/>
                  </a:solidFill>
                </a:rPr>
                <a:t>развитие</a:t>
              </a:r>
              <a:endParaRPr lang="ru-RU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10" name="Rectangle 38"/>
          <p:cNvSpPr/>
          <p:nvPr/>
        </p:nvSpPr>
        <p:spPr>
          <a:xfrm flipH="1">
            <a:off x="8172053" y="1292333"/>
            <a:ext cx="2350862" cy="393216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159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293947" y="1417774"/>
            <a:ext cx="3723684" cy="1291267"/>
            <a:chOff x="5293947" y="1417774"/>
            <a:chExt cx="3723684" cy="1291267"/>
          </a:xfrm>
        </p:grpSpPr>
        <p:sp>
          <p:nvSpPr>
            <p:cNvPr id="135" name="Rectangle 5"/>
            <p:cNvSpPr>
              <a:spLocks noChangeArrowheads="1"/>
            </p:cNvSpPr>
            <p:nvPr/>
          </p:nvSpPr>
          <p:spPr bwMode="auto">
            <a:xfrm>
              <a:off x="6235081" y="1417774"/>
              <a:ext cx="2782550" cy="859917"/>
            </a:xfrm>
            <a:prstGeom prst="rect">
              <a:avLst/>
            </a:prstGeom>
            <a:solidFill>
              <a:srgbClr val="8CA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43" name="Freeform 13"/>
            <p:cNvSpPr>
              <a:spLocks/>
            </p:cNvSpPr>
            <p:nvPr/>
          </p:nvSpPr>
          <p:spPr bwMode="auto">
            <a:xfrm>
              <a:off x="5293947" y="1417774"/>
              <a:ext cx="941133" cy="1291267"/>
            </a:xfrm>
            <a:custGeom>
              <a:avLst/>
              <a:gdLst>
                <a:gd name="T0" fmla="*/ 0 w 599"/>
                <a:gd name="T1" fmla="*/ 570 h 928"/>
                <a:gd name="T2" fmla="*/ 599 w 599"/>
                <a:gd name="T3" fmla="*/ 0 h 928"/>
                <a:gd name="T4" fmla="*/ 599 w 599"/>
                <a:gd name="T5" fmla="*/ 618 h 928"/>
                <a:gd name="T6" fmla="*/ 0 w 599"/>
                <a:gd name="T7" fmla="*/ 928 h 928"/>
                <a:gd name="T8" fmla="*/ 0 w 599"/>
                <a:gd name="T9" fmla="*/ 57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9" h="928">
                  <a:moveTo>
                    <a:pt x="0" y="570"/>
                  </a:moveTo>
                  <a:lnTo>
                    <a:pt x="599" y="0"/>
                  </a:lnTo>
                  <a:lnTo>
                    <a:pt x="599" y="618"/>
                  </a:lnTo>
                  <a:lnTo>
                    <a:pt x="0" y="928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rgbClr val="6D8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1" name="Прямоугольник 130"/>
            <p:cNvSpPr/>
            <p:nvPr/>
          </p:nvSpPr>
          <p:spPr>
            <a:xfrm>
              <a:off x="6190948" y="1649711"/>
              <a:ext cx="2689347" cy="3907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b="1" dirty="0" smtClean="0">
                  <a:solidFill>
                    <a:prstClr val="black"/>
                  </a:solidFill>
                </a:rPr>
                <a:t> </a:t>
              </a:r>
              <a:r>
                <a:rPr lang="ru-RU" sz="1200" b="1" dirty="0" smtClean="0">
                  <a:solidFill>
                    <a:prstClr val="white"/>
                  </a:solidFill>
                </a:rPr>
                <a:t>РЕКОМЕНДУЕТСЯ В 1-Ю ОЧЕРЕДЬ</a:t>
              </a:r>
              <a:endParaRPr lang="ru-RU" sz="12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5677818" y="1810991"/>
              <a:ext cx="420898" cy="546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prstClr val="white"/>
                  </a:solidFill>
                </a:rPr>
                <a:t>I.</a:t>
              </a:r>
              <a:r>
                <a:rPr lang="en-US" sz="2000" b="1" dirty="0" smtClean="0">
                  <a:solidFill>
                    <a:prstClr val="black"/>
                  </a:solidFill>
                </a:rPr>
                <a:t> 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sp>
          <p:nvSpPr>
            <p:cNvPr id="153" name="Freeform 14"/>
            <p:cNvSpPr>
              <a:spLocks/>
            </p:cNvSpPr>
            <p:nvPr/>
          </p:nvSpPr>
          <p:spPr bwMode="auto">
            <a:xfrm>
              <a:off x="8299801" y="1727474"/>
              <a:ext cx="497169" cy="489639"/>
            </a:xfrm>
            <a:custGeom>
              <a:avLst/>
              <a:gdLst>
                <a:gd name="T0" fmla="*/ 221 w 270"/>
                <a:gd name="T1" fmla="*/ 0 h 223"/>
                <a:gd name="T2" fmla="*/ 96 w 270"/>
                <a:gd name="T3" fmla="*/ 124 h 223"/>
                <a:gd name="T4" fmla="*/ 49 w 270"/>
                <a:gd name="T5" fmla="*/ 77 h 223"/>
                <a:gd name="T6" fmla="*/ 0 w 270"/>
                <a:gd name="T7" fmla="*/ 127 h 223"/>
                <a:gd name="T8" fmla="*/ 47 w 270"/>
                <a:gd name="T9" fmla="*/ 173 h 223"/>
                <a:gd name="T10" fmla="*/ 96 w 270"/>
                <a:gd name="T11" fmla="*/ 223 h 223"/>
                <a:gd name="T12" fmla="*/ 144 w 270"/>
                <a:gd name="T13" fmla="*/ 173 h 223"/>
                <a:gd name="T14" fmla="*/ 270 w 270"/>
                <a:gd name="T15" fmla="*/ 49 h 223"/>
                <a:gd name="T16" fmla="*/ 221 w 270"/>
                <a:gd name="T1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0" h="223">
                  <a:moveTo>
                    <a:pt x="221" y="0"/>
                  </a:moveTo>
                  <a:lnTo>
                    <a:pt x="96" y="124"/>
                  </a:lnTo>
                  <a:lnTo>
                    <a:pt x="49" y="77"/>
                  </a:lnTo>
                  <a:lnTo>
                    <a:pt x="0" y="127"/>
                  </a:lnTo>
                  <a:lnTo>
                    <a:pt x="47" y="173"/>
                  </a:lnTo>
                  <a:lnTo>
                    <a:pt x="96" y="223"/>
                  </a:lnTo>
                  <a:lnTo>
                    <a:pt x="144" y="173"/>
                  </a:lnTo>
                  <a:lnTo>
                    <a:pt x="270" y="49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B050"/>
            </a:solidFill>
            <a:ln w="15875">
              <a:solidFill>
                <a:schemeClr val="bg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5293947" y="2395964"/>
            <a:ext cx="3723684" cy="883572"/>
            <a:chOff x="5293947" y="2395964"/>
            <a:chExt cx="3802242" cy="883572"/>
          </a:xfrm>
        </p:grpSpPr>
        <p:sp>
          <p:nvSpPr>
            <p:cNvPr id="136" name="Freeform 6"/>
            <p:cNvSpPr>
              <a:spLocks/>
            </p:cNvSpPr>
            <p:nvPr/>
          </p:nvSpPr>
          <p:spPr bwMode="auto">
            <a:xfrm>
              <a:off x="6235081" y="2395964"/>
              <a:ext cx="2861108" cy="859917"/>
            </a:xfrm>
            <a:custGeom>
              <a:avLst/>
              <a:gdLst>
                <a:gd name="T0" fmla="*/ 0 w 878"/>
                <a:gd name="T1" fmla="*/ 0 h 261"/>
                <a:gd name="T2" fmla="*/ 878 w 878"/>
                <a:gd name="T3" fmla="*/ 0 h 261"/>
                <a:gd name="T4" fmla="*/ 878 w 878"/>
                <a:gd name="T5" fmla="*/ 261 h 261"/>
                <a:gd name="T6" fmla="*/ 0 w 878"/>
                <a:gd name="T7" fmla="*/ 261 h 261"/>
                <a:gd name="T8" fmla="*/ 0 w 878"/>
                <a:gd name="T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8" h="261">
                  <a:moveTo>
                    <a:pt x="0" y="0"/>
                  </a:moveTo>
                  <a:cubicBezTo>
                    <a:pt x="275" y="0"/>
                    <a:pt x="604" y="0"/>
                    <a:pt x="878" y="0"/>
                  </a:cubicBezTo>
                  <a:cubicBezTo>
                    <a:pt x="878" y="87"/>
                    <a:pt x="878" y="174"/>
                    <a:pt x="878" y="261"/>
                  </a:cubicBezTo>
                  <a:cubicBezTo>
                    <a:pt x="604" y="261"/>
                    <a:pt x="275" y="261"/>
                    <a:pt x="0" y="261"/>
                  </a:cubicBezTo>
                  <a:cubicBezTo>
                    <a:pt x="0" y="174"/>
                    <a:pt x="0" y="8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16"/>
            <p:cNvSpPr>
              <a:spLocks/>
            </p:cNvSpPr>
            <p:nvPr/>
          </p:nvSpPr>
          <p:spPr bwMode="auto">
            <a:xfrm>
              <a:off x="5293947" y="2395964"/>
              <a:ext cx="941133" cy="883572"/>
            </a:xfrm>
            <a:custGeom>
              <a:avLst/>
              <a:gdLst>
                <a:gd name="T0" fmla="*/ 599 w 599"/>
                <a:gd name="T1" fmla="*/ 618 h 635"/>
                <a:gd name="T2" fmla="*/ 599 w 599"/>
                <a:gd name="T3" fmla="*/ 0 h 635"/>
                <a:gd name="T4" fmla="*/ 0 w 599"/>
                <a:gd name="T5" fmla="*/ 277 h 635"/>
                <a:gd name="T6" fmla="*/ 0 w 599"/>
                <a:gd name="T7" fmla="*/ 635 h 635"/>
                <a:gd name="T8" fmla="*/ 599 w 599"/>
                <a:gd name="T9" fmla="*/ 618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9" h="635">
                  <a:moveTo>
                    <a:pt x="599" y="618"/>
                  </a:moveTo>
                  <a:lnTo>
                    <a:pt x="599" y="0"/>
                  </a:lnTo>
                  <a:lnTo>
                    <a:pt x="0" y="277"/>
                  </a:lnTo>
                  <a:lnTo>
                    <a:pt x="0" y="635"/>
                  </a:lnTo>
                  <a:lnTo>
                    <a:pt x="599" y="61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2" name="Прямоугольник 131"/>
            <p:cNvSpPr/>
            <p:nvPr/>
          </p:nvSpPr>
          <p:spPr>
            <a:xfrm>
              <a:off x="6761782" y="2695728"/>
              <a:ext cx="1523113" cy="3529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200" b="1" dirty="0" smtClean="0">
                  <a:solidFill>
                    <a:prstClr val="white"/>
                  </a:solidFill>
                </a:rPr>
                <a:t>РЕКОМЕНДУЕТСЯ </a:t>
              </a:r>
            </a:p>
          </p:txBody>
        </p:sp>
        <p:sp>
          <p:nvSpPr>
            <p:cNvPr id="113" name="Прямоугольник 112"/>
            <p:cNvSpPr/>
            <p:nvPr/>
          </p:nvSpPr>
          <p:spPr>
            <a:xfrm>
              <a:off x="5658721" y="2585648"/>
              <a:ext cx="497200" cy="546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prstClr val="white"/>
                  </a:solidFill>
                </a:rPr>
                <a:t>II.</a:t>
              </a:r>
              <a:r>
                <a:rPr lang="en-US" sz="2000" b="1" dirty="0" smtClean="0">
                  <a:solidFill>
                    <a:prstClr val="black"/>
                  </a:solidFill>
                </a:rPr>
                <a:t> 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sp>
          <p:nvSpPr>
            <p:cNvPr id="154" name="Freeform 14"/>
            <p:cNvSpPr>
              <a:spLocks/>
            </p:cNvSpPr>
            <p:nvPr/>
          </p:nvSpPr>
          <p:spPr bwMode="auto">
            <a:xfrm>
              <a:off x="8299801" y="2447554"/>
              <a:ext cx="497169" cy="489639"/>
            </a:xfrm>
            <a:custGeom>
              <a:avLst/>
              <a:gdLst>
                <a:gd name="T0" fmla="*/ 221 w 270"/>
                <a:gd name="T1" fmla="*/ 0 h 223"/>
                <a:gd name="T2" fmla="*/ 96 w 270"/>
                <a:gd name="T3" fmla="*/ 124 h 223"/>
                <a:gd name="T4" fmla="*/ 49 w 270"/>
                <a:gd name="T5" fmla="*/ 77 h 223"/>
                <a:gd name="T6" fmla="*/ 0 w 270"/>
                <a:gd name="T7" fmla="*/ 127 h 223"/>
                <a:gd name="T8" fmla="*/ 47 w 270"/>
                <a:gd name="T9" fmla="*/ 173 h 223"/>
                <a:gd name="T10" fmla="*/ 96 w 270"/>
                <a:gd name="T11" fmla="*/ 223 h 223"/>
                <a:gd name="T12" fmla="*/ 144 w 270"/>
                <a:gd name="T13" fmla="*/ 173 h 223"/>
                <a:gd name="T14" fmla="*/ 270 w 270"/>
                <a:gd name="T15" fmla="*/ 49 h 223"/>
                <a:gd name="T16" fmla="*/ 221 w 270"/>
                <a:gd name="T1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0" h="223">
                  <a:moveTo>
                    <a:pt x="221" y="0"/>
                  </a:moveTo>
                  <a:lnTo>
                    <a:pt x="96" y="124"/>
                  </a:lnTo>
                  <a:lnTo>
                    <a:pt x="49" y="77"/>
                  </a:lnTo>
                  <a:lnTo>
                    <a:pt x="0" y="127"/>
                  </a:lnTo>
                  <a:lnTo>
                    <a:pt x="47" y="173"/>
                  </a:lnTo>
                  <a:lnTo>
                    <a:pt x="96" y="223"/>
                  </a:lnTo>
                  <a:lnTo>
                    <a:pt x="144" y="173"/>
                  </a:lnTo>
                  <a:lnTo>
                    <a:pt x="270" y="49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B050"/>
            </a:solidFill>
            <a:ln w="15875">
              <a:solidFill>
                <a:schemeClr val="bg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293947" y="3249910"/>
            <a:ext cx="5344485" cy="1067492"/>
            <a:chOff x="5293947" y="3249910"/>
            <a:chExt cx="5344485" cy="1067492"/>
          </a:xfrm>
        </p:grpSpPr>
        <p:sp>
          <p:nvSpPr>
            <p:cNvPr id="137" name="Freeform 7"/>
            <p:cNvSpPr>
              <a:spLocks/>
            </p:cNvSpPr>
            <p:nvPr/>
          </p:nvSpPr>
          <p:spPr bwMode="auto">
            <a:xfrm>
              <a:off x="6235081" y="3374154"/>
              <a:ext cx="2678852" cy="859917"/>
            </a:xfrm>
            <a:custGeom>
              <a:avLst/>
              <a:gdLst>
                <a:gd name="T0" fmla="*/ 0 w 878"/>
                <a:gd name="T1" fmla="*/ 0 h 261"/>
                <a:gd name="T2" fmla="*/ 878 w 878"/>
                <a:gd name="T3" fmla="*/ 0 h 261"/>
                <a:gd name="T4" fmla="*/ 878 w 878"/>
                <a:gd name="T5" fmla="*/ 261 h 261"/>
                <a:gd name="T6" fmla="*/ 0 w 878"/>
                <a:gd name="T7" fmla="*/ 261 h 261"/>
                <a:gd name="T8" fmla="*/ 0 w 878"/>
                <a:gd name="T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8" h="261">
                  <a:moveTo>
                    <a:pt x="0" y="0"/>
                  </a:moveTo>
                  <a:cubicBezTo>
                    <a:pt x="275" y="0"/>
                    <a:pt x="604" y="0"/>
                    <a:pt x="878" y="0"/>
                  </a:cubicBezTo>
                  <a:cubicBezTo>
                    <a:pt x="878" y="87"/>
                    <a:pt x="878" y="174"/>
                    <a:pt x="878" y="261"/>
                  </a:cubicBezTo>
                  <a:cubicBezTo>
                    <a:pt x="604" y="261"/>
                    <a:pt x="275" y="261"/>
                    <a:pt x="0" y="261"/>
                  </a:cubicBezTo>
                  <a:cubicBezTo>
                    <a:pt x="0" y="174"/>
                    <a:pt x="0" y="87"/>
                    <a:pt x="0" y="0"/>
                  </a:cubicBezTo>
                  <a:close/>
                </a:path>
              </a:pathLst>
            </a:custGeom>
            <a:solidFill>
              <a:srgbClr val="D0BD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15"/>
            <p:cNvSpPr>
              <a:spLocks/>
            </p:cNvSpPr>
            <p:nvPr/>
          </p:nvSpPr>
          <p:spPr bwMode="auto">
            <a:xfrm>
              <a:off x="5293947" y="3351891"/>
              <a:ext cx="941133" cy="882180"/>
            </a:xfrm>
            <a:custGeom>
              <a:avLst/>
              <a:gdLst>
                <a:gd name="T0" fmla="*/ 599 w 599"/>
                <a:gd name="T1" fmla="*/ 16 h 634"/>
                <a:gd name="T2" fmla="*/ 599 w 599"/>
                <a:gd name="T3" fmla="*/ 634 h 634"/>
                <a:gd name="T4" fmla="*/ 0 w 599"/>
                <a:gd name="T5" fmla="*/ 357 h 634"/>
                <a:gd name="T6" fmla="*/ 0 w 599"/>
                <a:gd name="T7" fmla="*/ 0 h 634"/>
                <a:gd name="T8" fmla="*/ 599 w 599"/>
                <a:gd name="T9" fmla="*/ 1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9" h="634">
                  <a:moveTo>
                    <a:pt x="599" y="16"/>
                  </a:moveTo>
                  <a:lnTo>
                    <a:pt x="599" y="634"/>
                  </a:lnTo>
                  <a:lnTo>
                    <a:pt x="0" y="357"/>
                  </a:lnTo>
                  <a:lnTo>
                    <a:pt x="0" y="0"/>
                  </a:lnTo>
                  <a:lnTo>
                    <a:pt x="599" y="16"/>
                  </a:lnTo>
                  <a:close/>
                </a:path>
              </a:pathLst>
            </a:custGeom>
            <a:solidFill>
              <a:srgbClr val="8575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" name="Прямоугольник 132"/>
            <p:cNvSpPr/>
            <p:nvPr/>
          </p:nvSpPr>
          <p:spPr>
            <a:xfrm>
              <a:off x="6267750" y="3580466"/>
              <a:ext cx="2244318" cy="3529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200" b="1" dirty="0" smtClean="0">
                  <a:solidFill>
                    <a:prstClr val="white"/>
                  </a:solidFill>
                </a:rPr>
                <a:t>РЕКОМЕНДУЕТСЯ УСЛОВНО</a:t>
              </a:r>
              <a:endParaRPr lang="ru-RU" sz="11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8486281" y="3308990"/>
              <a:ext cx="2152151" cy="100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prstClr val="white">
                      <a:lumMod val="95000"/>
                    </a:prstClr>
                  </a:solidFill>
                </a:rPr>
                <a:t>для конкретной</a:t>
              </a:r>
            </a:p>
            <a:p>
              <a:pPr algn="ctr"/>
              <a:r>
                <a:rPr lang="ru-RU" sz="1400" b="1" dirty="0" smtClean="0">
                  <a:solidFill>
                    <a:prstClr val="white">
                      <a:lumMod val="95000"/>
                    </a:prstClr>
                  </a:solidFill>
                </a:rPr>
                <a:t>воинской</a:t>
              </a:r>
            </a:p>
            <a:p>
              <a:pPr algn="ctr"/>
              <a:r>
                <a:rPr lang="ru-RU" sz="1400" b="1" dirty="0" smtClean="0">
                  <a:solidFill>
                    <a:prstClr val="white">
                      <a:lumMod val="95000"/>
                    </a:prstClr>
                  </a:solidFill>
                </a:rPr>
                <a:t> должности</a:t>
              </a:r>
              <a:endParaRPr lang="ru-RU" b="1" dirty="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sp>
          <p:nvSpPr>
            <p:cNvPr id="114" name="Прямоугольник 113"/>
            <p:cNvSpPr/>
            <p:nvPr/>
          </p:nvSpPr>
          <p:spPr>
            <a:xfrm>
              <a:off x="5658721" y="3430962"/>
              <a:ext cx="573501" cy="546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prstClr val="white"/>
                  </a:solidFill>
                </a:rPr>
                <a:t>III.</a:t>
              </a:r>
              <a:r>
                <a:rPr lang="en-US" sz="2000" b="1" dirty="0" smtClean="0">
                  <a:solidFill>
                    <a:prstClr val="black"/>
                  </a:solidFill>
                </a:rPr>
                <a:t> 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8237697" y="3249910"/>
              <a:ext cx="497169" cy="489639"/>
            </a:xfrm>
            <a:custGeom>
              <a:avLst/>
              <a:gdLst>
                <a:gd name="T0" fmla="*/ 221 w 270"/>
                <a:gd name="T1" fmla="*/ 0 h 223"/>
                <a:gd name="T2" fmla="*/ 96 w 270"/>
                <a:gd name="T3" fmla="*/ 124 h 223"/>
                <a:gd name="T4" fmla="*/ 49 w 270"/>
                <a:gd name="T5" fmla="*/ 77 h 223"/>
                <a:gd name="T6" fmla="*/ 0 w 270"/>
                <a:gd name="T7" fmla="*/ 127 h 223"/>
                <a:gd name="T8" fmla="*/ 47 w 270"/>
                <a:gd name="T9" fmla="*/ 173 h 223"/>
                <a:gd name="T10" fmla="*/ 96 w 270"/>
                <a:gd name="T11" fmla="*/ 223 h 223"/>
                <a:gd name="T12" fmla="*/ 144 w 270"/>
                <a:gd name="T13" fmla="*/ 173 h 223"/>
                <a:gd name="T14" fmla="*/ 270 w 270"/>
                <a:gd name="T15" fmla="*/ 49 h 223"/>
                <a:gd name="T16" fmla="*/ 221 w 270"/>
                <a:gd name="T1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0" h="223">
                  <a:moveTo>
                    <a:pt x="221" y="0"/>
                  </a:moveTo>
                  <a:lnTo>
                    <a:pt x="96" y="124"/>
                  </a:lnTo>
                  <a:lnTo>
                    <a:pt x="49" y="77"/>
                  </a:lnTo>
                  <a:lnTo>
                    <a:pt x="0" y="127"/>
                  </a:lnTo>
                  <a:lnTo>
                    <a:pt x="47" y="173"/>
                  </a:lnTo>
                  <a:lnTo>
                    <a:pt x="96" y="223"/>
                  </a:lnTo>
                  <a:lnTo>
                    <a:pt x="144" y="173"/>
                  </a:lnTo>
                  <a:lnTo>
                    <a:pt x="270" y="49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FFC000"/>
            </a:solidFill>
            <a:ln w="15875">
              <a:solidFill>
                <a:schemeClr val="bg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293947" y="3920995"/>
            <a:ext cx="3619986" cy="1292658"/>
            <a:chOff x="5293947" y="3920995"/>
            <a:chExt cx="3619986" cy="1292658"/>
          </a:xfrm>
        </p:grpSpPr>
        <p:sp>
          <p:nvSpPr>
            <p:cNvPr id="138" name="Rectangle 8"/>
            <p:cNvSpPr>
              <a:spLocks noChangeArrowheads="1"/>
            </p:cNvSpPr>
            <p:nvPr/>
          </p:nvSpPr>
          <p:spPr bwMode="auto">
            <a:xfrm>
              <a:off x="6235081" y="4352345"/>
              <a:ext cx="2678852" cy="8613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14"/>
            <p:cNvSpPr>
              <a:spLocks/>
            </p:cNvSpPr>
            <p:nvPr/>
          </p:nvSpPr>
          <p:spPr bwMode="auto">
            <a:xfrm>
              <a:off x="5293947" y="3920995"/>
              <a:ext cx="941133" cy="1292658"/>
            </a:xfrm>
            <a:custGeom>
              <a:avLst/>
              <a:gdLst>
                <a:gd name="T0" fmla="*/ 0 w 599"/>
                <a:gd name="T1" fmla="*/ 358 h 929"/>
                <a:gd name="T2" fmla="*/ 599 w 599"/>
                <a:gd name="T3" fmla="*/ 929 h 929"/>
                <a:gd name="T4" fmla="*/ 599 w 599"/>
                <a:gd name="T5" fmla="*/ 310 h 929"/>
                <a:gd name="T6" fmla="*/ 0 w 599"/>
                <a:gd name="T7" fmla="*/ 0 h 929"/>
                <a:gd name="T8" fmla="*/ 0 w 599"/>
                <a:gd name="T9" fmla="*/ 358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9" h="929">
                  <a:moveTo>
                    <a:pt x="0" y="358"/>
                  </a:moveTo>
                  <a:lnTo>
                    <a:pt x="599" y="929"/>
                  </a:lnTo>
                  <a:lnTo>
                    <a:pt x="599" y="310"/>
                  </a:lnTo>
                  <a:lnTo>
                    <a:pt x="0" y="0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4" name="Прямоугольник 133"/>
            <p:cNvSpPr/>
            <p:nvPr/>
          </p:nvSpPr>
          <p:spPr>
            <a:xfrm>
              <a:off x="6682072" y="4563507"/>
              <a:ext cx="1714753" cy="3529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200" b="1" dirty="0" smtClean="0">
                  <a:solidFill>
                    <a:prstClr val="white"/>
                  </a:solidFill>
                </a:rPr>
                <a:t>НЕ РЕКОМЕНДУЕТСЯ</a:t>
              </a:r>
              <a:endParaRPr lang="ru-RU" sz="12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5658721" y="4299828"/>
              <a:ext cx="562428" cy="546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prstClr val="white"/>
                  </a:solidFill>
                </a:rPr>
                <a:t>IV.</a:t>
              </a:r>
              <a:r>
                <a:rPr lang="en-US" sz="2000" b="1" dirty="0" smtClean="0">
                  <a:solidFill>
                    <a:prstClr val="black"/>
                  </a:solidFill>
                </a:rPr>
                <a:t> </a:t>
              </a:r>
              <a:endParaRPr lang="ru-RU" sz="1800" dirty="0">
                <a:solidFill>
                  <a:prstClr val="black"/>
                </a:solidFill>
              </a:endParaRPr>
            </a:p>
          </p:txBody>
        </p:sp>
        <p:sp>
          <p:nvSpPr>
            <p:cNvPr id="156" name="Умножение 155"/>
            <p:cNvSpPr/>
            <p:nvPr/>
          </p:nvSpPr>
          <p:spPr>
            <a:xfrm>
              <a:off x="8250671" y="4073891"/>
              <a:ext cx="643011" cy="766741"/>
            </a:xfrm>
            <a:prstGeom prst="mathMultiply">
              <a:avLst/>
            </a:prstGeom>
            <a:solidFill>
              <a:srgbClr val="FF0000"/>
            </a:solidFill>
            <a:ln w="15875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2854957" y="5421042"/>
            <a:ext cx="7382348" cy="2041471"/>
            <a:chOff x="1602194" y="5096091"/>
            <a:chExt cx="7382348" cy="2041471"/>
          </a:xfrm>
        </p:grpSpPr>
        <p:sp>
          <p:nvSpPr>
            <p:cNvPr id="98" name="Freeform 6"/>
            <p:cNvSpPr>
              <a:spLocks/>
            </p:cNvSpPr>
            <p:nvPr/>
          </p:nvSpPr>
          <p:spPr bwMode="auto">
            <a:xfrm rot="5400000">
              <a:off x="6458261" y="3825808"/>
              <a:ext cx="496738" cy="4446312"/>
            </a:xfrm>
            <a:custGeom>
              <a:avLst/>
              <a:gdLst>
                <a:gd name="T0" fmla="*/ 330 w 330"/>
                <a:gd name="T1" fmla="*/ 0 h 3409"/>
                <a:gd name="T2" fmla="*/ 330 w 330"/>
                <a:gd name="T3" fmla="*/ 3409 h 3409"/>
                <a:gd name="T4" fmla="*/ 0 w 330"/>
                <a:gd name="T5" fmla="*/ 3409 h 3409"/>
                <a:gd name="T6" fmla="*/ 0 w 330"/>
                <a:gd name="T7" fmla="*/ 330 h 3409"/>
                <a:gd name="T8" fmla="*/ 330 w 330"/>
                <a:gd name="T9" fmla="*/ 0 h 3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3409">
                  <a:moveTo>
                    <a:pt x="330" y="0"/>
                  </a:moveTo>
                  <a:lnTo>
                    <a:pt x="330" y="3409"/>
                  </a:lnTo>
                  <a:lnTo>
                    <a:pt x="0" y="3409"/>
                  </a:lnTo>
                  <a:lnTo>
                    <a:pt x="0" y="330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646464"/>
            </a:solidFill>
            <a:ln w="57150">
              <a:noFill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99" name="Freeform 6"/>
            <p:cNvSpPr>
              <a:spLocks/>
            </p:cNvSpPr>
            <p:nvPr/>
          </p:nvSpPr>
          <p:spPr bwMode="auto">
            <a:xfrm rot="5400000">
              <a:off x="6458261" y="4257856"/>
              <a:ext cx="496738" cy="4446312"/>
            </a:xfrm>
            <a:custGeom>
              <a:avLst/>
              <a:gdLst>
                <a:gd name="T0" fmla="*/ 330 w 330"/>
                <a:gd name="T1" fmla="*/ 0 h 3409"/>
                <a:gd name="T2" fmla="*/ 330 w 330"/>
                <a:gd name="T3" fmla="*/ 3409 h 3409"/>
                <a:gd name="T4" fmla="*/ 0 w 330"/>
                <a:gd name="T5" fmla="*/ 3409 h 3409"/>
                <a:gd name="T6" fmla="*/ 0 w 330"/>
                <a:gd name="T7" fmla="*/ 330 h 3409"/>
                <a:gd name="T8" fmla="*/ 330 w 330"/>
                <a:gd name="T9" fmla="*/ 0 h 3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3409">
                  <a:moveTo>
                    <a:pt x="330" y="0"/>
                  </a:moveTo>
                  <a:lnTo>
                    <a:pt x="330" y="3409"/>
                  </a:lnTo>
                  <a:lnTo>
                    <a:pt x="0" y="3409"/>
                  </a:lnTo>
                  <a:lnTo>
                    <a:pt x="0" y="330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646464"/>
            </a:solidFill>
            <a:ln w="57150">
              <a:noFill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sp>
          <p:nvSpPr>
            <p:cNvPr id="148" name="Freeform 6"/>
            <p:cNvSpPr>
              <a:spLocks/>
            </p:cNvSpPr>
            <p:nvPr/>
          </p:nvSpPr>
          <p:spPr bwMode="auto">
            <a:xfrm rot="5400000">
              <a:off x="6513017" y="3419638"/>
              <a:ext cx="496738" cy="4446312"/>
            </a:xfrm>
            <a:custGeom>
              <a:avLst/>
              <a:gdLst>
                <a:gd name="T0" fmla="*/ 330 w 330"/>
                <a:gd name="T1" fmla="*/ 0 h 3409"/>
                <a:gd name="T2" fmla="*/ 330 w 330"/>
                <a:gd name="T3" fmla="*/ 3409 h 3409"/>
                <a:gd name="T4" fmla="*/ 0 w 330"/>
                <a:gd name="T5" fmla="*/ 3409 h 3409"/>
                <a:gd name="T6" fmla="*/ 0 w 330"/>
                <a:gd name="T7" fmla="*/ 330 h 3409"/>
                <a:gd name="T8" fmla="*/ 330 w 330"/>
                <a:gd name="T9" fmla="*/ 0 h 3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3409">
                  <a:moveTo>
                    <a:pt x="330" y="0"/>
                  </a:moveTo>
                  <a:lnTo>
                    <a:pt x="330" y="3409"/>
                  </a:lnTo>
                  <a:lnTo>
                    <a:pt x="0" y="3409"/>
                  </a:lnTo>
                  <a:lnTo>
                    <a:pt x="0" y="330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646464"/>
            </a:solidFill>
            <a:ln w="57150">
              <a:noFill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  <p:grpSp>
          <p:nvGrpSpPr>
            <p:cNvPr id="149" name="Группа 148"/>
            <p:cNvGrpSpPr/>
            <p:nvPr/>
          </p:nvGrpSpPr>
          <p:grpSpPr>
            <a:xfrm>
              <a:off x="1602194" y="5096091"/>
              <a:ext cx="7206526" cy="2041471"/>
              <a:chOff x="2061448" y="3472071"/>
              <a:chExt cx="6212969" cy="1533848"/>
            </a:xfrm>
          </p:grpSpPr>
          <p:sp>
            <p:nvSpPr>
              <p:cNvPr id="150" name="TextBox 149"/>
              <p:cNvSpPr txBox="1"/>
              <p:nvPr/>
            </p:nvSpPr>
            <p:spPr>
              <a:xfrm>
                <a:off x="4624937" y="3767210"/>
                <a:ext cx="3649480" cy="231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smtClean="0">
                    <a:solidFill>
                      <a:srgbClr val="FFC000"/>
                    </a:solidFill>
                  </a:rPr>
                  <a:t>СОЦИАЛЬНО-ПСИХОЛОГИЧЕСКОЕ ИЗУЧЕНИЕ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4620276" y="4391458"/>
                <a:ext cx="35765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dirty="0" smtClean="0">
                    <a:solidFill>
                      <a:srgbClr val="FFC000"/>
                    </a:solidFill>
                  </a:rPr>
                  <a:t>ПСИХОФИЗИОЛОГИЧЕСКОЕ ОБСЛЕДОВАНИЕ</a:t>
                </a:r>
                <a:endParaRPr lang="ru-RU" sz="14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52" name="Скругленный прямоугольник 151"/>
              <p:cNvSpPr/>
              <p:nvPr/>
            </p:nvSpPr>
            <p:spPr>
              <a:xfrm>
                <a:off x="2061448" y="3472071"/>
                <a:ext cx="2583662" cy="1533848"/>
              </a:xfrm>
              <a:prstGeom prst="roundRect">
                <a:avLst/>
              </a:prstGeom>
              <a:gradFill>
                <a:gsLst>
                  <a:gs pos="0">
                    <a:srgbClr val="646464"/>
                  </a:gs>
                  <a:gs pos="0">
                    <a:schemeClr val="bg1">
                      <a:lumMod val="65000"/>
                    </a:schemeClr>
                  </a:gs>
                  <a:gs pos="80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6200000" scaled="0"/>
              </a:gradFill>
              <a:ln w="5715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ru-RU" b="1" dirty="0" smtClean="0">
                  <a:solidFill>
                    <a:srgbClr val="C00000"/>
                  </a:solidFill>
                </a:endParaRPr>
              </a:p>
              <a:p>
                <a:pPr algn="ctr"/>
                <a:r>
                  <a:rPr lang="ru-RU" sz="2000" b="1" dirty="0" smtClean="0">
                    <a:solidFill>
                      <a:srgbClr val="C00000"/>
                    </a:solidFill>
                  </a:rPr>
                  <a:t>АРМ «ОТБОР-В»</a:t>
                </a:r>
              </a:p>
              <a:p>
                <a:pPr algn="ctr"/>
                <a:r>
                  <a:rPr lang="ru-RU" sz="2000" b="1" dirty="0" smtClean="0">
                    <a:solidFill>
                      <a:srgbClr val="C00000"/>
                    </a:solidFill>
                  </a:rPr>
                  <a:t>или</a:t>
                </a:r>
              </a:p>
              <a:p>
                <a:pPr algn="ctr"/>
                <a:r>
                  <a:rPr lang="ru-RU" sz="2000" b="1" dirty="0" smtClean="0">
                    <a:solidFill>
                      <a:srgbClr val="C00000"/>
                    </a:solidFill>
                  </a:rPr>
                  <a:t>БЛАНКОВЫЙ МЕТОД</a:t>
                </a:r>
                <a:endParaRPr lang="ru-RU" sz="2000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57" name="TextBox 156"/>
            <p:cNvSpPr txBox="1"/>
            <p:nvPr/>
          </p:nvSpPr>
          <p:spPr>
            <a:xfrm>
              <a:off x="4599026" y="5895075"/>
              <a:ext cx="3603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rgbClr val="FFC000"/>
                  </a:solidFill>
                </a:rPr>
                <a:t>ПСИХОЛОГИЧЕСКОЕ ОБСЛЕДОВАНИЕ</a:t>
              </a:r>
              <a:endParaRPr lang="ru-RU" sz="1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69" name="Text Box 46"/>
          <p:cNvSpPr txBox="1">
            <a:spLocks noChangeArrowheads="1"/>
          </p:cNvSpPr>
          <p:nvPr/>
        </p:nvSpPr>
        <p:spPr bwMode="auto">
          <a:xfrm>
            <a:off x="1297072" y="89923"/>
            <a:ext cx="8407887" cy="63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013" tIns="40007" rIns="80013" bIns="40007">
            <a:spAutoFit/>
          </a:bodyPr>
          <a:lstStyle/>
          <a:p>
            <a:pPr algn="ctr" eaLnBrk="0" hangingPunct="0">
              <a:defRPr/>
            </a:pPr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 – ПСИХОЛОГИЧЕСКИЙ ОТБОР КАНДИДАТОВ ПРИ ПОСТУПЛЕНИИ НА ВОЕННУЮ СЛУЖБУ ПО КОНТРАКТУ</a:t>
            </a:r>
            <a:endParaRPr lang="ru-RU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16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alt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80" y="937905"/>
            <a:ext cx="10690383" cy="6690086"/>
          </a:xfrm>
          <a:prstGeom prst="rect">
            <a:avLst/>
          </a:prstGeom>
          <a:solidFill>
            <a:srgbClr val="6F7C66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defTabSz="888893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560" y="937906"/>
            <a:ext cx="4245698" cy="5652853"/>
          </a:xfrm>
          <a:prstGeom prst="rect">
            <a:avLst/>
          </a:prstGeom>
          <a:pattFill prst="dk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04306" tIns="52153" rIns="104306" bIns="52153" rtlCol="0" anchor="ctr"/>
          <a:lstStyle/>
          <a:p>
            <a:pPr algn="ctr" defTabSz="104293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4970" y="1194590"/>
            <a:ext cx="3475265" cy="1956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20150624_094136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4657" y="2680621"/>
            <a:ext cx="3749786" cy="2222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25"/>
          <a:stretch/>
        </p:blipFill>
        <p:spPr bwMode="auto">
          <a:xfrm>
            <a:off x="6793950" y="4658805"/>
            <a:ext cx="3794862" cy="2170211"/>
          </a:xfrm>
          <a:prstGeom prst="rect">
            <a:avLst/>
          </a:prstGeom>
          <a:solidFill>
            <a:srgbClr val="FFFFFF">
              <a:shade val="85000"/>
            </a:srgbClr>
          </a:solidFill>
          <a:ln w="0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Прямоугольник 19"/>
          <p:cNvSpPr/>
          <p:nvPr/>
        </p:nvSpPr>
        <p:spPr>
          <a:xfrm>
            <a:off x="12560" y="7084287"/>
            <a:ext cx="10680840" cy="476517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3196" tIns="41065" rIns="123196" bIns="41065" anchor="ctr"/>
          <a:lstStyle/>
          <a:p>
            <a:pPr indent="206438" algn="just">
              <a:defRPr/>
            </a:pPr>
            <a:r>
              <a:rPr lang="ru-RU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случае невыполнения минимального норматива в одном из упражнений, требования к поступающему на службу по контракту </a:t>
            </a:r>
            <a:r>
              <a:rPr lang="ru-RU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считаются не выполненными</a:t>
            </a:r>
          </a:p>
        </p:txBody>
      </p:sp>
      <p:pic>
        <p:nvPicPr>
          <p:cNvPr id="21" name="Picture 2" descr="D:\II_Vzvod\Доклад КР Организация отбора кандидатов для прохождения службы в НР\Материалы для доклада КР на АРМИИ 2015\Фото на обработку\Оператор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356" y="1084325"/>
            <a:ext cx="631357" cy="1400161"/>
          </a:xfrm>
          <a:prstGeom prst="rect">
            <a:avLst/>
          </a:prstGeom>
          <a:noFill/>
        </p:spPr>
      </p:pic>
      <p:pic>
        <p:nvPicPr>
          <p:cNvPr id="23" name="Picture 6" descr="C:\Users\molomin103\Pictures\Физо-2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0386" y="1589493"/>
            <a:ext cx="2924418" cy="41807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5363489" y="2744204"/>
            <a:ext cx="619214" cy="573696"/>
            <a:chOff x="10872700" y="2743501"/>
            <a:chExt cx="797013" cy="797013"/>
          </a:xfrm>
        </p:grpSpPr>
        <p:sp>
          <p:nvSpPr>
            <p:cNvPr id="25" name="Овал 24"/>
            <p:cNvSpPr/>
            <p:nvPr/>
          </p:nvSpPr>
          <p:spPr>
            <a:xfrm>
              <a:off x="10872700" y="2743501"/>
              <a:ext cx="797013" cy="797013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4478B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042937">
                <a:defRPr/>
              </a:pPr>
              <a:endParaRPr lang="ru-RU" kern="0">
                <a:solidFill>
                  <a:prstClr val="white"/>
                </a:solidFill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0" cstate="screen">
              <a:duotone>
                <a:srgbClr val="AD0101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4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7952" y="2814191"/>
              <a:ext cx="664607" cy="664607"/>
            </a:xfrm>
            <a:prstGeom prst="rect">
              <a:avLst/>
            </a:prstGeom>
          </p:spPr>
        </p:pic>
      </p:grpSp>
      <p:sp>
        <p:nvSpPr>
          <p:cNvPr id="27" name="9 Rectángulo redondeado"/>
          <p:cNvSpPr>
            <a:spLocks noChangeAspect="1"/>
          </p:cNvSpPr>
          <p:nvPr/>
        </p:nvSpPr>
        <p:spPr>
          <a:xfrm>
            <a:off x="4321410" y="4282948"/>
            <a:ext cx="506643" cy="477661"/>
          </a:xfrm>
          <a:prstGeom prst="roundRect">
            <a:avLst>
              <a:gd name="adj" fmla="val 7225"/>
            </a:avLst>
          </a:prstGeom>
          <a:solidFill>
            <a:srgbClr val="81B53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4306" tIns="52153" rIns="104306" bIns="52153" rtlCol="0" anchor="ctr"/>
          <a:lstStyle/>
          <a:p>
            <a:pPr algn="ctr" defTabSz="2756594">
              <a:defRPr/>
            </a:pPr>
            <a:r>
              <a:rPr lang="es-ES" sz="2700" b="1" kern="0" dirty="0">
                <a:solidFill>
                  <a:srgbClr val="FFFFFF"/>
                </a:solidFill>
                <a:latin typeface="Oswald" panose="02000503000000000000" pitchFamily="2" charset="0"/>
                <a:ea typeface="Open Sans Extrabold" panose="020B0604020202020204" charset="0"/>
                <a:cs typeface="Open Sans Extrabold" panose="020B0604020202020204" charset="0"/>
              </a:rPr>
              <a:t>1</a:t>
            </a:r>
          </a:p>
        </p:txBody>
      </p:sp>
      <p:sp>
        <p:nvSpPr>
          <p:cNvPr id="28" name="9 Rectángulo redondeado"/>
          <p:cNvSpPr>
            <a:spLocks noChangeAspect="1"/>
          </p:cNvSpPr>
          <p:nvPr/>
        </p:nvSpPr>
        <p:spPr>
          <a:xfrm>
            <a:off x="4324346" y="5075562"/>
            <a:ext cx="506643" cy="477661"/>
          </a:xfrm>
          <a:prstGeom prst="roundRect">
            <a:avLst>
              <a:gd name="adj" fmla="val 7225"/>
            </a:avLst>
          </a:prstGeom>
          <a:solidFill>
            <a:srgbClr val="FF33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4306" tIns="52153" rIns="104306" bIns="52153" rtlCol="0" anchor="ctr"/>
          <a:lstStyle/>
          <a:p>
            <a:pPr algn="ctr" defTabSz="2756594">
              <a:defRPr/>
            </a:pPr>
            <a:r>
              <a:rPr lang="ru-RU" sz="2700" b="1" kern="0" dirty="0">
                <a:solidFill>
                  <a:srgbClr val="FFFFFF"/>
                </a:solidFill>
                <a:latin typeface="Oswald" panose="02000503000000000000" pitchFamily="2" charset="0"/>
                <a:ea typeface="Open Sans Extrabold" panose="020B0604020202020204" charset="0"/>
                <a:cs typeface="Open Sans Extrabold" panose="020B0604020202020204" charset="0"/>
              </a:rPr>
              <a:t>2</a:t>
            </a:r>
            <a:endParaRPr lang="es-ES" sz="2700" b="1" kern="0" dirty="0">
              <a:solidFill>
                <a:srgbClr val="FFFFFF"/>
              </a:solidFill>
              <a:latin typeface="Oswald" panose="02000503000000000000" pitchFamily="2" charset="0"/>
              <a:ea typeface="Open Sans Extrabold" panose="020B0604020202020204" charset="0"/>
              <a:cs typeface="Open Sans Extrabold" panose="020B0604020202020204" charset="0"/>
            </a:endParaRPr>
          </a:p>
        </p:txBody>
      </p:sp>
      <p:sp>
        <p:nvSpPr>
          <p:cNvPr id="29" name="9 Rectángulo redondeado"/>
          <p:cNvSpPr>
            <a:spLocks noChangeAspect="1"/>
          </p:cNvSpPr>
          <p:nvPr/>
        </p:nvSpPr>
        <p:spPr>
          <a:xfrm>
            <a:off x="4324124" y="5935783"/>
            <a:ext cx="506643" cy="477661"/>
          </a:xfrm>
          <a:prstGeom prst="roundRect">
            <a:avLst>
              <a:gd name="adj" fmla="val 7225"/>
            </a:avLst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4306" tIns="52153" rIns="104306" bIns="52153" rtlCol="0" anchor="ctr"/>
          <a:lstStyle/>
          <a:p>
            <a:pPr algn="ctr" defTabSz="2756594">
              <a:defRPr/>
            </a:pPr>
            <a:r>
              <a:rPr lang="ru-RU" sz="2700" b="1" kern="0" dirty="0">
                <a:solidFill>
                  <a:srgbClr val="FFFFFF"/>
                </a:solidFill>
                <a:latin typeface="Oswald" panose="02000503000000000000" pitchFamily="2" charset="0"/>
                <a:ea typeface="Open Sans Extrabold" panose="020B0604020202020204" charset="0"/>
                <a:cs typeface="Open Sans Extrabold" panose="020B0604020202020204" charset="0"/>
              </a:rPr>
              <a:t>3</a:t>
            </a:r>
            <a:endParaRPr lang="es-ES" sz="2700" b="1" kern="0" dirty="0">
              <a:solidFill>
                <a:srgbClr val="FFFFFF"/>
              </a:solidFill>
              <a:latin typeface="Oswald" panose="02000503000000000000" pitchFamily="2" charset="0"/>
              <a:ea typeface="Open Sans Extrabold" panose="020B0604020202020204" charset="0"/>
              <a:cs typeface="Open Sans Extrabold" panose="020B060402020202020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886316" y="4179291"/>
            <a:ext cx="2693312" cy="751655"/>
          </a:xfrm>
          <a:prstGeom prst="rect">
            <a:avLst/>
          </a:prstGeom>
          <a:gradFill>
            <a:gsLst>
              <a:gs pos="0">
                <a:schemeClr val="accent4">
                  <a:lumMod val="75000"/>
                  <a:alpha val="74000"/>
                </a:schemeClr>
              </a:gs>
              <a:gs pos="35000">
                <a:schemeClr val="accent4">
                  <a:lumMod val="60000"/>
                  <a:lumOff val="40000"/>
                  <a:alpha val="74000"/>
                </a:schemeClr>
              </a:gs>
              <a:gs pos="100000">
                <a:schemeClr val="accent4">
                  <a:lumMod val="40000"/>
                  <a:lumOff val="60000"/>
                  <a:alpha val="77000"/>
                </a:schemeClr>
              </a:gs>
            </a:gsLst>
            <a:lin ang="16200000" scaled="1"/>
          </a:gradFill>
          <a:ln>
            <a:noFill/>
          </a:ln>
        </p:spPr>
        <p:txBody>
          <a:bodyPr wrap="square" lIns="104306" tIns="52153" rIns="104306" bIns="52153">
            <a:spAutoFit/>
          </a:bodyPr>
          <a:lstStyle/>
          <a:p>
            <a:pPr algn="just"/>
            <a:r>
              <a:rPr lang="ru-RU" sz="1400" dirty="0">
                <a:solidFill>
                  <a:prstClr val="black"/>
                </a:solidFill>
              </a:rPr>
              <a:t>кандидаты из числа граждан, не проходящих военную службу, проверяются </a:t>
            </a:r>
            <a:r>
              <a:rPr lang="ru-RU" sz="1400" b="1" dirty="0">
                <a:solidFill>
                  <a:srgbClr val="C00000"/>
                </a:solidFill>
              </a:rPr>
              <a:t>пунктом отбора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886316" y="4954579"/>
            <a:ext cx="2693312" cy="967099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  <a:alpha val="76000"/>
                </a:schemeClr>
              </a:gs>
              <a:gs pos="35000">
                <a:schemeClr val="accent3">
                  <a:lumMod val="60000"/>
                  <a:lumOff val="40000"/>
                  <a:alpha val="75000"/>
                </a:schemeClr>
              </a:gs>
              <a:gs pos="100000">
                <a:schemeClr val="accent3">
                  <a:lumMod val="40000"/>
                  <a:lumOff val="60000"/>
                  <a:alpha val="75000"/>
                </a:schemeClr>
              </a:gs>
            </a:gsLst>
            <a:lin ang="16200000" scaled="1"/>
          </a:gradFill>
        </p:spPr>
        <p:txBody>
          <a:bodyPr wrap="square" lIns="104306" tIns="52153" rIns="104306" bIns="52153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кандидаты из числа </a:t>
            </a:r>
            <a:r>
              <a:rPr lang="ru-RU" sz="1400" dirty="0">
                <a:solidFill>
                  <a:srgbClr val="7030A0"/>
                </a:solidFill>
              </a:rPr>
              <a:t>призывников проверяются </a:t>
            </a:r>
            <a:r>
              <a:rPr lang="ru-RU" sz="1400" b="1" dirty="0">
                <a:solidFill>
                  <a:srgbClr val="C00000"/>
                </a:solidFill>
              </a:rPr>
              <a:t>специалистами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по физической подготовке</a:t>
            </a:r>
            <a:r>
              <a:rPr lang="ru-RU" sz="1400" dirty="0">
                <a:solidFill>
                  <a:srgbClr val="7030A0"/>
                </a:solidFill>
              </a:rPr>
              <a:t> </a:t>
            </a:r>
            <a:r>
              <a:rPr lang="ru-RU" sz="1400" b="1" dirty="0">
                <a:solidFill>
                  <a:srgbClr val="C00000"/>
                </a:solidFill>
              </a:rPr>
              <a:t>воинской части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886316" y="5935784"/>
            <a:ext cx="2693312" cy="536212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  <a:alpha val="75000"/>
                </a:schemeClr>
              </a:gs>
              <a:gs pos="35000">
                <a:schemeClr val="accent2">
                  <a:lumMod val="60000"/>
                  <a:lumOff val="40000"/>
                  <a:alpha val="75000"/>
                </a:schemeClr>
              </a:gs>
              <a:gs pos="100000">
                <a:schemeClr val="accent2">
                  <a:lumMod val="40000"/>
                  <a:lumOff val="60000"/>
                  <a:alpha val="75000"/>
                </a:schemeClr>
              </a:gs>
            </a:gsLst>
            <a:lin ang="16200000" scaled="1"/>
          </a:gradFill>
        </p:spPr>
        <p:txBody>
          <a:bodyPr wrap="square" lIns="104306" tIns="52153" rIns="104306" bIns="52153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Приказ Министра обороны РФ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srgbClr val="C00000"/>
                </a:solidFill>
              </a:rPr>
              <a:t>2013 года № 115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3" name="Picture 12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  <a14:imgEffect>
                      <a14:colorTemperature colorTemp="3000"/>
                    </a14:imgEffect>
                    <a14:imgEffect>
                      <a14:saturation sat="0"/>
                    </a14:imgEffect>
                    <a14:imgEffect>
                      <a14:brightnessContrast bright="-16000"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1843" y="1084326"/>
            <a:ext cx="584680" cy="132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207411"/>
              </p:ext>
            </p:extLst>
          </p:nvPr>
        </p:nvGraphicFramePr>
        <p:xfrm>
          <a:off x="12560" y="1080428"/>
          <a:ext cx="4259665" cy="5510326"/>
        </p:xfrm>
        <a:graphic>
          <a:graphicData uri="http://schemas.openxmlformats.org/drawingml/2006/table">
            <a:tbl>
              <a:tblPr/>
              <a:tblGrid>
                <a:gridCol w="1871365"/>
                <a:gridCol w="585783"/>
                <a:gridCol w="600839"/>
                <a:gridCol w="600839"/>
                <a:gridCol w="600839"/>
              </a:tblGrid>
              <a:tr h="57314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Физические упражнения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Минимальные требования для категорий военнослужащих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96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мужчины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женщины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20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</a:rPr>
                        <a:t>До 30 лет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</a:rPr>
                        <a:t>Старше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</a:rPr>
                        <a:t>30 лет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/>
                          <a:ea typeface="Times New Roman"/>
                        </a:rPr>
                        <a:t>До 25 лет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</a:rPr>
                        <a:t>Старше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/>
                          <a:ea typeface="Times New Roman"/>
                        </a:rPr>
                        <a:t>25 лет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299">
                <a:tc gridSpan="5"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Bef>
                          <a:spcPts val="540"/>
                        </a:spcBef>
                        <a:spcAft>
                          <a:spcPts val="540"/>
                        </a:spcAft>
                      </a:pPr>
                      <a:r>
                        <a:rPr lang="ru-RU" sz="1100" b="1" kern="0" dirty="0">
                          <a:solidFill>
                            <a:srgbClr val="26282F"/>
                          </a:solidFill>
                          <a:effectLst/>
                          <a:latin typeface="Times New Roman"/>
                          <a:ea typeface="Times New Roman"/>
                        </a:rPr>
                        <a:t>Сила</a:t>
                      </a:r>
                      <a:endParaRPr lang="ru-RU" sz="1100" b="1" kern="0" dirty="0">
                        <a:solidFill>
                          <a:srgbClr val="26282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9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Times New Roman"/>
                        </a:rPr>
                        <a:t>Сгибание и разгибание рук в упоре</a:t>
                      </a:r>
                      <a:endParaRPr lang="ru-RU" sz="12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35 раз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30 раз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12 раз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10 раз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Times New Roman"/>
                        </a:rPr>
                        <a:t>Толчок 2 гирь, весом 24 кг</a:t>
                      </a:r>
                      <a:endParaRPr lang="ru-RU" sz="12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11/15 раз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9/13 раз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Times New Roman"/>
                        </a:rPr>
                        <a:t>Наклоны туловища вперед</a:t>
                      </a:r>
                      <a:endParaRPr lang="ru-RU" sz="12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25 раз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 раз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Times New Roman"/>
                        </a:rPr>
                        <a:t>Подтягивание на перекладине</a:t>
                      </a:r>
                      <a:endParaRPr lang="ru-RU" sz="12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10 раз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8 раз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299">
                <a:tc gridSpan="5"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Bef>
                          <a:spcPts val="540"/>
                        </a:spcBef>
                        <a:spcAft>
                          <a:spcPts val="540"/>
                        </a:spcAft>
                      </a:pPr>
                      <a:r>
                        <a:rPr lang="ru-RU" sz="1100" b="1" kern="0">
                          <a:solidFill>
                            <a:srgbClr val="26282F"/>
                          </a:solidFill>
                          <a:effectLst/>
                          <a:latin typeface="Times New Roman"/>
                          <a:ea typeface="Times New Roman"/>
                        </a:rPr>
                        <a:t>Быстрота</a:t>
                      </a:r>
                      <a:endParaRPr lang="ru-RU" sz="1100" b="1" kern="0">
                        <a:solidFill>
                          <a:srgbClr val="26282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9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Times New Roman"/>
                        </a:rPr>
                        <a:t>Бег на 60 м</a:t>
                      </a:r>
                      <a:endParaRPr lang="ru-RU" sz="12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9,8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10,0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12,9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13,9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Times New Roman"/>
                        </a:rPr>
                        <a:t>Бег на 100 м</a:t>
                      </a:r>
                      <a:endParaRPr lang="ru-RU" sz="12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15,0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15,8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19,5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20,5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Times New Roman"/>
                        </a:rPr>
                        <a:t>Челночный бег на 10 х 10 м</a:t>
                      </a:r>
                      <a:endParaRPr lang="ru-RU" sz="12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28,5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29,5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38,00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39,0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299">
                <a:tc gridSpan="5"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Bef>
                          <a:spcPts val="540"/>
                        </a:spcBef>
                        <a:spcAft>
                          <a:spcPts val="540"/>
                        </a:spcAft>
                      </a:pPr>
                      <a:r>
                        <a:rPr lang="ru-RU" sz="1100" b="1" kern="0" dirty="0">
                          <a:solidFill>
                            <a:srgbClr val="26282F"/>
                          </a:solidFill>
                          <a:effectLst/>
                          <a:latin typeface="Times New Roman"/>
                          <a:ea typeface="Times New Roman"/>
                        </a:rPr>
                        <a:t>Выносливость</a:t>
                      </a:r>
                      <a:endParaRPr lang="ru-RU" sz="1100" b="1" kern="0" dirty="0">
                        <a:solidFill>
                          <a:srgbClr val="26282F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9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Times New Roman"/>
                        </a:rPr>
                        <a:t>Бег на 3 км</a:t>
                      </a:r>
                      <a:endParaRPr lang="ru-RU" sz="12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14,00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15,15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Times New Roman"/>
                        </a:rPr>
                        <a:t>Бег на 1 км</a:t>
                      </a:r>
                      <a:endParaRPr lang="ru-RU" sz="12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4,20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4,45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5,20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5,45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Times New Roman"/>
                        </a:rPr>
                        <a:t>Плавание 500 м*/300 м</a:t>
                      </a:r>
                      <a:endParaRPr lang="ru-RU" sz="12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13,00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13,30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11,00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11,30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/>
                          <a:ea typeface="Times New Roman"/>
                        </a:rPr>
                        <a:t>Лыжная гонка на 5 км</a:t>
                      </a:r>
                      <a:endParaRPr lang="ru-RU" sz="12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28,00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29,00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200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71575" marR="715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12560" y="6590759"/>
            <a:ext cx="10680840" cy="476517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3196" tIns="41065" rIns="123196" bIns="41065" anchor="ctr"/>
          <a:lstStyle/>
          <a:p>
            <a:pPr indent="202816" algn="just">
              <a:defRPr/>
            </a:pPr>
            <a:r>
              <a:rPr kumimoji="1" lang="ru-RU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Граждане, поступающие на военную службу по контракту, </a:t>
            </a:r>
            <a:r>
              <a:rPr kumimoji="1" lang="ru-RU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вправе выбирать для выполнения</a:t>
            </a:r>
            <a:br>
              <a:rPr kumimoji="1" lang="ru-RU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kumimoji="1" lang="ru-RU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одному из упражнений на каждое физическое качество</a:t>
            </a:r>
            <a:r>
              <a:rPr kumimoji="1" lang="ru-RU" sz="1500" b="1" dirty="0">
                <a:solidFill>
                  <a:srgbClr val="EE444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ru-RU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(сила, быстрота, выносливость) </a:t>
            </a:r>
          </a:p>
        </p:txBody>
      </p:sp>
      <p:sp>
        <p:nvSpPr>
          <p:cNvPr id="36" name="Text Box 46"/>
          <p:cNvSpPr txBox="1">
            <a:spLocks noChangeArrowheads="1"/>
          </p:cNvSpPr>
          <p:nvPr/>
        </p:nvSpPr>
        <p:spPr bwMode="auto">
          <a:xfrm>
            <a:off x="1297072" y="89923"/>
            <a:ext cx="8407887" cy="634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013" tIns="40007" rIns="80013" bIns="40007">
            <a:spAutoFit/>
          </a:bodyPr>
          <a:lstStyle/>
          <a:p>
            <a:pPr algn="ctr" eaLnBrk="0" hangingPunct="0">
              <a:defRPr/>
            </a:pPr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ПРОВЕКА УРОВНЯ ФИЗИЧЕСКОЙ ПОДГОТОВКИ КАНДИДАТОВ</a:t>
            </a:r>
            <a:b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ПОСТУПЛЕНИИ НА ВОЕННУЮ СЛУЖБУ ПО КОНТРАКТУ</a:t>
            </a:r>
            <a:endParaRPr lang="ru-RU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78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6"/>
          <p:cNvSpPr txBox="1">
            <a:spLocks noChangeArrowheads="1"/>
          </p:cNvSpPr>
          <p:nvPr/>
        </p:nvSpPr>
        <p:spPr bwMode="auto">
          <a:xfrm>
            <a:off x="649193" y="145830"/>
            <a:ext cx="9726167" cy="60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5" tIns="52138" rIns="104275" bIns="521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 b="1" u="sng" dirty="0">
                <a:cs typeface="Times New Roman" panose="02020603050405020304" pitchFamily="18" charset="0"/>
              </a:rPr>
              <a:t>РАЗДЕЛ СЛУЖБЫ ПО КОНТРАКТУ НА САЙТЕ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 b="1" u="sng" dirty="0">
                <a:cs typeface="Times New Roman" panose="02020603050405020304" pitchFamily="18" charset="0"/>
              </a:rPr>
              <a:t>МИНОБОРОНЫ РОССИИ</a:t>
            </a:r>
          </a:p>
        </p:txBody>
      </p:sp>
      <p:pic>
        <p:nvPicPr>
          <p:cNvPr id="6144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2" y="4098039"/>
            <a:ext cx="5051518" cy="322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25"/>
          <p:cNvGrpSpPr>
            <a:grpSpLocks/>
          </p:cNvGrpSpPr>
          <p:nvPr/>
        </p:nvGrpSpPr>
        <p:grpSpPr bwMode="auto">
          <a:xfrm>
            <a:off x="5411097" y="1637044"/>
            <a:ext cx="5049661" cy="3666279"/>
            <a:chOff x="1" y="1157288"/>
            <a:chExt cx="9144000" cy="5650394"/>
          </a:xfrm>
        </p:grpSpPr>
        <p:pic>
          <p:nvPicPr>
            <p:cNvPr id="6145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157288"/>
              <a:ext cx="9144000" cy="5057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7" name="TextBox 27"/>
            <p:cNvSpPr txBox="1">
              <a:spLocks noChangeArrowheads="1"/>
            </p:cNvSpPr>
            <p:nvPr/>
          </p:nvSpPr>
          <p:spPr bwMode="auto">
            <a:xfrm>
              <a:off x="2343773" y="2418417"/>
              <a:ext cx="4286282" cy="1138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 b="1"/>
                <a:t>Старшина  запаса Иванов Сергей Петрович, мой тлф. 9-915-256-45-96, проживаю в Мурманской области, д. Пузыри, ул.Советская, д.4, служил ранее(по призыву) в в/ч 25694, ВУС153025, личный номер У-264515, образование среднее техническое, в 1999 году окончил Саратовский техникум по специальности электросварщик, хотел бы проходить службу в ВДВ, предпочтительно в Костромской области.</a:t>
              </a:r>
            </a:p>
          </p:txBody>
        </p:sp>
        <p:sp>
          <p:nvSpPr>
            <p:cNvPr id="29" name="Овал 28"/>
            <p:cNvSpPr/>
            <p:nvPr/>
          </p:nvSpPr>
          <p:spPr>
            <a:xfrm>
              <a:off x="1976719" y="2078040"/>
              <a:ext cx="4928347" cy="2053707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00"/>
                </a:solidFill>
              </a:endParaRPr>
            </a:p>
          </p:txBody>
        </p:sp>
        <p:sp>
          <p:nvSpPr>
            <p:cNvPr id="61459" name="TextBox 29"/>
            <p:cNvSpPr txBox="1">
              <a:spLocks noChangeArrowheads="1"/>
            </p:cNvSpPr>
            <p:nvPr/>
          </p:nvSpPr>
          <p:spPr bwMode="auto">
            <a:xfrm>
              <a:off x="1408607" y="6234056"/>
              <a:ext cx="6600314" cy="470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>
                  <a:solidFill>
                    <a:srgbClr val="FF0000"/>
                  </a:solidFill>
                </a:rPr>
                <a:t>Сообщение для отправки на пункт отбора</a:t>
              </a:r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>
            <a:xfrm>
              <a:off x="1408579" y="6807682"/>
              <a:ext cx="686136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5940238" y="3872785"/>
              <a:ext cx="2329704" cy="29348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5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2" y="1027744"/>
            <a:ext cx="5051518" cy="296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Овал 54"/>
          <p:cNvSpPr/>
          <p:nvPr/>
        </p:nvSpPr>
        <p:spPr>
          <a:xfrm>
            <a:off x="3956187" y="1993001"/>
            <a:ext cx="1262415" cy="742124"/>
          </a:xfrm>
          <a:prstGeom prst="ellipse">
            <a:avLst/>
          </a:prstGeom>
          <a:solidFill>
            <a:srgbClr val="FFFF00">
              <a:alpha val="0"/>
            </a:srgbClr>
          </a:solidFill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75" tIns="52138" rIns="104275" bIns="52138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24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alt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3000440" y="6172640"/>
            <a:ext cx="9726167" cy="54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75" tIns="52138" rIns="104275" bIns="5213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dirty="0" smtClean="0">
                <a:cs typeface="Times New Roman" panose="02020603050405020304" pitchFamily="18" charset="0"/>
              </a:rPr>
              <a:t>WWW.MIL</a:t>
            </a:r>
            <a:r>
              <a:rPr lang="en-US" altLang="ru-RU" dirty="0">
                <a:cs typeface="Times New Roman" panose="02020603050405020304" pitchFamily="18" charset="0"/>
              </a:rPr>
              <a:t>.</a:t>
            </a:r>
            <a:r>
              <a:rPr lang="en-US" altLang="ru-RU" dirty="0" smtClean="0">
                <a:cs typeface="Times New Roman" panose="02020603050405020304" pitchFamily="18" charset="0"/>
              </a:rPr>
              <a:t>RU</a:t>
            </a:r>
            <a:endParaRPr lang="ru-RU" altLang="ru-RU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1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964" y="529722"/>
            <a:ext cx="13587052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" descr="Y:\ТИХОНОВ\РАБОТА\Выступления и слайды\Ежедневник\Материалы\эмблема гу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628" y="1692399"/>
            <a:ext cx="1772092" cy="2206255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810196" y="4140671"/>
            <a:ext cx="936103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5700" b="1" i="1" u="sng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634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486"/>
          <p:cNvSpPr txBox="1">
            <a:spLocks noChangeArrowheads="1"/>
          </p:cNvSpPr>
          <p:nvPr/>
        </p:nvSpPr>
        <p:spPr bwMode="auto">
          <a:xfrm>
            <a:off x="341832" y="1017738"/>
            <a:ext cx="10189444" cy="3287326"/>
          </a:xfrm>
          <a:prstGeom prst="rect">
            <a:avLst/>
          </a:prstGeom>
          <a:gradFill>
            <a:gsLst>
              <a:gs pos="0">
                <a:srgbClr val="DAFDA7"/>
              </a:gs>
              <a:gs pos="35000">
                <a:srgbClr val="E4FDC2"/>
              </a:gs>
              <a:gs pos="100000">
                <a:srgbClr val="F5FFE6"/>
              </a:gs>
            </a:gsLst>
          </a:gradFill>
          <a:ln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1"/>
          <a:lstStyle>
            <a:defPPr>
              <a:defRPr lang="ru-RU"/>
            </a:defPPr>
            <a:lvl1pPr algn="ctr">
              <a:lnSpc>
                <a:spcPct val="80000"/>
              </a:lnSpc>
              <a:defRPr sz="9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just">
              <a:defRPr/>
            </a:pPr>
            <a:r>
              <a:rPr lang="ru-RU" altLang="ru-RU" sz="1200" dirty="0" smtClean="0"/>
              <a:t>	</a:t>
            </a:r>
            <a:endParaRPr lang="ru-RU" altLang="ru-RU" sz="12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341833" y="1017738"/>
            <a:ext cx="953356" cy="32873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-402559" y="2307458"/>
            <a:ext cx="2442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ВИДЫ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-26632" y="6339"/>
            <a:ext cx="10693400" cy="84014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lIns="104306" tIns="52153" rIns="104306" bIns="52153" anchor="ctr" anchorCtr="1"/>
          <a:lstStyle/>
          <a:p>
            <a:pPr algn="ctr" eaLnBrk="0" hangingPunct="0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</a:t>
            </a: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ВООРУЖЕННЫХ СИЛ  РОССИЙСКОЙ ФЕДЕРАЦИИ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9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1178940" y="1255062"/>
            <a:ext cx="9365116" cy="3050002"/>
            <a:chOff x="831572" y="1605749"/>
            <a:chExt cx="8138422" cy="3050002"/>
          </a:xfrm>
        </p:grpSpPr>
        <p:pic>
          <p:nvPicPr>
            <p:cNvPr id="27" name="Picture 2" descr="D:\РАБОЧИЙ СТОЛ\2018\БИРКИ И БЕЙДЖИКИ\БИРКИ НА СТОЛЫ\Эмблемы ВИДОВ и РОДОВ\ВМФ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888" y="2177282"/>
              <a:ext cx="2220477" cy="148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D:\РАБОЧИЙ СТОЛ\2018\БИРКИ И БЕЙДЖИКИ\БИРКИ НА СТОЛЫ\Эмблемы ВИДОВ и РОДОВ\ВКС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6119" y="2177282"/>
              <a:ext cx="2231488" cy="1480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Рисунок 32" descr="E:\flag\land3.gif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6289" y="2177281"/>
              <a:ext cx="2231488" cy="1480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3853900" y="1715617"/>
              <a:ext cx="23762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СУХОПУТНЫЕ ВОСКА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58994" y="1605749"/>
              <a:ext cx="2376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ВОЕННО – МОРСКОЙ ФЛОТ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593730" y="1605749"/>
              <a:ext cx="2376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ВОЗДУШНО</a:t>
              </a: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КОСМИЧЕСИКЕ СИЛЫ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31572" y="3707396"/>
              <a:ext cx="28311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БЕРЕГОВЫЕ РАКЕТНО – АРТИЛЛЕРИЙСКИЕ ВОЙСКА</a:t>
              </a:r>
            </a:p>
            <a:p>
              <a:pPr algn="ctr"/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НАДВОДНЫЕ СИЛЫ</a:t>
              </a:r>
            </a:p>
            <a:p>
              <a:pPr algn="ctr"/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ПОДВОДНЫЕ СИЛЫ</a:t>
              </a:r>
            </a:p>
            <a:p>
              <a:pPr algn="ctr"/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МОРСКАЯ АВИАЦИЯ</a:t>
              </a:r>
            </a:p>
            <a:p>
              <a:pPr algn="ctr"/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МОРСКАЯ ПЕХОТА</a:t>
              </a:r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158282" y="3701644"/>
              <a:ext cx="37674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МОТОСТРЕЛКОВЫЕ ВОЙСКА</a:t>
              </a:r>
            </a:p>
            <a:p>
              <a:pPr algn="ctr"/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ТАНКОВЫЕ ВОЙСКА</a:t>
              </a:r>
            </a:p>
            <a:p>
              <a:pPr algn="ctr"/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РАКЕТНЫЕ ВОЙСКА И АРТИЛЛЕРИЯ</a:t>
              </a:r>
            </a:p>
            <a:p>
              <a:pPr algn="ctr"/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ВОЙСКА ПРОТИВОВОЗДУШНОЙ ОБОРОНЫ</a:t>
              </a:r>
            </a:p>
            <a:p>
              <a:pPr algn="ctr"/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РАЗВЕДЫВАТЕЛЬНЫЕ СОЕДИНЕНИЯ И ВОИНСКИЕ ЧАСТИ</a:t>
              </a:r>
            </a:p>
            <a:p>
              <a:pPr algn="ctr"/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ВОЙСКА РАДИАЦИОННОЙ, ХИМИЧЕСКОЙ И БИОЛОГИЧЕСКОЙ ЗАЩИТЫ</a:t>
              </a:r>
            </a:p>
            <a:p>
              <a:pPr algn="ctr"/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ВОЙСКА СВЯЗИ</a:t>
              </a:r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593730" y="3717032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ВОЗДУШНО – КОСМИЧЕСКИЕ СИЛЫ</a:t>
              </a:r>
            </a:p>
            <a:p>
              <a:pPr algn="ctr"/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КОСМИЧЕСКИЕ ВОЙСКА</a:t>
              </a:r>
            </a:p>
            <a:p>
              <a:pPr algn="ctr"/>
              <a:r>
                <a:rPr lang="ru-RU" sz="800" dirty="0" smtClean="0">
                  <a:latin typeface="Times New Roman" pitchFamily="18" charset="0"/>
                  <a:cs typeface="Times New Roman" pitchFamily="18" charset="0"/>
                </a:rPr>
                <a:t>ВОЙСКА ПВО - ПРО</a:t>
              </a:r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41832" y="4519215"/>
            <a:ext cx="9541372" cy="2810273"/>
            <a:chOff x="293325" y="4658916"/>
            <a:chExt cx="9229839" cy="2810273"/>
          </a:xfrm>
        </p:grpSpPr>
        <p:sp>
          <p:nvSpPr>
            <p:cNvPr id="46" name="Text Box 486"/>
            <p:cNvSpPr txBox="1">
              <a:spLocks noChangeArrowheads="1"/>
            </p:cNvSpPr>
            <p:nvPr/>
          </p:nvSpPr>
          <p:spPr bwMode="auto">
            <a:xfrm>
              <a:off x="293325" y="4658916"/>
              <a:ext cx="9229839" cy="2810272"/>
            </a:xfrm>
            <a:prstGeom prst="rect">
              <a:avLst/>
            </a:prstGeom>
            <a:gradFill>
              <a:gsLst>
                <a:gs pos="0">
                  <a:srgbClr val="DAFDA7"/>
                </a:gs>
                <a:gs pos="35000">
                  <a:srgbClr val="E4FDC2"/>
                </a:gs>
                <a:gs pos="100000">
                  <a:srgbClr val="F5FFE6"/>
                </a:gs>
              </a:gsLst>
            </a:gradFill>
            <a:ln>
              <a:headEnd/>
              <a:tailEnd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 anchorCtr="1"/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900" b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algn="just">
                <a:defRPr/>
              </a:pPr>
              <a:r>
                <a:rPr lang="ru-RU" altLang="ru-RU" sz="1200" dirty="0" smtClean="0"/>
                <a:t>	</a:t>
              </a:r>
              <a:endParaRPr lang="ru-RU" altLang="ru-RU" sz="1200" dirty="0"/>
            </a:p>
          </p:txBody>
        </p:sp>
        <p:grpSp>
          <p:nvGrpSpPr>
            <p:cNvPr id="40" name="Группа 39"/>
            <p:cNvGrpSpPr/>
            <p:nvPr/>
          </p:nvGrpSpPr>
          <p:grpSpPr>
            <a:xfrm>
              <a:off x="1380790" y="4658916"/>
              <a:ext cx="7750804" cy="2679416"/>
              <a:chOff x="1235342" y="1300118"/>
              <a:chExt cx="6919690" cy="2679416"/>
            </a:xfrm>
          </p:grpSpPr>
          <p:pic>
            <p:nvPicPr>
              <p:cNvPr id="41" name="Рисунок 40" descr="E:\flag\vdv3.gif"/>
              <p:cNvPicPr/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6722" y="2143324"/>
                <a:ext cx="2808310" cy="183621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Рисунок 41" descr="C:\Users\Колтунов\Desktop\Новая папка\РВСН.jpg"/>
              <p:cNvPicPr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5342" y="2143323"/>
                <a:ext cx="2808312" cy="183621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5562745" y="1423228"/>
                <a:ext cx="237626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>
                    <a:latin typeface="Times New Roman" pitchFamily="18" charset="0"/>
                    <a:cs typeface="Times New Roman" pitchFamily="18" charset="0"/>
                  </a:rPr>
                  <a:t>ВОЗДУШНО – ДЕСАНТНЫЕ ВОЙСКА</a:t>
                </a:r>
                <a:endParaRPr lang="ru-RU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235342" y="1300118"/>
                <a:ext cx="28083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>
                    <a:latin typeface="Times New Roman" pitchFamily="18" charset="0"/>
                    <a:cs typeface="Times New Roman" pitchFamily="18" charset="0"/>
                  </a:rPr>
                  <a:t>РАКЕТНЫЕ ВОЙСКА СТРАТЕГИЧЕСКОГО НАЗНАЧЕНИЯ</a:t>
                </a:r>
                <a:endParaRPr lang="ru-RU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" name="Прямоугольник 1"/>
            <p:cNvSpPr/>
            <p:nvPr/>
          </p:nvSpPr>
          <p:spPr>
            <a:xfrm>
              <a:off x="293325" y="4658917"/>
              <a:ext cx="922229" cy="281027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 rot="16200000">
              <a:off x="-448689" y="5710111"/>
              <a:ext cx="24421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 smtClean="0">
                  <a:latin typeface="Times New Roman" pitchFamily="18" charset="0"/>
                  <a:cs typeface="Times New Roman" pitchFamily="18" charset="0"/>
                </a:rPr>
                <a:t>РОДА</a:t>
              </a:r>
              <a:endParaRPr lang="ru-RU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318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29"/>
          <p:cNvSpPr>
            <a:spLocks noChangeArrowheads="1"/>
          </p:cNvSpPr>
          <p:nvPr/>
        </p:nvSpPr>
        <p:spPr bwMode="auto">
          <a:xfrm>
            <a:off x="1725696" y="207984"/>
            <a:ext cx="7412976" cy="508126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/>
            <a:r>
              <a:rPr lang="ru-RU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СУХОПУТНЫЕ ВОЙСКА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 Box 1238"/>
          <p:cNvSpPr txBox="1">
            <a:spLocks noChangeArrowheads="1"/>
          </p:cNvSpPr>
          <p:nvPr/>
        </p:nvSpPr>
        <p:spPr bwMode="auto">
          <a:xfrm>
            <a:off x="165290" y="1081501"/>
            <a:ext cx="4176463" cy="3613977"/>
          </a:xfrm>
          <a:prstGeom prst="rect">
            <a:avLst/>
          </a:prstGeom>
          <a:solidFill>
            <a:schemeClr val="accent6">
              <a:lumMod val="40000"/>
              <a:lumOff val="60000"/>
              <a:alpha val="57000"/>
            </a:schemeClr>
          </a:solidFill>
          <a:ln w="9525" algn="ctr">
            <a:noFill/>
            <a:miter lim="800000"/>
            <a:headEnd/>
            <a:tailEnd/>
          </a:ln>
          <a:effectLst>
            <a:glow rad="127000">
              <a:schemeClr val="bg1">
                <a:alpha val="40000"/>
              </a:schemeClr>
            </a:glow>
          </a:effectLst>
        </p:spPr>
        <p:txBody>
          <a:bodyPr wrap="square" lIns="104306" tIns="52153" rIns="104306" bIns="52153">
            <a:spAutoFit/>
          </a:bodyPr>
          <a:lstStyle/>
          <a:p>
            <a:pPr indent="508853" algn="just">
              <a:lnSpc>
                <a:spcPct val="95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Сухопутные войска (СВ)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наиболее многочисленный и разнообразный по вооружению и способам боевых действий вид Вооруженных Сил Российской Федерации (ВС РФ), предназначенный для отражения агрессии противника на континентальных театрах военных действий, защиты территориальной целостности и национальных интересов РФ.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521" y="5272843"/>
            <a:ext cx="3018003" cy="189216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15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4" name="10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30.6062"/>
                </p14:media>
              </p:ext>
            </p:extLst>
          </p:nvPr>
        </p:nvPicPr>
        <p:blipFill rotWithShape="1">
          <a:blip r:embed="rId11"/>
          <a:srcRect t="23929" b="24450"/>
          <a:stretch/>
        </p:blipFill>
        <p:spPr>
          <a:xfrm>
            <a:off x="4770636" y="1081501"/>
            <a:ext cx="5690122" cy="1935187"/>
          </a:xfrm>
          <a:prstGeom prst="rect">
            <a:avLst/>
          </a:prstGeom>
        </p:spPr>
      </p:pic>
      <p:pic>
        <p:nvPicPr>
          <p:cNvPr id="18" name="8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t="24855" b="24219"/>
          <a:stretch/>
        </p:blipFill>
        <p:spPr>
          <a:xfrm>
            <a:off x="4770636" y="3132559"/>
            <a:ext cx="5690122" cy="1944216"/>
          </a:xfrm>
          <a:prstGeom prst="rect">
            <a:avLst/>
          </a:prstGeom>
        </p:spPr>
      </p:pic>
      <p:pic>
        <p:nvPicPr>
          <p:cNvPr id="19" name="36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end="2620.5252"/>
                </p14:media>
              </p:ext>
            </p:extLst>
          </p:nvPr>
        </p:nvPicPr>
        <p:blipFill rotWithShape="1">
          <a:blip r:embed="rId13"/>
          <a:srcRect t="12818" b="17737"/>
          <a:stretch>
            <a:fillRect/>
          </a:stretch>
        </p:blipFill>
        <p:spPr>
          <a:xfrm>
            <a:off x="4770636" y="5272843"/>
            <a:ext cx="5690122" cy="21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68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29"/>
          <p:cNvSpPr>
            <a:spLocks noChangeArrowheads="1"/>
          </p:cNvSpPr>
          <p:nvPr/>
        </p:nvSpPr>
        <p:spPr bwMode="auto">
          <a:xfrm>
            <a:off x="1725698" y="236061"/>
            <a:ext cx="7412976" cy="474074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ВОЗДУШНО-КОСМИЧЕСКИЕ СИЛЫ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 Box 1238"/>
          <p:cNvSpPr txBox="1">
            <a:spLocks noChangeArrowheads="1"/>
          </p:cNvSpPr>
          <p:nvPr/>
        </p:nvSpPr>
        <p:spPr bwMode="auto">
          <a:xfrm>
            <a:off x="293325" y="1023922"/>
            <a:ext cx="5557431" cy="4291086"/>
          </a:xfrm>
          <a:prstGeom prst="rect">
            <a:avLst/>
          </a:prstGeom>
          <a:solidFill>
            <a:schemeClr val="bg1">
              <a:lumMod val="65000"/>
              <a:alpha val="57000"/>
            </a:schemeClr>
          </a:solidFill>
          <a:ln w="9525" algn="ctr">
            <a:noFill/>
            <a:miter lim="800000"/>
            <a:headEnd/>
            <a:tailEnd/>
          </a:ln>
          <a:effectLst>
            <a:glow rad="127000">
              <a:schemeClr val="bg1">
                <a:alpha val="40000"/>
              </a:schemeClr>
            </a:glow>
          </a:effectLst>
        </p:spPr>
        <p:txBody>
          <a:bodyPr wrap="square" lIns="104306" tIns="52153" rIns="104306" bIns="52153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Воздушно-космические силы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вид ВС РФ, предназначенный для ведения разведки воздушно-космической обстановки, вскрытия начала воздушного и ракетного воздушно-космического) нападения и оповещения органов государственного и военного управления о нем, отражения агрессии в воздушно-космической сфере и защиты от ударов из космоса и с воздуха пунктов управления высших звеньев государственного и военного управления, административно-политических центров, промышленно-экономических районов, важных объектов страны и группировок войск, поражения критически важных объектов и войск противника с применением обычных и ядерных средств поражения, а также для авиационной поддержки и обеспечения боевых действий войск видов и родов войск ВС, обеспечения запусков космических аппаратов (пусков МБР) и управления ими в орбитальном полете.</a:t>
            </a:r>
          </a:p>
        </p:txBody>
      </p:sp>
      <p:pic>
        <p:nvPicPr>
          <p:cNvPr id="11" name="Picture 17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6810" y="5436815"/>
            <a:ext cx="3010459" cy="189216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15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" name="1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t="24030" b="23903"/>
          <a:stretch/>
        </p:blipFill>
        <p:spPr>
          <a:xfrm>
            <a:off x="6050586" y="5312246"/>
            <a:ext cx="4307374" cy="2016733"/>
          </a:xfrm>
          <a:prstGeom prst="rect">
            <a:avLst/>
          </a:prstGeom>
        </p:spPr>
      </p:pic>
      <p:pic>
        <p:nvPicPr>
          <p:cNvPr id="3" name="25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t="20860" b="15717"/>
          <a:stretch/>
        </p:blipFill>
        <p:spPr>
          <a:xfrm>
            <a:off x="6067987" y="2975204"/>
            <a:ext cx="4307373" cy="2245587"/>
          </a:xfrm>
          <a:prstGeom prst="rect">
            <a:avLst/>
          </a:prstGeom>
        </p:spPr>
      </p:pic>
      <p:pic>
        <p:nvPicPr>
          <p:cNvPr id="4" name="14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t="23527" b="21904"/>
          <a:stretch/>
        </p:blipFill>
        <p:spPr>
          <a:xfrm>
            <a:off x="6067987" y="1023922"/>
            <a:ext cx="4272572" cy="189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8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36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/>
          <p:cNvSpPr>
            <a:spLocks noChangeArrowheads="1"/>
          </p:cNvSpPr>
          <p:nvPr/>
        </p:nvSpPr>
        <p:spPr bwMode="auto">
          <a:xfrm>
            <a:off x="280331" y="1160444"/>
            <a:ext cx="10119743" cy="158751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lIns="104306" tIns="52153" rIns="104306" bIns="52153" anchor="ctr"/>
          <a:lstStyle/>
          <a:p>
            <a:endParaRPr lang="ru-RU" sz="3200"/>
          </a:p>
        </p:txBody>
      </p:sp>
      <p:sp>
        <p:nvSpPr>
          <p:cNvPr id="17411" name="Rectangle 9"/>
          <p:cNvSpPr>
            <a:spLocks noChangeArrowheads="1"/>
          </p:cNvSpPr>
          <p:nvPr/>
        </p:nvSpPr>
        <p:spPr bwMode="auto">
          <a:xfrm>
            <a:off x="444363" y="1279465"/>
            <a:ext cx="2924453" cy="1347725"/>
          </a:xfrm>
          <a:prstGeom prst="rect">
            <a:avLst/>
          </a:prstGeom>
          <a:gradFill rotWithShape="1">
            <a:gsLst>
              <a:gs pos="0">
                <a:srgbClr val="4B96BC"/>
              </a:gs>
              <a:gs pos="50000">
                <a:srgbClr val="66CCFF"/>
              </a:gs>
              <a:gs pos="100000">
                <a:srgbClr val="4B96BC"/>
              </a:gs>
            </a:gsLst>
            <a:lin ang="540000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lIns="104306" tIns="52153" rIns="104306" bIns="52153" anchor="ctr"/>
          <a:lstStyle/>
          <a:p>
            <a:pPr algn="ctr"/>
            <a:r>
              <a:rPr lang="ru-RU" b="1" dirty="0"/>
              <a:t>Военно-воздушные</a:t>
            </a:r>
          </a:p>
          <a:p>
            <a:pPr algn="ctr"/>
            <a:r>
              <a:rPr lang="ru-RU" b="1" dirty="0" smtClean="0"/>
              <a:t>силы</a:t>
            </a:r>
            <a:endParaRPr lang="ru-RU" b="1" dirty="0"/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3750368" y="1279465"/>
            <a:ext cx="3104642" cy="1345974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104306" tIns="52153" rIns="104306" bIns="52153" anchor="ctr"/>
          <a:lstStyle/>
          <a:p>
            <a:pPr algn="ctr">
              <a:defRPr/>
            </a:pPr>
            <a:r>
              <a:rPr lang="ru-RU" b="1" dirty="0" smtClean="0"/>
              <a:t>Войска </a:t>
            </a:r>
          </a:p>
          <a:p>
            <a:pPr algn="ctr">
              <a:defRPr/>
            </a:pPr>
            <a:r>
              <a:rPr lang="ru-RU" b="1" dirty="0"/>
              <a:t>п</a:t>
            </a:r>
            <a:r>
              <a:rPr lang="ru-RU" b="1" dirty="0" smtClean="0"/>
              <a:t>ротивовоздушной и </a:t>
            </a:r>
          </a:p>
          <a:p>
            <a:pPr algn="ctr">
              <a:defRPr/>
            </a:pPr>
            <a:r>
              <a:rPr lang="ru-RU" b="1" dirty="0" smtClean="0"/>
              <a:t>противоракетной </a:t>
            </a:r>
          </a:p>
          <a:p>
            <a:pPr algn="ctr">
              <a:defRPr/>
            </a:pPr>
            <a:r>
              <a:rPr lang="ru-RU" b="1" dirty="0" smtClean="0"/>
              <a:t>обороны</a:t>
            </a:r>
            <a:endParaRPr lang="ru-RU" b="1" dirty="0"/>
          </a:p>
        </p:txBody>
      </p:sp>
      <p:pic>
        <p:nvPicPr>
          <p:cNvPr id="47141" name="Picture 41" descr="tu160_04"/>
          <p:cNvPicPr>
            <a:picLocks noChangeAspect="1" noChangeArrowheads="1"/>
          </p:cNvPicPr>
          <p:nvPr/>
        </p:nvPicPr>
        <p:blipFill>
          <a:blip r:embed="rId2" cstate="print"/>
          <a:srcRect l="18230" t="17998" r="9114" b="22498"/>
          <a:stretch>
            <a:fillRect/>
          </a:stretch>
        </p:blipFill>
        <p:spPr bwMode="auto">
          <a:xfrm>
            <a:off x="382204" y="5091601"/>
            <a:ext cx="3062490" cy="19848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7143" name="Picture 3" descr="ПсУ 5П85ТМ"/>
          <p:cNvPicPr>
            <a:picLocks noChangeAspect="1" noChangeArrowheads="1"/>
          </p:cNvPicPr>
          <p:nvPr/>
        </p:nvPicPr>
        <p:blipFill>
          <a:blip r:embed="rId3" cstate="print"/>
          <a:srcRect t="15492"/>
          <a:stretch>
            <a:fillRect/>
          </a:stretch>
        </p:blipFill>
        <p:spPr bwMode="auto">
          <a:xfrm>
            <a:off x="3640639" y="2947493"/>
            <a:ext cx="3302865" cy="195857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89803" dir="2700000" algn="ctr" rotWithShape="0">
              <a:srgbClr val="B2B2B2"/>
            </a:outerShdw>
          </a:effectLst>
        </p:spPr>
      </p:pic>
      <p:pic>
        <p:nvPicPr>
          <p:cNvPr id="47148" name="Picture 44" descr="SU27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950" y="2947493"/>
            <a:ext cx="3042306" cy="1944575"/>
          </a:xfrm>
          <a:prstGeom prst="rect">
            <a:avLst/>
          </a:prstGeom>
          <a:noFill/>
          <a:ln w="9525">
            <a:solidFill>
              <a:srgbClr val="F7F7F7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7418" name="Text Box 46"/>
          <p:cNvSpPr txBox="1">
            <a:spLocks noChangeArrowheads="1"/>
          </p:cNvSpPr>
          <p:nvPr/>
        </p:nvSpPr>
        <p:spPr bwMode="auto">
          <a:xfrm>
            <a:off x="2241716" y="236223"/>
            <a:ext cx="6196974" cy="888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013" tIns="40007" rIns="80013" bIns="40007">
            <a:spAutoFit/>
          </a:bodyPr>
          <a:lstStyle/>
          <a:p>
            <a:pPr algn="ctr" defTabSz="800401">
              <a:spcBef>
                <a:spcPct val="50000"/>
              </a:spcBef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РОДА ВОЗДУШНО-КОСМИЧЕСКИХ СИЛ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00401">
              <a:spcBef>
                <a:spcPct val="50000"/>
              </a:spcBef>
            </a:pPr>
            <a:endParaRPr lang="ru-RU" b="1" dirty="0">
              <a:solidFill>
                <a:srgbClr val="0033CC"/>
              </a:solidFill>
            </a:endParaRPr>
          </a:p>
        </p:txBody>
      </p:sp>
      <p:pic>
        <p:nvPicPr>
          <p:cNvPr id="47158" name="Picture 54" descr="9А83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 t="4218" b="8296"/>
          <a:stretch>
            <a:fillRect/>
          </a:stretch>
        </p:blipFill>
        <p:spPr bwMode="auto">
          <a:xfrm>
            <a:off x="3656657" y="5093351"/>
            <a:ext cx="3290021" cy="199708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16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7162482" y="1279465"/>
            <a:ext cx="3102838" cy="1345974"/>
          </a:xfrm>
          <a:prstGeom prst="rect">
            <a:avLst/>
          </a:prstGeom>
          <a:gradFill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lIns="104306" tIns="52153" rIns="104306" bIns="52153" anchor="ctr"/>
          <a:lstStyle/>
          <a:p>
            <a:pPr algn="ctr"/>
            <a:r>
              <a:rPr lang="ru-RU" b="1" dirty="0" smtClean="0"/>
              <a:t>Космические </a:t>
            </a:r>
          </a:p>
          <a:p>
            <a:pPr algn="ctr"/>
            <a:r>
              <a:rPr lang="ru-RU" b="1" dirty="0" smtClean="0"/>
              <a:t>войска</a:t>
            </a:r>
            <a:endParaRPr lang="ru-RU" b="1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9306" y="2947492"/>
            <a:ext cx="3112033" cy="194457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3019" y="5102103"/>
            <a:ext cx="3112033" cy="1988332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29"/>
          <p:cNvSpPr>
            <a:spLocks noChangeArrowheads="1"/>
          </p:cNvSpPr>
          <p:nvPr/>
        </p:nvSpPr>
        <p:spPr bwMode="auto">
          <a:xfrm>
            <a:off x="1725696" y="199854"/>
            <a:ext cx="7412976" cy="474074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ВОЕННО-МОРСКОЙ ФЛОТ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 Box 1238"/>
          <p:cNvSpPr txBox="1">
            <a:spLocks noChangeArrowheads="1"/>
          </p:cNvSpPr>
          <p:nvPr/>
        </p:nvSpPr>
        <p:spPr bwMode="auto">
          <a:xfrm>
            <a:off x="293325" y="1044327"/>
            <a:ext cx="4909359" cy="4537307"/>
          </a:xfrm>
          <a:prstGeom prst="rect">
            <a:avLst/>
          </a:prstGeom>
          <a:solidFill>
            <a:schemeClr val="accent5">
              <a:lumMod val="60000"/>
              <a:lumOff val="40000"/>
              <a:alpha val="57000"/>
            </a:schemeClr>
          </a:solidFill>
          <a:ln w="9525" algn="ctr">
            <a:noFill/>
            <a:miter lim="800000"/>
            <a:headEnd/>
            <a:tailEnd/>
          </a:ln>
          <a:effectLst>
            <a:glow rad="127000">
              <a:schemeClr val="bg1">
                <a:alpha val="50000"/>
              </a:schemeClr>
            </a:glow>
          </a:effectLst>
        </p:spPr>
        <p:txBody>
          <a:bodyPr wrap="square" lIns="104306" tIns="52153" rIns="104306" bIns="52153">
            <a:spAutoFit/>
          </a:bodyPr>
          <a:lstStyle/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Военно-Морской Флот (ВМФ) 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видом Вооруженных Сил Российской Федерации (ВС РФ). Он предназначен для вооруженной защиты интересов России, ведения боевых действий на морских и океанских театрах войны. ВМФ способен наносить ядерные удары по наземным объектам противника, уничтожать группировки его флота в море и базах, нарушать океанские и морские коммуникации противника и защищать свои морские перевозки, содействовать Сухопутным войскам в операциях на континентальных театрах военных действий, высаживать морские десанты, участвовать в отражении десантов противника и выполнять другие задачи.</a:t>
            </a:r>
          </a:p>
        </p:txBody>
      </p:sp>
      <p:pic>
        <p:nvPicPr>
          <p:cNvPr id="12" name="Picture 17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5778" y="5560875"/>
            <a:ext cx="3004449" cy="189216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16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" name="4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t="15010" b="27036"/>
          <a:stretch/>
        </p:blipFill>
        <p:spPr>
          <a:xfrm>
            <a:off x="5445652" y="3154144"/>
            <a:ext cx="5015105" cy="2179856"/>
          </a:xfrm>
          <a:prstGeom prst="rect">
            <a:avLst/>
          </a:prstGeom>
        </p:spPr>
      </p:pic>
      <p:pic>
        <p:nvPicPr>
          <p:cNvPr id="3" name="1_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t="23463" b="22601"/>
          <a:stretch/>
        </p:blipFill>
        <p:spPr>
          <a:xfrm>
            <a:off x="5445653" y="1044328"/>
            <a:ext cx="4984312" cy="2016224"/>
          </a:xfrm>
          <a:prstGeom prst="rect">
            <a:avLst/>
          </a:prstGeom>
        </p:spPr>
      </p:pic>
      <p:pic>
        <p:nvPicPr>
          <p:cNvPr id="4" name="49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t="23863" b="22549"/>
          <a:stretch/>
        </p:blipFill>
        <p:spPr>
          <a:xfrm>
            <a:off x="5445653" y="5437430"/>
            <a:ext cx="5015104" cy="20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9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21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0000" mute="1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29"/>
          <p:cNvSpPr>
            <a:spLocks noChangeArrowheads="1"/>
          </p:cNvSpPr>
          <p:nvPr/>
        </p:nvSpPr>
        <p:spPr bwMode="auto">
          <a:xfrm>
            <a:off x="1216408" y="197298"/>
            <a:ext cx="8673562" cy="474074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РАКЕТНЫЕ ВОЙСКА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СТРАТЕГИЧЕСКОГО НАЗНАЧЕНИЯ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 Box 1238"/>
          <p:cNvSpPr txBox="1">
            <a:spLocks noChangeArrowheads="1"/>
          </p:cNvSpPr>
          <p:nvPr/>
        </p:nvSpPr>
        <p:spPr bwMode="auto">
          <a:xfrm>
            <a:off x="293325" y="1023922"/>
            <a:ext cx="4693335" cy="4260308"/>
          </a:xfrm>
          <a:prstGeom prst="rect">
            <a:avLst/>
          </a:prstGeom>
          <a:solidFill>
            <a:schemeClr val="accent3">
              <a:lumMod val="60000"/>
              <a:lumOff val="40000"/>
              <a:alpha val="57000"/>
            </a:schemeClr>
          </a:solidFill>
          <a:ln w="9525" algn="ctr">
            <a:noFill/>
            <a:miter lim="800000"/>
            <a:headEnd/>
            <a:tailEnd/>
          </a:ln>
          <a:effectLst>
            <a:glow rad="127000">
              <a:schemeClr val="bg1">
                <a:alpha val="40000"/>
              </a:schemeClr>
            </a:glow>
          </a:effectLst>
        </p:spPr>
        <p:txBody>
          <a:bodyPr wrap="square" lIns="104306" tIns="52153" rIns="104306" bIns="52153">
            <a:spAutoFit/>
          </a:bodyPr>
          <a:lstStyle/>
          <a:p>
            <a:r>
              <a:rPr lang="ru-RU" sz="1800" b="1" dirty="0"/>
              <a:t>	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Ракетные войска стратегического назначения (РВСН)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род войск Вооруженных Сил Российской Федерации (ВС РФ), главный компонент ее стратегических ядерных сил (СЯС).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для ядерного сдерживания возможной агрессии и поражения в составе СЯС или самостоятельно массированными, групповыми или одиночными ракетно-ядерными ударами стратегических объектов, находящихся на одном или нескольких стратегических воздушно-космических направлениях и составляющих основу военного и военно-экономического потенциала противника.</a:t>
            </a:r>
          </a:p>
        </p:txBody>
      </p:sp>
      <p:pic>
        <p:nvPicPr>
          <p:cNvPr id="11" name="Picture 17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9233" y="5488867"/>
            <a:ext cx="3001518" cy="189216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15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2" name="1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t="22077" b="22580"/>
          <a:stretch/>
        </p:blipFill>
        <p:spPr>
          <a:xfrm>
            <a:off x="5202684" y="1023922"/>
            <a:ext cx="5258074" cy="2252653"/>
          </a:xfrm>
          <a:prstGeom prst="rect">
            <a:avLst/>
          </a:prstGeom>
        </p:spPr>
      </p:pic>
      <p:pic>
        <p:nvPicPr>
          <p:cNvPr id="3" name="шахта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12999" r="12500"/>
          <a:stretch/>
        </p:blipFill>
        <p:spPr>
          <a:xfrm>
            <a:off x="5249296" y="3492599"/>
            <a:ext cx="5211462" cy="372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4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AutoShape 29"/>
          <p:cNvSpPr>
            <a:spLocks noChangeArrowheads="1"/>
          </p:cNvSpPr>
          <p:nvPr/>
        </p:nvSpPr>
        <p:spPr bwMode="auto">
          <a:xfrm>
            <a:off x="1725696" y="205964"/>
            <a:ext cx="7412976" cy="508126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ВОЗДУШНО-ДЕСАНТНЫЕ</a:t>
            </a:r>
            <a:r>
              <a:rPr lang="ru-RU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ВОЙСКА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 Box 1238"/>
          <p:cNvSpPr txBox="1">
            <a:spLocks noChangeArrowheads="1"/>
          </p:cNvSpPr>
          <p:nvPr/>
        </p:nvSpPr>
        <p:spPr bwMode="auto">
          <a:xfrm>
            <a:off x="293325" y="1023921"/>
            <a:ext cx="5138860" cy="4260308"/>
          </a:xfrm>
          <a:prstGeom prst="rect">
            <a:avLst/>
          </a:prstGeom>
          <a:solidFill>
            <a:schemeClr val="tx2">
              <a:lumMod val="40000"/>
              <a:lumOff val="60000"/>
              <a:alpha val="57000"/>
            </a:schemeClr>
          </a:solidFill>
          <a:ln w="9525" algn="ctr">
            <a:noFill/>
            <a:miter lim="800000"/>
            <a:headEnd/>
            <a:tailEnd/>
          </a:ln>
          <a:effectLst>
            <a:glow rad="127000">
              <a:schemeClr val="bg1">
                <a:alpha val="40000"/>
              </a:schemeClr>
            </a:glow>
          </a:effectLst>
        </p:spPr>
        <p:txBody>
          <a:bodyPr wrap="square" lIns="104306" tIns="52153" rIns="104306" bIns="52153">
            <a:spAutoFit/>
          </a:bodyPr>
          <a:lstStyle/>
          <a:p>
            <a:pPr algn="just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Воздушно-десантные войска (ВДВ)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род войск Вооруженных Сил, являющийся средством Верховного Главнокомандования и предназначенный для охвата противника по воздуху и выполнения задач в его тылу по нарушению управления войсками, захвату и уничтожению наземных элементов высокоточного оружия, срыву выдвижения и развертывания резервов, нарушению работы тыла и коммуникаций, а также по прикрытию (обороне) отдельных направлений, районов, открытых флангов, блокированию и уничтожению высаженных воздушных десантов, прорвавшихся группировок противника и выполнения других задач. </a:t>
            </a:r>
          </a:p>
        </p:txBody>
      </p:sp>
      <p:pic>
        <p:nvPicPr>
          <p:cNvPr id="11" name="Picture 17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7525" y="5379221"/>
            <a:ext cx="3010459" cy="1892164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glow rad="127000">
              <a:schemeClr val="bg1"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5" y="72403"/>
            <a:ext cx="1087465" cy="669834"/>
          </a:xfrm>
          <a:prstGeom prst="rect">
            <a:avLst/>
          </a:prstGeom>
        </p:spPr>
      </p:pic>
      <p:pic>
        <p:nvPicPr>
          <p:cNvPr id="15" name="Picture 51" descr="F:\Новая папка (3)\7317889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449" y="813635"/>
            <a:ext cx="11885269" cy="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:\Users\СВЕТА\Desktop\253644422.jp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87" y="164298"/>
            <a:ext cx="735171" cy="46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Номер слайда 1"/>
          <p:cNvSpPr txBox="1">
            <a:spLocks/>
          </p:cNvSpPr>
          <p:nvPr/>
        </p:nvSpPr>
        <p:spPr bwMode="auto">
          <a:xfrm>
            <a:off x="9725588" y="236061"/>
            <a:ext cx="649773" cy="2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01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17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17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17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17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17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alt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2~1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.9212"/>
                </p14:media>
              </p:ext>
            </p:extLst>
          </p:nvPr>
        </p:nvPicPr>
        <p:blipFill rotWithShape="1">
          <a:blip r:embed="rId12"/>
          <a:srcRect t="22664" b="22832"/>
          <a:stretch/>
        </p:blipFill>
        <p:spPr>
          <a:xfrm>
            <a:off x="5672128" y="1023921"/>
            <a:ext cx="4788630" cy="1892614"/>
          </a:xfrm>
          <a:prstGeom prst="rect">
            <a:avLst/>
          </a:prstGeom>
        </p:spPr>
      </p:pic>
      <p:pic>
        <p:nvPicPr>
          <p:cNvPr id="3" name="6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t="24294" b="24086"/>
          <a:stretch/>
        </p:blipFill>
        <p:spPr>
          <a:xfrm>
            <a:off x="5672128" y="3073906"/>
            <a:ext cx="4788630" cy="1930861"/>
          </a:xfrm>
          <a:prstGeom prst="rect">
            <a:avLst/>
          </a:prstGeom>
        </p:spPr>
      </p:pic>
      <p:pic>
        <p:nvPicPr>
          <p:cNvPr id="4" name="13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t="22629" b="22278"/>
          <a:stretch/>
        </p:blipFill>
        <p:spPr>
          <a:xfrm>
            <a:off x="5681032" y="5148783"/>
            <a:ext cx="4788630" cy="212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8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14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0000" mute="1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7958</TotalTime>
  <Words>2273</Words>
  <Application>Microsoft Office PowerPoint</Application>
  <PresentationFormat>Произвольный</PresentationFormat>
  <Paragraphs>594</Paragraphs>
  <Slides>24</Slides>
  <Notes>4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Open Sans Extrabold</vt:lpstr>
      <vt:lpstr>Oswald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Tihonov</dc:creator>
  <cp:lastModifiedBy>ПОВСК</cp:lastModifiedBy>
  <cp:revision>214</cp:revision>
  <cp:lastPrinted>2014-07-04T15:28:37Z</cp:lastPrinted>
  <dcterms:created xsi:type="dcterms:W3CDTF">2013-03-28T09:34:40Z</dcterms:created>
  <dcterms:modified xsi:type="dcterms:W3CDTF">2022-01-28T12:35:52Z</dcterms:modified>
</cp:coreProperties>
</file>