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6" r:id="rId2"/>
  </p:sldMasterIdLst>
  <p:notesMasterIdLst>
    <p:notesMasterId r:id="rId23"/>
  </p:notesMasterIdLst>
  <p:sldIdLst>
    <p:sldId id="257" r:id="rId3"/>
    <p:sldId id="267" r:id="rId4"/>
    <p:sldId id="277" r:id="rId5"/>
    <p:sldId id="281" r:id="rId6"/>
    <p:sldId id="282" r:id="rId7"/>
    <p:sldId id="283" r:id="rId8"/>
    <p:sldId id="284" r:id="rId9"/>
    <p:sldId id="286" r:id="rId10"/>
    <p:sldId id="297" r:id="rId11"/>
    <p:sldId id="291" r:id="rId12"/>
    <p:sldId id="292" r:id="rId13"/>
    <p:sldId id="293" r:id="rId14"/>
    <p:sldId id="299" r:id="rId15"/>
    <p:sldId id="300" r:id="rId16"/>
    <p:sldId id="301" r:id="rId17"/>
    <p:sldId id="295" r:id="rId18"/>
    <p:sldId id="296" r:id="rId19"/>
    <p:sldId id="294" r:id="rId20"/>
    <p:sldId id="289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vetl\Desktop\&#1084;&#1072;&#1089;&#1090;&#1077;&#1088;&#1089;&#1082;&#1080;&#1077;%20&#1089;&#1074;&#1086;&#1076;&#1085;&#1072;&#1103;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vetl\Desktop\&#1084;&#1072;&#1089;&#1090;&#1077;&#1088;&#1089;&#1082;&#1080;&#1077;%20&#1089;&#1074;&#1086;&#1076;&#1085;&#1072;&#1103;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Элементы условий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Лист1!$EE$46</c:f>
              <c:strCache>
                <c:ptCount val="1"/>
                <c:pt idx="0">
                  <c:v>средний показатель(%)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6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Лист1!$ED$47:$ED$52</c:f>
              <c:strCache>
                <c:ptCount val="6"/>
                <c:pt idx="0">
                  <c:v>выделенные стоянки </c:v>
                </c:pt>
                <c:pt idx="1">
                  <c:v>наличие поручней</c:v>
                </c:pt>
                <c:pt idx="2">
                  <c:v>наличие пандуса</c:v>
                </c:pt>
                <c:pt idx="3">
                  <c:v>ширина дверных проемов</c:v>
                </c:pt>
                <c:pt idx="4">
                  <c:v>отсутствие порогов</c:v>
                </c:pt>
                <c:pt idx="5">
                  <c:v>наличие вывески (шрифт Брайля)</c:v>
                </c:pt>
              </c:strCache>
            </c:strRef>
          </c:cat>
          <c:val>
            <c:numRef>
              <c:f>Лист1!$EE$47:$EE$52</c:f>
              <c:numCache>
                <c:formatCode>General</c:formatCode>
                <c:ptCount val="6"/>
                <c:pt idx="0">
                  <c:v>55</c:v>
                </c:pt>
                <c:pt idx="1">
                  <c:v>48</c:v>
                </c:pt>
                <c:pt idx="2">
                  <c:v>39</c:v>
                </c:pt>
                <c:pt idx="3">
                  <c:v>70</c:v>
                </c:pt>
                <c:pt idx="4">
                  <c:v>43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71104"/>
        <c:axId val="174732032"/>
      </c:barChart>
      <c:catAx>
        <c:axId val="16307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4732032"/>
        <c:crosses val="autoZero"/>
        <c:auto val="1"/>
        <c:lblAlgn val="ctr"/>
        <c:lblOffset val="100"/>
        <c:noMultiLvlLbl val="0"/>
      </c:catAx>
      <c:valAx>
        <c:axId val="17473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071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Элементы условий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Лист1!$EJ$46</c:f>
              <c:strCache>
                <c:ptCount val="1"/>
                <c:pt idx="0">
                  <c:v>средний показатель(%)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6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Лист1!$EI$47:$EI$53</c:f>
              <c:strCache>
                <c:ptCount val="7"/>
                <c:pt idx="0">
                  <c:v>ширина проемов</c:v>
                </c:pt>
                <c:pt idx="1">
                  <c:v>отсутствие порогов</c:v>
                </c:pt>
                <c:pt idx="2">
                  <c:v>поручни на лестницах</c:v>
                </c:pt>
                <c:pt idx="3">
                  <c:v>тактильная разметка</c:v>
                </c:pt>
                <c:pt idx="4">
                  <c:v>таблички с обозначением аудиторий (шрифт Брайля)</c:v>
                </c:pt>
                <c:pt idx="5">
                  <c:v>информационное оповещение</c:v>
                </c:pt>
                <c:pt idx="6">
                  <c:v>информационный терминал</c:v>
                </c:pt>
              </c:strCache>
            </c:strRef>
          </c:cat>
          <c:val>
            <c:numRef>
              <c:f>Лист1!$EJ$47:$EJ$53</c:f>
              <c:numCache>
                <c:formatCode>General</c:formatCode>
                <c:ptCount val="7"/>
                <c:pt idx="0">
                  <c:v>83</c:v>
                </c:pt>
                <c:pt idx="1">
                  <c:v>48</c:v>
                </c:pt>
                <c:pt idx="2">
                  <c:v>73</c:v>
                </c:pt>
                <c:pt idx="3">
                  <c:v>40</c:v>
                </c:pt>
                <c:pt idx="4">
                  <c:v>40</c:v>
                </c:pt>
                <c:pt idx="5">
                  <c:v>10</c:v>
                </c:pt>
                <c:pt idx="6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57152"/>
        <c:axId val="175058944"/>
      </c:barChart>
      <c:catAx>
        <c:axId val="17505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75058944"/>
        <c:crosses val="autoZero"/>
        <c:auto val="1"/>
        <c:lblAlgn val="ctr"/>
        <c:lblOffset val="100"/>
        <c:noMultiLvlLbl val="0"/>
      </c:catAx>
      <c:valAx>
        <c:axId val="1750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057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EA74D-A63D-4299-8CC0-880B445F00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5FD33-57D9-4039-94F6-78FDD975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5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8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4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57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2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1046-C434-44DC-80F7-4EE6EBCDF56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7DC6-B041-4FC1-B9BA-77FBD935595B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C191A-60BE-4CCC-B77D-62B5C5FD249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47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900">
                <a:solidFill>
                  <a:srgbClr val="3A927D"/>
                </a:solidFill>
              </a:defRPr>
            </a:lvl4pPr>
            <a:lvl5pPr>
              <a:defRPr sz="1900">
                <a:solidFill>
                  <a:srgbClr val="3A927D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8757-8667-4848-8307-3B940B3B1809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2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9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3A686-AE0C-47D6-936A-EE5400CD738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6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3E9B6-FFCB-41DF-89C0-2F049750BD07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83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F92D-BA15-41D7-95DC-98B56240AA0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60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6" y="27306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899-91A1-4C3C-A728-C7727CBF3795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1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24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4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10B2-A4E8-4CD8-A080-E2DF72045E4A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8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3F0B-9C94-488E-9F8B-BDED17EDD87C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09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7F60-9D24-4713-ACA1-0FE92408D270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65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3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3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B5EE-9840-4191-9AB8-71C128D59C54}" type="slidenum">
              <a:rPr lang="ru-RU">
                <a:solidFill>
                  <a:srgbClr val="7E97AD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46777"/>
      </p:ext>
    </p:extLst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72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8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2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8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65" y="27307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2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7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84484-0757-4738-A193-E8489576F3E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543A-4A0F-428E-B528-D05CE8EEA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2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9CA997-DA56-46FE-B34B-48C90FB3217D}" type="datetime1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09.06.2020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6" tIns="45718" rIns="91416" bIns="45718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7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hf hdr="0" ftr="0" dt="0"/>
  <p:txStyles>
    <p:titleStyle>
      <a:lvl1pPr algn="ctr" defTabSz="914128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Tx/>
        <a:buBlip>
          <a:blip r:embed="rId15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727" indent="-285670" algn="l" defTabSz="914128" rtl="0" eaLnBrk="1" latinLnBrk="0" hangingPunct="1">
        <a:spcBef>
          <a:spcPct val="20000"/>
        </a:spcBef>
        <a:buFontTx/>
        <a:buBlip>
          <a:blip r:embed="rId16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2662" indent="-228536" algn="l" defTabSz="914128" rtl="0" eaLnBrk="1" latinLnBrk="0" hangingPunct="1">
        <a:spcBef>
          <a:spcPct val="20000"/>
        </a:spcBef>
        <a:buFontTx/>
        <a:buBlip>
          <a:blip r:embed="rId15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599720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6779" indent="-228536" algn="l" defTabSz="914128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3848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19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0912" indent="-228536" algn="l" defTabSz="914128" rtl="0" eaLnBrk="1" latinLnBrk="0" hangingPunct="1">
        <a:spcBef>
          <a:spcPct val="20000"/>
        </a:spcBef>
        <a:buFontTx/>
        <a:buBlip>
          <a:blip r:embed="rId15"/>
        </a:buBlip>
        <a:defRPr sz="19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7976" indent="-228536" algn="l" defTabSz="914128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5046" indent="-228536" algn="l" defTabSz="914128" rtl="0" eaLnBrk="1" latinLnBrk="0" hangingPunct="1">
        <a:spcBef>
          <a:spcPct val="20000"/>
        </a:spcBef>
        <a:buFontTx/>
        <a:buBlip>
          <a:blip r:embed="rId15"/>
        </a:buBlip>
        <a:defRPr sz="15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ptstroitel.ru/deyatelnost-bazovoy-organizatsii/v-pomoshch-pedagogu-v-obuchenii-invalidov-i-lits-s-ovz/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stupnaya-strana.ru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Chart11111111.xls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bilympicspro.ru/natsionalnye-chempionaty/v-natsionalnyy-chempionat/kompetentsii-i-zadaniya/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 результатах мониторинга архитектурной доступности зданий профессиональных образовательных организаций  Свердловской области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Руководитель регионального центра развития движения «</a:t>
            </a:r>
            <a:r>
              <a:rPr lang="ru-RU" dirty="0" err="1" smtClean="0">
                <a:solidFill>
                  <a:schemeClr val="tx1"/>
                </a:solidFill>
              </a:rPr>
              <a:t>Абилимпикс</a:t>
            </a:r>
            <a:r>
              <a:rPr lang="ru-RU" dirty="0" smtClean="0">
                <a:solidFill>
                  <a:schemeClr val="tx1"/>
                </a:solidFill>
              </a:rPr>
              <a:t>» Чешко Светлана Леонидовна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708920"/>
            <a:ext cx="5389438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/>
              <a:t>Результаты мониторинга</a:t>
            </a:r>
          </a:p>
          <a:p>
            <a:endParaRPr lang="ru-RU" dirty="0" smtClean="0"/>
          </a:p>
          <a:p>
            <a:r>
              <a:rPr lang="ru-RU" dirty="0" smtClean="0"/>
              <a:t>Приняли участие </a:t>
            </a:r>
            <a:r>
              <a:rPr lang="ru-RU" b="1" dirty="0" smtClean="0"/>
              <a:t>39 </a:t>
            </a:r>
            <a:r>
              <a:rPr lang="ru-RU" dirty="0" smtClean="0"/>
              <a:t>профессиональных образовательных организаций: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Полная доступность – 0  профессиональных образовательных организаций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u="sng" dirty="0"/>
          </a:p>
          <a:p>
            <a:r>
              <a:rPr lang="ru-RU" b="1" dirty="0" smtClean="0"/>
              <a:t>2</a:t>
            </a:r>
            <a:r>
              <a:rPr lang="ru-RU" dirty="0" smtClean="0"/>
              <a:t> организации с полной доступностью по </a:t>
            </a:r>
            <a:r>
              <a:rPr lang="ru-RU" dirty="0" smtClean="0"/>
              <a:t>одному виду нарушений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Результаты мониторинга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129550"/>
              </p:ext>
            </p:extLst>
          </p:nvPr>
        </p:nvGraphicFramePr>
        <p:xfrm>
          <a:off x="2771800" y="1556789"/>
          <a:ext cx="6192688" cy="4104458"/>
        </p:xfrm>
        <a:graphic>
          <a:graphicData uri="http://schemas.openxmlformats.org/drawingml/2006/table">
            <a:tbl>
              <a:tblPr/>
              <a:tblGrid>
                <a:gridCol w="3497962"/>
                <a:gridCol w="829146"/>
                <a:gridCol w="919835"/>
                <a:gridCol w="945745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учреждение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нарушения слуха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нарушение зрения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нарушения ОДА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"Нижнетагильский торгово-экономический колледж"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Слободотуринский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аграрно-экономический техникум"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"Уральский политехнический колледж-МЦК"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"Екатеринбургский политехникум"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"Краснотурьинский политехникум"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"«Уральский колледж строительства, архитектуры и предпринимательства»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412776"/>
            <a:ext cx="2530607" cy="4713391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Частичная </a:t>
            </a:r>
            <a:r>
              <a:rPr lang="ru-RU" sz="2400" dirty="0" smtClean="0"/>
              <a:t>доступность по всем трем видам нарушений:</a:t>
            </a:r>
          </a:p>
          <a:p>
            <a:r>
              <a:rPr lang="ru-RU" sz="2400" b="1" dirty="0" smtClean="0"/>
              <a:t>6</a:t>
            </a:r>
            <a:r>
              <a:rPr lang="ru-RU" sz="2400" dirty="0" smtClean="0"/>
              <a:t> учреждений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11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6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Результаты мониторинга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859124"/>
              </p:ext>
            </p:extLst>
          </p:nvPr>
        </p:nvGraphicFramePr>
        <p:xfrm>
          <a:off x="2987824" y="1916322"/>
          <a:ext cx="5976664" cy="4050927"/>
        </p:xfrm>
        <a:graphic>
          <a:graphicData uri="http://schemas.openxmlformats.org/drawingml/2006/table">
            <a:tbl>
              <a:tblPr/>
              <a:tblGrid>
                <a:gridCol w="3375940"/>
                <a:gridCol w="800222"/>
                <a:gridCol w="887748"/>
                <a:gridCol w="912754"/>
              </a:tblGrid>
              <a:tr h="486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учреждение 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нарушения слуха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нарушение зрения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нарушения ОДА</a:t>
                      </a:r>
                    </a:p>
                  </a:txBody>
                  <a:tcPr marL="8021" marR="8021" marT="80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"Уральский радиотехнический колледж им.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А.С.Попова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"Каменск-Уральский техникум торговли и сервиса"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"Нижнетагильский техникум металлообрабатывающих производств и сервиса"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"Свердловский областной педагогический колледж"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  СО "Первоуральский металлургический колледж"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"Нижнетагильский железнодорожный техникум"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ГАПОУ СО "Нижнетагильский педагогический колледж №2"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частичная</a:t>
                      </a:r>
                    </a:p>
                  </a:txBody>
                  <a:tcPr marL="8021" marR="8021" marT="80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556792"/>
            <a:ext cx="3008313" cy="4569375"/>
          </a:xfrm>
        </p:spPr>
        <p:txBody>
          <a:bodyPr/>
          <a:lstStyle/>
          <a:p>
            <a:pPr lvl="0"/>
            <a:r>
              <a:rPr lang="ru-RU" sz="2400" dirty="0"/>
              <a:t>Частичная доступность по </a:t>
            </a:r>
            <a:r>
              <a:rPr lang="ru-RU" sz="2400" dirty="0" smtClean="0"/>
              <a:t>двум </a:t>
            </a:r>
            <a:r>
              <a:rPr lang="ru-RU" sz="2400" dirty="0"/>
              <a:t>видам нарушений:</a:t>
            </a:r>
          </a:p>
          <a:p>
            <a:pPr lvl="0"/>
            <a:r>
              <a:rPr lang="ru-RU" sz="2400" b="1" dirty="0" smtClean="0"/>
              <a:t>2</a:t>
            </a:r>
            <a:r>
              <a:rPr lang="ru-RU" sz="2400" dirty="0" smtClean="0"/>
              <a:t> учреждения</a:t>
            </a:r>
          </a:p>
          <a:p>
            <a:pPr lvl="0"/>
            <a:endParaRPr lang="ru-RU" sz="2400" dirty="0"/>
          </a:p>
          <a:p>
            <a:pPr lvl="0"/>
            <a:r>
              <a:rPr lang="ru-RU" sz="2400" dirty="0"/>
              <a:t>Частичная доступность по </a:t>
            </a:r>
            <a:r>
              <a:rPr lang="ru-RU" sz="2400" dirty="0" smtClean="0"/>
              <a:t>одному виду </a:t>
            </a:r>
            <a:r>
              <a:rPr lang="ru-RU" sz="2400" dirty="0"/>
              <a:t>нарушений</a:t>
            </a:r>
            <a:r>
              <a:rPr lang="ru-RU" sz="2400" dirty="0" smtClean="0"/>
              <a:t>:</a:t>
            </a:r>
          </a:p>
          <a:p>
            <a:pPr lvl="0"/>
            <a:r>
              <a:rPr lang="ru-RU" sz="2400" b="1" dirty="0" smtClean="0"/>
              <a:t>5</a:t>
            </a:r>
            <a:r>
              <a:rPr lang="ru-RU" sz="2400" dirty="0" smtClean="0"/>
              <a:t> учреждений</a:t>
            </a:r>
            <a:endParaRPr lang="ru-RU" sz="2400" dirty="0"/>
          </a:p>
          <a:p>
            <a:pPr lvl="0"/>
            <a:endParaRPr lang="ru-RU" sz="2400" dirty="0" smtClean="0"/>
          </a:p>
          <a:p>
            <a:pPr lvl="0"/>
            <a:endParaRPr lang="ru-RU" sz="24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12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74639"/>
            <a:ext cx="84352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 группа показателей – </a:t>
            </a:r>
            <a:br>
              <a:rPr lang="ru-RU" sz="2800" dirty="0" smtClean="0"/>
            </a:br>
            <a:r>
              <a:rPr lang="ru-RU" sz="2800" dirty="0" smtClean="0"/>
              <a:t>Вход  (входы) в здание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13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30859"/>
              </p:ext>
            </p:extLst>
          </p:nvPr>
        </p:nvGraphicFramePr>
        <p:xfrm>
          <a:off x="457200" y="1600200"/>
          <a:ext cx="8229600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93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 </a:t>
            </a:r>
            <a:r>
              <a:rPr lang="ru-RU" sz="3200" dirty="0"/>
              <a:t>группа показателей </a:t>
            </a:r>
            <a:r>
              <a:rPr lang="ru-RU" sz="3200" dirty="0" smtClean="0"/>
              <a:t>–</a:t>
            </a:r>
            <a:br>
              <a:rPr lang="ru-RU" sz="3200" dirty="0" smtClean="0"/>
            </a:br>
            <a:r>
              <a:rPr lang="ru-RU" sz="3200" dirty="0" smtClean="0"/>
              <a:t> Пути перемещения внутри здания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14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23981"/>
              </p:ext>
            </p:extLst>
          </p:nvPr>
        </p:nvGraphicFramePr>
        <p:xfrm>
          <a:off x="395536" y="1340768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srgbClr val="FFFFFF">
                      <a:lumMod val="75000"/>
                      <a:alpha val="40000"/>
                    </a:srgbClr>
                  </a:outerShdw>
                </a:effectLst>
              </a:rPr>
              <a:t>3 </a:t>
            </a:r>
            <a:r>
              <a:rPr lang="ru-RU" sz="3200" dirty="0">
                <a:effectLst>
                  <a:outerShdw blurRad="50800" dist="38100" dir="2700000" algn="tl" rotWithShape="0">
                    <a:srgbClr val="FFFFFF">
                      <a:lumMod val="75000"/>
                      <a:alpha val="40000"/>
                    </a:srgbClr>
                  </a:outerShdw>
                </a:effectLst>
              </a:rPr>
              <a:t>группа показателей –</a:t>
            </a:r>
            <a:br>
              <a:rPr lang="ru-RU" sz="3200" dirty="0">
                <a:effectLst>
                  <a:outerShdw blurRad="50800" dist="38100" dir="2700000" algn="tl" rotWithShape="0">
                    <a:srgbClr val="FFFFFF">
                      <a:lumMod val="75000"/>
                      <a:alpha val="40000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50800" dist="38100" dir="2700000" algn="tl" rotWithShape="0">
                    <a:srgbClr val="FFFFFF">
                      <a:lumMod val="75000"/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smtClean="0">
                <a:effectLst>
                  <a:outerShdw blurRad="50800" dist="38100" dir="2700000" algn="tl" rotWithShape="0">
                    <a:srgbClr val="FFFFFF">
                      <a:lumMod val="75000"/>
                      <a:alpha val="40000"/>
                    </a:srgbClr>
                  </a:outerShdw>
                </a:effectLst>
              </a:rPr>
              <a:t>Санитарно-гигиенические помещения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4"/>
          </a:xfrm>
        </p:spPr>
        <p:txBody>
          <a:bodyPr/>
          <a:lstStyle/>
          <a:p>
            <a:r>
              <a:rPr lang="ru-RU" sz="2400" dirty="0" smtClean="0"/>
              <a:t>Наличие доступных туалетных кабин/ специальных кабин  - </a:t>
            </a:r>
          </a:p>
          <a:p>
            <a:pPr marL="0" indent="0"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11</a:t>
            </a:r>
            <a:r>
              <a:rPr lang="ru-RU" sz="2400" dirty="0" smtClean="0"/>
              <a:t> </a:t>
            </a:r>
            <a:r>
              <a:rPr lang="ru-RU" sz="2400" dirty="0"/>
              <a:t>учреждений /</a:t>
            </a:r>
            <a:r>
              <a:rPr lang="ru-RU" sz="2400" b="1" dirty="0"/>
              <a:t>10</a:t>
            </a:r>
            <a:r>
              <a:rPr lang="ru-RU" sz="2400" dirty="0"/>
              <a:t> </a:t>
            </a:r>
            <a:r>
              <a:rPr lang="ru-RU" sz="2400" dirty="0" smtClean="0"/>
              <a:t>учреждений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Наличие </a:t>
            </a:r>
            <a:r>
              <a:rPr lang="ru-RU" sz="2400" dirty="0"/>
              <a:t>душевой </a:t>
            </a:r>
            <a:r>
              <a:rPr lang="ru-RU" sz="2400" dirty="0" smtClean="0"/>
              <a:t>– </a:t>
            </a:r>
            <a:r>
              <a:rPr lang="ru-RU" sz="2400" b="1" dirty="0" smtClean="0"/>
              <a:t>8</a:t>
            </a:r>
            <a:r>
              <a:rPr lang="ru-RU" sz="2400" dirty="0" smtClean="0"/>
              <a:t> учреждений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15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4 группа показателей - Учебные помещения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521769"/>
              </p:ext>
            </p:extLst>
          </p:nvPr>
        </p:nvGraphicFramePr>
        <p:xfrm>
          <a:off x="395536" y="980728"/>
          <a:ext cx="8507288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0210"/>
                <a:gridCol w="313707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Обязательные элементы условий доступности зданий</a:t>
                      </a:r>
                      <a:endParaRPr lang="ru-RU" dirty="0"/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учреждений</a:t>
                      </a:r>
                      <a:endParaRPr lang="ru-RU" dirty="0"/>
                    </a:p>
                  </a:txBody>
                  <a:tcPr marL="147213" marR="14721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порогов (высота порогов не более 0,014 м)</a:t>
                      </a:r>
                      <a:endParaRPr lang="ru-RU" dirty="0"/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 marL="147213" marR="14721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Достаточная ширина дверных проемов</a:t>
                      </a:r>
                      <a:endParaRPr lang="ru-RU" dirty="0"/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26</a:t>
                      </a:r>
                      <a:endParaRPr lang="ru-RU" b="1" dirty="0"/>
                    </a:p>
                  </a:txBody>
                  <a:tcPr marL="147213" marR="14721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Оборудованные рабочие места</a:t>
                      </a:r>
                      <a:endParaRPr lang="ru-RU" dirty="0"/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Зрение - </a:t>
                      </a:r>
                      <a:r>
                        <a:rPr lang="ru-RU" b="1" dirty="0" smtClean="0"/>
                        <a:t>8</a:t>
                      </a:r>
                      <a:r>
                        <a:rPr lang="ru-RU" dirty="0" smtClean="0"/>
                        <a:t>, слух-</a:t>
                      </a:r>
                      <a:r>
                        <a:rPr lang="ru-RU" b="1" dirty="0" smtClean="0"/>
                        <a:t>14</a:t>
                      </a:r>
                      <a:r>
                        <a:rPr lang="ru-RU" dirty="0" smtClean="0"/>
                        <a:t>, ОДА-</a:t>
                      </a:r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 marL="147213" marR="14721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специального оборудования</a:t>
                      </a:r>
                      <a:endParaRPr lang="ru-RU" dirty="0"/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Зрение -</a:t>
                      </a:r>
                      <a:r>
                        <a:rPr lang="ru-RU" b="1" dirty="0" smtClean="0"/>
                        <a:t>5</a:t>
                      </a:r>
                      <a:r>
                        <a:rPr lang="ru-RU" dirty="0" smtClean="0"/>
                        <a:t>, слух-</a:t>
                      </a:r>
                      <a:r>
                        <a:rPr lang="ru-RU" b="1" dirty="0" smtClean="0"/>
                        <a:t>9</a:t>
                      </a:r>
                      <a:r>
                        <a:rPr lang="ru-RU" dirty="0" smtClean="0"/>
                        <a:t>, ОДА- </a:t>
                      </a:r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 marL="147213" marR="14721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Дублирование информации (звуковая форма) (нарушения зрения)</a:t>
                      </a:r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dirty="0"/>
                    </a:p>
                  </a:txBody>
                  <a:tcPr marL="147213" marR="14721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Дублирование информации (надписи, знаки) (нарушения зрения)</a:t>
                      </a:r>
                    </a:p>
                    <a:p>
                      <a:endParaRPr lang="ru-RU" dirty="0"/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dirty="0"/>
                    </a:p>
                  </a:txBody>
                  <a:tcPr marL="147213" marR="147213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Дублирование информации (в виде зрительной) (нарушения слуха)</a:t>
                      </a:r>
                      <a:endParaRPr lang="ru-RU" dirty="0"/>
                    </a:p>
                  </a:txBody>
                  <a:tcPr marL="147213" marR="147213"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dirty="0"/>
                    </a:p>
                  </a:txBody>
                  <a:tcPr marL="147213" marR="147213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16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7200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 smtClean="0"/>
              <a:t>Дублирование </a:t>
            </a:r>
            <a:r>
              <a:rPr lang="ru-RU" sz="2700" dirty="0"/>
              <a:t>информации (звуковая форма)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000" dirty="0"/>
              <a:t>Наиболее часто применяемые устройства и программное обеспечение</a:t>
            </a:r>
            <a:r>
              <a:rPr lang="ru-RU" sz="6000" dirty="0" smtClean="0"/>
              <a:t>,</a:t>
            </a:r>
            <a:r>
              <a:rPr lang="ru-RU" dirty="0"/>
              <a:t> </a:t>
            </a:r>
            <a:r>
              <a:rPr lang="ru-RU" sz="6000" dirty="0"/>
              <a:t>облегчающие работу незрячего пользователя: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4500" dirty="0" smtClean="0"/>
              <a:t>Программное обеспечение для чтения электронных книг,</a:t>
            </a:r>
            <a:endParaRPr lang="ru-RU" sz="4500" dirty="0"/>
          </a:p>
          <a:p>
            <a:pPr marL="0" indent="0">
              <a:buNone/>
            </a:pPr>
            <a:r>
              <a:rPr lang="ru-RU" sz="4500" dirty="0"/>
              <a:t>предназначенное для комфортного чтения книг с экрана, </a:t>
            </a:r>
            <a:r>
              <a:rPr lang="ru-RU" sz="4500" dirty="0" smtClean="0"/>
              <a:t>воспроизведения текста </a:t>
            </a:r>
            <a:r>
              <a:rPr lang="ru-RU" sz="4500" dirty="0"/>
              <a:t>в звуковом формате, форматирования и конвертирования текстов</a:t>
            </a:r>
            <a:r>
              <a:rPr lang="ru-RU" sz="4500" dirty="0" smtClean="0"/>
              <a:t>;</a:t>
            </a:r>
            <a:endParaRPr lang="ru-RU" sz="4500" dirty="0"/>
          </a:p>
          <a:p>
            <a:r>
              <a:rPr lang="ru-RU" sz="4500" dirty="0" smtClean="0"/>
              <a:t>Программы </a:t>
            </a:r>
            <a:r>
              <a:rPr lang="ru-RU" sz="4500" dirty="0"/>
              <a:t>увеличения изображений предназначены для </a:t>
            </a:r>
            <a:r>
              <a:rPr lang="ru-RU" sz="4500" dirty="0" smtClean="0"/>
              <a:t>пользователей с </a:t>
            </a:r>
            <a:r>
              <a:rPr lang="ru-RU" sz="4500" dirty="0"/>
              <a:t>ослабленным зрением;</a:t>
            </a:r>
          </a:p>
          <a:p>
            <a:r>
              <a:rPr lang="ru-RU" sz="4500" dirty="0" smtClean="0"/>
              <a:t>Программы </a:t>
            </a:r>
            <a:r>
              <a:rPr lang="ru-RU" sz="4500" dirty="0"/>
              <a:t>экранного доступа, обеспечивающие распознавание </a:t>
            </a:r>
            <a:r>
              <a:rPr lang="ru-RU" sz="4500" dirty="0" smtClean="0"/>
              <a:t>и озвучивание </a:t>
            </a:r>
            <a:r>
              <a:rPr lang="ru-RU" sz="4500" dirty="0"/>
              <a:t>текстовой и графической информации, выводимой на монитор, </a:t>
            </a:r>
            <a:r>
              <a:rPr lang="ru-RU" sz="4500" dirty="0" smtClean="0"/>
              <a:t>и применение тактильных дисплеев для чтения текстовой информации рельефно-точечным</a:t>
            </a:r>
            <a:r>
              <a:rPr lang="ru-RU" sz="4500" dirty="0"/>
              <a:t> </a:t>
            </a:r>
            <a:r>
              <a:rPr lang="ru-RU" sz="4500" dirty="0" smtClean="0"/>
              <a:t>шрифтом Брайля. </a:t>
            </a:r>
          </a:p>
          <a:p>
            <a:r>
              <a:rPr lang="ru-RU" sz="4500" dirty="0" smtClean="0"/>
              <a:t>Программы экранного доступа, основанные </a:t>
            </a:r>
            <a:r>
              <a:rPr lang="ru-RU" sz="4500" dirty="0"/>
              <a:t>на </a:t>
            </a:r>
            <a:r>
              <a:rPr lang="ru-RU" sz="4500" dirty="0" smtClean="0"/>
              <a:t>технологиях </a:t>
            </a:r>
            <a:r>
              <a:rPr lang="ru-RU" sz="4500" dirty="0"/>
              <a:t>синтеза </a:t>
            </a:r>
            <a:r>
              <a:rPr lang="ru-RU" sz="4500" dirty="0" smtClean="0"/>
              <a:t>речи;</a:t>
            </a:r>
          </a:p>
          <a:p>
            <a:pPr marL="0" indent="0" algn="just">
              <a:buNone/>
            </a:pPr>
            <a:r>
              <a:rPr lang="ru-RU" sz="6200" b="1" dirty="0" smtClean="0"/>
              <a:t>Письмо </a:t>
            </a:r>
            <a:r>
              <a:rPr lang="ru-RU" sz="6200" b="1" dirty="0" err="1"/>
              <a:t>Минпросвещения</a:t>
            </a:r>
            <a:r>
              <a:rPr lang="ru-RU" sz="6200" b="1" dirty="0"/>
              <a:t> РФ от 10.04.2020 №05-398 </a:t>
            </a:r>
            <a:r>
              <a:rPr lang="ru-RU" sz="6200" b="1" dirty="0" smtClean="0"/>
              <a:t>«Методические </a:t>
            </a:r>
            <a:r>
              <a:rPr lang="ru-RU" sz="6200" b="1" dirty="0"/>
              <a:t>рекомендации по реализации образовательных программ среднего профессионального образования и профессионального обучения лиц с инвалидностью и ограниченными возможностями здоровья с применением электронного обучения и дистанционных образовательных </a:t>
            </a:r>
            <a:r>
              <a:rPr lang="ru-RU" sz="6200" b="1" dirty="0" smtClean="0"/>
              <a:t>технологий</a:t>
            </a:r>
            <a:r>
              <a:rPr lang="ru-RU" sz="4500" dirty="0" smtClean="0"/>
              <a:t>»</a:t>
            </a:r>
          </a:p>
          <a:p>
            <a:pPr marL="0" indent="0">
              <a:buNone/>
            </a:pPr>
            <a:r>
              <a:rPr lang="en-US" sz="4500" dirty="0">
                <a:hlinkClick r:id="rId2"/>
              </a:rPr>
              <a:t>http://sptstroitel.ru/deyatelnost-bazovoy-organizatsii/v-pomoshch-pedagogu-v-obuchenii-invalidov-i-lits-s-ovz</a:t>
            </a:r>
            <a:r>
              <a:rPr lang="en-US" sz="4500" dirty="0" smtClean="0">
                <a:hlinkClick r:id="rId2"/>
              </a:rPr>
              <a:t>/</a:t>
            </a:r>
            <a:r>
              <a:rPr lang="ru-RU" sz="4500" dirty="0" smtClean="0"/>
              <a:t> </a:t>
            </a:r>
            <a:endParaRPr lang="ru-RU" sz="4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17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вызова помощника</a:t>
            </a:r>
            <a:br>
              <a:rPr lang="ru-RU" dirty="0" smtClean="0"/>
            </a:br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dostupnaya-strana.ru</a:t>
            </a:r>
            <a:r>
              <a:rPr lang="ru-RU" sz="2200" dirty="0" smtClean="0"/>
              <a:t> (руководство по правильной адаптации)</a:t>
            </a:r>
            <a:endParaRPr lang="en-US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18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Минимальные требования к оснащению рабочих мест с учетом</a:t>
            </a:r>
            <a:br>
              <a:rPr lang="ru-RU" sz="2400" dirty="0"/>
            </a:br>
            <a:r>
              <a:rPr lang="ru-RU" sz="2400" dirty="0"/>
              <a:t>основных </a:t>
            </a:r>
            <a:r>
              <a:rPr lang="ru-RU" sz="2400" dirty="0" smtClean="0"/>
              <a:t>видов нарушений </a:t>
            </a:r>
            <a:r>
              <a:rPr lang="ru-RU" sz="2400" dirty="0" smtClean="0"/>
              <a:t>(веб-разработка).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66509"/>
              </p:ext>
            </p:extLst>
          </p:nvPr>
        </p:nvGraphicFramePr>
        <p:xfrm>
          <a:off x="179512" y="1340768"/>
          <a:ext cx="8856984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390"/>
                <a:gridCol w="1028823"/>
                <a:gridCol w="1484984"/>
                <a:gridCol w="4030787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Площадь,</a:t>
                      </a:r>
                    </a:p>
                    <a:p>
                      <a:r>
                        <a:rPr lang="ru-RU" sz="1400" smtClean="0"/>
                        <a:t>м.кв.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Ширина прохода между</a:t>
                      </a:r>
                    </a:p>
                    <a:p>
                      <a:r>
                        <a:rPr lang="ru-RU" sz="1400" dirty="0" smtClean="0"/>
                        <a:t>рабочими местами, 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Специализированное</a:t>
                      </a:r>
                    </a:p>
                    <a:p>
                      <a:r>
                        <a:rPr lang="ru-RU" sz="1400" dirty="0" smtClean="0"/>
                        <a:t>оборудование, количество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Рабочее место</a:t>
                      </a:r>
                    </a:p>
                    <a:p>
                      <a:r>
                        <a:rPr lang="ru-RU" sz="1600" dirty="0" smtClean="0"/>
                        <a:t>участника с</a:t>
                      </a:r>
                    </a:p>
                    <a:p>
                      <a:r>
                        <a:rPr lang="ru-RU" sz="1600" dirty="0" smtClean="0"/>
                        <a:t>нарушением</a:t>
                      </a:r>
                    </a:p>
                    <a:p>
                      <a:r>
                        <a:rPr lang="ru-RU" sz="1600" dirty="0" smtClean="0"/>
                        <a:t>слуха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FM-передатчики, при отсутствии</a:t>
                      </a:r>
                    </a:p>
                    <a:p>
                      <a:r>
                        <a:rPr lang="ru-RU" dirty="0" smtClean="0"/>
                        <a:t>на площадке</a:t>
                      </a:r>
                    </a:p>
                    <a:p>
                      <a:r>
                        <a:rPr lang="ru-RU" dirty="0" err="1" smtClean="0"/>
                        <a:t>сурдопереводчика</a:t>
                      </a:r>
                      <a:r>
                        <a:rPr lang="ru-RU" dirty="0" smtClean="0"/>
                        <a:t>, наличие</a:t>
                      </a:r>
                    </a:p>
                    <a:p>
                      <a:r>
                        <a:rPr lang="ru-RU" dirty="0" smtClean="0"/>
                        <a:t>коммуникативной системы</a:t>
                      </a:r>
                    </a:p>
                    <a:p>
                      <a:r>
                        <a:rPr lang="ru-RU" dirty="0" smtClean="0"/>
                        <a:t>«Диалог»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Рабочее место</a:t>
                      </a:r>
                    </a:p>
                    <a:p>
                      <a:r>
                        <a:rPr lang="ru-RU" sz="1600" dirty="0" smtClean="0"/>
                        <a:t>участника с</a:t>
                      </a:r>
                    </a:p>
                    <a:p>
                      <a:r>
                        <a:rPr lang="ru-RU" sz="1600" dirty="0" smtClean="0"/>
                        <a:t>нарушением</a:t>
                      </a:r>
                    </a:p>
                    <a:p>
                      <a:r>
                        <a:rPr lang="ru-RU" sz="1600" dirty="0" smtClean="0"/>
                        <a:t>зрения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Видеоувеличитель</a:t>
                      </a:r>
                      <a:r>
                        <a:rPr lang="ru-RU" dirty="0" smtClean="0"/>
                        <a:t>;.</a:t>
                      </a:r>
                    </a:p>
                    <a:p>
                      <a:r>
                        <a:rPr lang="ru-RU" dirty="0" smtClean="0"/>
                        <a:t>Программы экранного</a:t>
                      </a:r>
                    </a:p>
                    <a:p>
                      <a:r>
                        <a:rPr lang="ru-RU" dirty="0" smtClean="0"/>
                        <a:t>доступа и экранного</a:t>
                      </a:r>
                    </a:p>
                    <a:p>
                      <a:r>
                        <a:rPr lang="ru-RU" dirty="0" smtClean="0"/>
                        <a:t>Увеличителя. </a:t>
                      </a:r>
                      <a:r>
                        <a:rPr lang="ru-RU" dirty="0" err="1" smtClean="0"/>
                        <a:t>Брайлевский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дисплей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Рабочее место</a:t>
                      </a:r>
                    </a:p>
                    <a:p>
                      <a:r>
                        <a:rPr lang="ru-RU" sz="1600" dirty="0" smtClean="0"/>
                        <a:t>участника с</a:t>
                      </a:r>
                    </a:p>
                    <a:p>
                      <a:r>
                        <a:rPr lang="ru-RU" sz="1600" dirty="0" smtClean="0"/>
                        <a:t>нарушением</a:t>
                      </a:r>
                    </a:p>
                    <a:p>
                      <a:r>
                        <a:rPr lang="ru-RU" sz="1600" dirty="0" smtClean="0"/>
                        <a:t>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Клавиатура, адаптированная</a:t>
                      </a:r>
                    </a:p>
                    <a:p>
                      <a:r>
                        <a:rPr lang="ru-RU" dirty="0" smtClean="0"/>
                        <a:t>с крупными кнопками; стол</a:t>
                      </a:r>
                    </a:p>
                    <a:p>
                      <a:r>
                        <a:rPr lang="ru-RU" dirty="0" smtClean="0"/>
                        <a:t>рабочий для инвалидов,</a:t>
                      </a:r>
                    </a:p>
                    <a:p>
                      <a:r>
                        <a:rPr lang="ru-RU" dirty="0" smtClean="0"/>
                        <a:t>регулируемый по высоте;</a:t>
                      </a:r>
                    </a:p>
                    <a:p>
                      <a:r>
                        <a:rPr lang="ru-RU" dirty="0" smtClean="0"/>
                        <a:t>роллер компьютерный с 2</a:t>
                      </a:r>
                    </a:p>
                    <a:p>
                      <a:r>
                        <a:rPr lang="ru-RU" dirty="0" smtClean="0"/>
                        <a:t>выносными кнопками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7001"/>
            <a:ext cx="704851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1979613" y="283652"/>
            <a:ext cx="5461000" cy="5630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>
                <a:latin typeface="Times New Roman" pitchFamily="18" charset="0"/>
                <a:cs typeface="Calibri" pitchFamily="34" charset="0"/>
              </a:rPr>
              <a:t>Свердловская область</a:t>
            </a:r>
            <a:endParaRPr lang="ru-RU" alt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57045" indent="-214249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56995" indent="-171402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199791" indent="-171402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542587" indent="-171402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999651" indent="-17140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456715" indent="-17140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913786" indent="-17140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370842" indent="-171402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B072AB-48AA-462A-BEB0-F23B295A3BE7}" type="slidenum">
              <a:rPr lang="ru-RU" altLang="ru-RU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>
              <a:solidFill>
                <a:srgbClr val="898989"/>
              </a:solidFill>
            </a:endParaRPr>
          </a:p>
        </p:txBody>
      </p:sp>
      <p:pic>
        <p:nvPicPr>
          <p:cNvPr id="18437" name="Picture 12" descr="http://funlib.ru/cimg/2014/102210/43173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2" y="982133"/>
            <a:ext cx="3820295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"/>
          <p:cNvSpPr txBox="1">
            <a:spLocks noChangeArrowheads="1"/>
          </p:cNvSpPr>
          <p:nvPr/>
        </p:nvSpPr>
        <p:spPr bwMode="auto">
          <a:xfrm>
            <a:off x="2357439" y="3803650"/>
            <a:ext cx="1458912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18" rIns="91416" bIns="4571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1300" b="1">
                <a:solidFill>
                  <a:srgbClr val="FFFF00"/>
                </a:solidFill>
                <a:cs typeface="Arial" pitchFamily="34" charset="0"/>
              </a:rPr>
              <a:t>194,3 тыс. кв. км</a:t>
            </a:r>
          </a:p>
        </p:txBody>
      </p:sp>
      <p:graphicFrame>
        <p:nvGraphicFramePr>
          <p:cNvPr id="1843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22520"/>
              </p:ext>
            </p:extLst>
          </p:nvPr>
        </p:nvGraphicFramePr>
        <p:xfrm>
          <a:off x="3635393" y="1005419"/>
          <a:ext cx="5113087" cy="485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r:id="rId5" imgW="5651482" imgH="4858933" progId="Excel.Chart.8">
                  <p:embed/>
                </p:oleObj>
              </mc:Choice>
              <mc:Fallback>
                <p:oleObj r:id="rId5" imgW="5651482" imgH="485893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93" y="1005419"/>
                        <a:ext cx="5113087" cy="4853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131888" y="846667"/>
            <a:ext cx="7400925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73049"/>
            <a:ext cx="3008313" cy="23638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Оснащение рабочих мест для лиц с инвалидностью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dirty="0" smtClean="0">
                <a:hlinkClick r:id="rId2"/>
              </a:rPr>
              <a:t>Ссылка на ресурс</a:t>
            </a:r>
            <a:endParaRPr lang="ru-RU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://abilympicspro.ru/natsionalnye-chempionaty/v-natsionalnyy-chempionat/kompetentsii-i-zadaniya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2636912"/>
            <a:ext cx="3008313" cy="410445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Сайт </a:t>
            </a:r>
            <a:r>
              <a:rPr lang="ru-RU" sz="2000" b="1" dirty="0" err="1" smtClean="0"/>
              <a:t>Абилимпикспро</a:t>
            </a:r>
            <a:endParaRPr lang="ru-RU" sz="2000" b="1" dirty="0" smtClean="0"/>
          </a:p>
          <a:p>
            <a:r>
              <a:rPr lang="ru-RU" sz="2000" dirty="0" smtClean="0"/>
              <a:t>Меню </a:t>
            </a:r>
            <a:r>
              <a:rPr lang="ru-RU" sz="2000" b="1" dirty="0" smtClean="0"/>
              <a:t>НАЦИОНАЛЬНЫЕ ЧЕМПИОНАТЫ</a:t>
            </a:r>
          </a:p>
          <a:p>
            <a:r>
              <a:rPr lang="ru-RU" sz="2000" dirty="0" smtClean="0"/>
              <a:t>Раздел </a:t>
            </a:r>
          </a:p>
          <a:p>
            <a:r>
              <a:rPr lang="en-US" sz="2000" b="1" dirty="0" smtClean="0"/>
              <a:t>V</a:t>
            </a:r>
            <a:r>
              <a:rPr lang="ru-RU" sz="2000" b="1" dirty="0" smtClean="0"/>
              <a:t> Национальный чемпионат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Компетенции и задания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Конкурсное задание (4.1.)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20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0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Нормативные основания формирования условий архитектурной доступности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35292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Федеральный закон «Об  </a:t>
            </a:r>
            <a:r>
              <a:rPr lang="ru-RU" dirty="0"/>
              <a:t>образовании в</a:t>
            </a:r>
          </a:p>
          <a:p>
            <a:pPr marL="0" indent="0">
              <a:buNone/>
            </a:pPr>
            <a:r>
              <a:rPr lang="ru-RU" dirty="0" smtClean="0"/>
              <a:t>   Российской Федерации» </a:t>
            </a:r>
            <a:r>
              <a:rPr lang="ru-RU" dirty="0" smtClean="0"/>
              <a:t> № 273-ФЗ от </a:t>
            </a:r>
            <a:r>
              <a:rPr lang="ru-RU" dirty="0" smtClean="0"/>
              <a:t>21декабря 2012г</a:t>
            </a:r>
            <a:endParaRPr lang="ru-RU" dirty="0"/>
          </a:p>
          <a:p>
            <a:r>
              <a:rPr lang="ru-RU" dirty="0" smtClean="0"/>
              <a:t>Федеральный закон </a:t>
            </a:r>
            <a:r>
              <a:rPr lang="ru-RU" dirty="0"/>
              <a:t>«О социальной защите инвалидов в Российской Федерации» </a:t>
            </a:r>
            <a:r>
              <a:rPr lang="ru-RU" dirty="0" smtClean="0"/>
              <a:t>№ </a:t>
            </a:r>
            <a:r>
              <a:rPr lang="ru-RU" dirty="0"/>
              <a:t>181-ФЗ от 24 ноября 1995 </a:t>
            </a:r>
            <a:r>
              <a:rPr lang="ru-RU" dirty="0" smtClean="0"/>
              <a:t>года</a:t>
            </a:r>
            <a:endParaRPr lang="ru-RU" dirty="0" smtClean="0"/>
          </a:p>
          <a:p>
            <a:r>
              <a:rPr lang="ru-RU" dirty="0" smtClean="0"/>
              <a:t>Свод правил </a:t>
            </a:r>
            <a:r>
              <a:rPr lang="ru-RU" dirty="0"/>
              <a:t>59.13330.2016: Свод правил доступность зданий и сооружений для МГН</a:t>
            </a:r>
          </a:p>
          <a:p>
            <a:r>
              <a:rPr lang="ru-RU" dirty="0" smtClean="0"/>
              <a:t>Свод </a:t>
            </a:r>
            <a:r>
              <a:rPr lang="ru-RU" dirty="0"/>
              <a:t>правил 59.13330-2012 «Доступность зданий и сооружений для маломобильных групп населения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Постановление </a:t>
            </a:r>
            <a:r>
              <a:rPr lang="ru-RU" dirty="0"/>
              <a:t>Правительства РФ от 29 марта 2019 г. № 363 “Об утверждении государственной программы Российской Федерации "Доступная среда"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E0595-09D9-4D69-87F5-DCC630043975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58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56494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О мониторинге условий для обучения лиц с инвалидностью и </a:t>
            </a:r>
            <a:r>
              <a:rPr lang="ru-RU" b="1" dirty="0" smtClean="0"/>
              <a:t>ОВЗ в учебно-производственных мастерских</a:t>
            </a:r>
            <a:r>
              <a:rPr lang="ru-RU" dirty="0" smtClean="0"/>
              <a:t>, созданных в рамках предоставления грантов/субсидий из федерального (областного) бюджета в рамках реализации мероприятия «Государственная поддержка профессиональных образовательных организаций в целях обеспечения соответствия их МТБ современным требованиям» </a:t>
            </a:r>
          </a:p>
          <a:p>
            <a:pPr algn="just"/>
            <a:r>
              <a:rPr lang="ru-RU" dirty="0" smtClean="0"/>
              <a:t>Мониторинг осуществляла </a:t>
            </a:r>
            <a:r>
              <a:rPr lang="ru-RU" b="1" dirty="0" smtClean="0"/>
              <a:t>БПОО</a:t>
            </a:r>
            <a:r>
              <a:rPr lang="ru-RU" dirty="0" smtClean="0"/>
              <a:t> Свердловской области – </a:t>
            </a:r>
            <a:r>
              <a:rPr lang="ru-RU" u="sng" dirty="0" smtClean="0"/>
              <a:t>Социально-профессиональный техникум «Строитель» </a:t>
            </a:r>
            <a:r>
              <a:rPr lang="ru-RU" dirty="0" smtClean="0"/>
              <a:t>(апрель-май </a:t>
            </a:r>
            <a:r>
              <a:rPr lang="ru-RU" dirty="0"/>
              <a:t>2020 года)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4</a:t>
            </a:fld>
            <a:endParaRPr lang="ru-RU" dirty="0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Образовательные организации, в которых созданы УПМ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Асбестовский</a:t>
            </a:r>
            <a:r>
              <a:rPr lang="ru-RU" dirty="0"/>
              <a:t> политехникум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«Березовский </a:t>
            </a:r>
            <a:r>
              <a:rPr lang="ru-RU" dirty="0" smtClean="0"/>
              <a:t>техникум </a:t>
            </a:r>
            <a:r>
              <a:rPr lang="ru-RU" dirty="0"/>
              <a:t>«Профи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Верхнесалдинский</a:t>
            </a:r>
            <a:r>
              <a:rPr lang="ru-RU" dirty="0"/>
              <a:t> </a:t>
            </a:r>
            <a:r>
              <a:rPr lang="ru-RU" dirty="0" err="1"/>
              <a:t>авиаметаллургический</a:t>
            </a:r>
            <a:r>
              <a:rPr lang="ru-RU" dirty="0"/>
              <a:t> 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«Екатеринбургский автомобильно-дорожный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«Екатеринбургский колледж транспортного строительства</a:t>
            </a:r>
            <a:r>
              <a:rPr lang="ru-RU" dirty="0" smtClean="0"/>
              <a:t>»</a:t>
            </a:r>
          </a:p>
          <a:p>
            <a:r>
              <a:rPr lang="ru-RU" dirty="0"/>
              <a:t>«Екатеринбургский монтажный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«Кировградский техникум промышленности, торговли и сервиса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525779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«Екатеринбургский торгово-экономический 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«Екатеринбургский экономико-технологический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«Нижнетагильский педагогический колледж № 2</a:t>
            </a:r>
            <a:r>
              <a:rPr lang="ru-RU" dirty="0" smtClean="0"/>
              <a:t>»</a:t>
            </a:r>
          </a:p>
          <a:p>
            <a:r>
              <a:rPr lang="ru-RU" dirty="0"/>
              <a:t>«Каменск-Уральский политехнический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области «Каменск-Уральский радиотехнический 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«Каменск-Уральский техникум торговли и сервиса</a:t>
            </a:r>
            <a:r>
              <a:rPr lang="ru-RU" dirty="0" smtClean="0"/>
              <a:t>»</a:t>
            </a:r>
          </a:p>
          <a:p>
            <a:r>
              <a:rPr lang="ru-RU" dirty="0"/>
              <a:t>«Колледж управления и сервиса «Стиль</a:t>
            </a:r>
            <a:r>
              <a:rPr lang="ru-RU" dirty="0" smtClean="0"/>
              <a:t>»</a:t>
            </a:r>
          </a:p>
          <a:p>
            <a:r>
              <a:rPr lang="ru-RU" dirty="0"/>
              <a:t>«Нижнетагильский горно-металлургический колледж имени Е.А. и М.Е. Черепановых»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5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Образовательные организации, в которых созданы УПМ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4316288" cy="506915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«Нижнетагильский государственный профессиональный колледж имени </a:t>
            </a:r>
            <a:r>
              <a:rPr lang="ru-RU" dirty="0" smtClean="0"/>
              <a:t>Н. </a:t>
            </a:r>
            <a:r>
              <a:rPr lang="ru-RU" dirty="0" err="1" smtClean="0"/>
              <a:t>А.Демидова</a:t>
            </a:r>
            <a:r>
              <a:rPr lang="ru-RU" dirty="0" smtClean="0"/>
              <a:t>»</a:t>
            </a:r>
          </a:p>
          <a:p>
            <a:r>
              <a:rPr lang="ru-RU" dirty="0"/>
              <a:t>«Нижнетагильский техникум металлообрабатывающих производств и сервиса</a:t>
            </a:r>
            <a:r>
              <a:rPr lang="ru-RU" dirty="0" smtClean="0"/>
              <a:t>»</a:t>
            </a:r>
          </a:p>
          <a:p>
            <a:r>
              <a:rPr lang="ru-RU" dirty="0"/>
              <a:t>«Первоуральский политехникум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«Первоуральский металлургический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Ревдинский</a:t>
            </a:r>
            <a:r>
              <a:rPr lang="ru-RU" dirty="0"/>
              <a:t> многопрофильный 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Сергинский</a:t>
            </a:r>
            <a:r>
              <a:rPr lang="ru-RU" dirty="0"/>
              <a:t> многопрофильный техникум»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«</a:t>
            </a:r>
            <a:r>
              <a:rPr lang="ru-RU" dirty="0" err="1"/>
              <a:t>Слободотуринский</a:t>
            </a:r>
            <a:r>
              <a:rPr lang="ru-RU" dirty="0"/>
              <a:t> аграрно-экономический 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«Техникум индустрии питания и услуг «Кулинар</a:t>
            </a:r>
            <a:r>
              <a:rPr lang="ru-RU" dirty="0" smtClean="0"/>
              <a:t>»</a:t>
            </a:r>
          </a:p>
          <a:p>
            <a:r>
              <a:rPr lang="ru-RU" dirty="0"/>
              <a:t>«Уральский колледж строительства, архитектуры и предпринимательства</a:t>
            </a:r>
            <a:r>
              <a:rPr lang="ru-RU" dirty="0" smtClean="0"/>
              <a:t>»</a:t>
            </a:r>
          </a:p>
          <a:p>
            <a:r>
              <a:rPr lang="ru-RU" dirty="0"/>
              <a:t>«Уральский колледж технологий и предпринимательства</a:t>
            </a:r>
            <a:r>
              <a:rPr lang="ru-RU" dirty="0" smtClean="0"/>
              <a:t>»</a:t>
            </a:r>
          </a:p>
          <a:p>
            <a:r>
              <a:rPr lang="ru-RU" dirty="0"/>
              <a:t>«Уральский политехнический колледж – </a:t>
            </a:r>
            <a:r>
              <a:rPr lang="ru-RU" dirty="0" smtClean="0"/>
              <a:t>МЦК»</a:t>
            </a:r>
          </a:p>
          <a:p>
            <a:r>
              <a:rPr lang="ru-RU" dirty="0"/>
              <a:t>«Уральский радиотехнический колледж </a:t>
            </a:r>
          </a:p>
          <a:p>
            <a:r>
              <a:rPr lang="ru-RU" dirty="0"/>
              <a:t>им. А.С. Попова»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6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Образовательные организации, в которых созданы УПМ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92514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«Нижнетагильский железнодорожный 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Богдановичский</a:t>
            </a:r>
            <a:r>
              <a:rPr lang="ru-RU" dirty="0"/>
              <a:t> политехникум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«Екатеринбургский политехникум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Ирбитский</a:t>
            </a:r>
            <a:r>
              <a:rPr lang="ru-RU" dirty="0"/>
              <a:t> гуманитарный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Краснотурьинский</a:t>
            </a:r>
            <a:r>
              <a:rPr lang="ru-RU" dirty="0"/>
              <a:t> </a:t>
            </a:r>
            <a:r>
              <a:rPr lang="ru-RU" dirty="0" smtClean="0"/>
              <a:t>политехникум»</a:t>
            </a:r>
          </a:p>
          <a:p>
            <a:r>
              <a:rPr lang="ru-RU" dirty="0"/>
              <a:t>«Уральский техникум автомобильного транспорта и сервиса»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99715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«Нижнетагильский торгово-экономический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«Свердловский областной педагогический колледж</a:t>
            </a:r>
            <a:r>
              <a:rPr lang="ru-RU" dirty="0" smtClean="0"/>
              <a:t>»</a:t>
            </a:r>
          </a:p>
          <a:p>
            <a:r>
              <a:rPr lang="ru-RU" dirty="0"/>
              <a:t>«Уральский государственный колледж имени И.И. Ползунова</a:t>
            </a:r>
            <a:r>
              <a:rPr lang="ru-RU" dirty="0" smtClean="0"/>
              <a:t>»</a:t>
            </a:r>
          </a:p>
          <a:p>
            <a:r>
              <a:rPr lang="ru-RU" dirty="0"/>
              <a:t>«Уральский колледж бизнеса, управления и технологии красоты</a:t>
            </a:r>
            <a:r>
              <a:rPr lang="ru-RU" dirty="0" smtClean="0"/>
              <a:t>»</a:t>
            </a:r>
          </a:p>
          <a:p>
            <a:r>
              <a:rPr lang="ru-RU" dirty="0"/>
              <a:t>«Уральский техникум «Рифей»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7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Система критериев и оценки доступности зданий СПО для инвалидов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Разработана </a:t>
            </a:r>
          </a:p>
          <a:p>
            <a:r>
              <a:rPr lang="ru-RU" dirty="0" smtClean="0"/>
              <a:t>ФГАОУ ДПО «ГИНФО»</a:t>
            </a:r>
          </a:p>
          <a:p>
            <a:r>
              <a:rPr lang="ru-RU" dirty="0" smtClean="0"/>
              <a:t>ФГАОУ ВО РУДН</a:t>
            </a:r>
          </a:p>
          <a:p>
            <a:r>
              <a:rPr lang="ru-RU" dirty="0" smtClean="0"/>
              <a:t>Форма (лист) самооценки архитектурной доступности зданий профессиональных образовательных организаций</a:t>
            </a:r>
          </a:p>
          <a:p>
            <a:r>
              <a:rPr lang="ru-RU" dirty="0" smtClean="0"/>
              <a:t>Методика самооценки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8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архитектурной доступности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Группы обязательных элементов доступности здания ПОО</a:t>
            </a:r>
          </a:p>
          <a:p>
            <a:pPr marL="0" indent="0">
              <a:buNone/>
            </a:pPr>
            <a:r>
              <a:rPr lang="ru-RU" dirty="0" smtClean="0"/>
              <a:t>1.Вход (входы) в здание</a:t>
            </a:r>
          </a:p>
          <a:p>
            <a:pPr marL="0" indent="0">
              <a:buNone/>
            </a:pPr>
            <a:r>
              <a:rPr lang="ru-RU" dirty="0" smtClean="0"/>
              <a:t>2. Пути перемещения внутри здания</a:t>
            </a:r>
          </a:p>
          <a:p>
            <a:pPr marL="0" indent="0">
              <a:buNone/>
            </a:pPr>
            <a:r>
              <a:rPr lang="ru-RU" dirty="0" smtClean="0"/>
              <a:t>3. Санитарно-гигиенические помещения (туалетная комната, </a:t>
            </a:r>
            <a:r>
              <a:rPr lang="ru-RU" u="sng" dirty="0" smtClean="0"/>
              <a:t>душевая - при наличии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4. Учебные помещения.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>
                <a:solidFill>
                  <a:srgbClr val="7E97AD">
                    <a:lumMod val="50000"/>
                  </a:srgbClr>
                </a:solidFill>
              </a:rPr>
              <a:pPr/>
              <a:t>9</a:t>
            </a:fld>
            <a:endParaRPr lang="ru-RU">
              <a:solidFill>
                <a:srgbClr val="7E97A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102589847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1103</Words>
  <Application>Microsoft Office PowerPoint</Application>
  <PresentationFormat>Экран (4:3)</PresentationFormat>
  <Paragraphs>255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1_TS102589847</vt:lpstr>
      <vt:lpstr>Диаграмма Microsoft Excel</vt:lpstr>
      <vt:lpstr>О результатах мониторинга архитектурной доступности зданий профессиональных образовательных организаций  Свердловской области</vt:lpstr>
      <vt:lpstr>Свердловская область</vt:lpstr>
      <vt:lpstr>Нормативные основания формирования условий архитектурной доступности</vt:lpstr>
      <vt:lpstr>Презентация PowerPoint</vt:lpstr>
      <vt:lpstr>Образовательные организации, в которых созданы УПМ</vt:lpstr>
      <vt:lpstr>Образовательные организации, в которых созданы УПМ</vt:lpstr>
      <vt:lpstr>Образовательные организации, в которых созданы УПМ</vt:lpstr>
      <vt:lpstr>Система критериев и оценки доступности зданий СПО для инвалидов</vt:lpstr>
      <vt:lpstr>Оценка архитектурной доступности</vt:lpstr>
      <vt:lpstr>Презентация PowerPoint</vt:lpstr>
      <vt:lpstr>Результаты мониторинга </vt:lpstr>
      <vt:lpstr>Результаты мониторинга </vt:lpstr>
      <vt:lpstr>1 группа показателей –  Вход  (входы) в здание</vt:lpstr>
      <vt:lpstr>2 группа показателей –  Пути перемещения внутри здания</vt:lpstr>
      <vt:lpstr>3 группа показателей –  Санитарно-гигиенические помещения</vt:lpstr>
      <vt:lpstr>4 группа показателей - Учебные помещения</vt:lpstr>
      <vt:lpstr>  Дублирование информации (звуковая форма) </vt:lpstr>
      <vt:lpstr>Система вызова помощника https://dostupnaya-strana.ru (руководство по правильной адаптации)</vt:lpstr>
      <vt:lpstr>Минимальные требования к оснащению рабочих мест с учетом основных видов нарушений (веб-разработка).</vt:lpstr>
      <vt:lpstr>Оснащение рабочих мест для лиц с инвалидностью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</dc:creator>
  <cp:lastModifiedBy>svetl</cp:lastModifiedBy>
  <cp:revision>188</cp:revision>
  <dcterms:created xsi:type="dcterms:W3CDTF">2019-11-28T16:18:44Z</dcterms:created>
  <dcterms:modified xsi:type="dcterms:W3CDTF">2020-06-09T18:14:33Z</dcterms:modified>
</cp:coreProperties>
</file>