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sldIdLst>
    <p:sldId id="293" r:id="rId2"/>
    <p:sldId id="305" r:id="rId3"/>
    <p:sldId id="304" r:id="rId4"/>
    <p:sldId id="306" r:id="rId5"/>
    <p:sldId id="294" r:id="rId6"/>
    <p:sldId id="295" r:id="rId7"/>
    <p:sldId id="264" r:id="rId8"/>
    <p:sldId id="296" r:id="rId9"/>
    <p:sldId id="297" r:id="rId10"/>
    <p:sldId id="300" r:id="rId11"/>
    <p:sldId id="301" r:id="rId12"/>
    <p:sldId id="290" r:id="rId13"/>
    <p:sldId id="273" r:id="rId14"/>
    <p:sldId id="274" r:id="rId15"/>
    <p:sldId id="275" r:id="rId16"/>
    <p:sldId id="276" r:id="rId17"/>
    <p:sldId id="277" r:id="rId18"/>
    <p:sldId id="282" r:id="rId19"/>
    <p:sldId id="302" r:id="rId20"/>
    <p:sldId id="278" r:id="rId21"/>
    <p:sldId id="303" r:id="rId22"/>
    <p:sldId id="279" r:id="rId23"/>
  </p:sldIdLst>
  <p:sldSz cx="12192000" cy="6858000"/>
  <p:notesSz cx="6797675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0" autoAdjust="0"/>
    <p:restoredTop sz="93018" autoAdjust="0"/>
  </p:normalViewPr>
  <p:slideViewPr>
    <p:cSldViewPr snapToGrid="0">
      <p:cViewPr varScale="1">
        <p:scale>
          <a:sx n="114" d="100"/>
          <a:sy n="114" d="100"/>
        </p:scale>
        <p:origin x="4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vk.com/club_spt_stroitel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vk.com/club_spt_stroite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2DA4A2-8E68-4BD1-B6C3-235698B486AE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5DF252-1613-441F-8F3D-B953AC941614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АДРЕС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г. Екатеринбург, ул. Артинская, 26</a:t>
          </a:r>
        </a:p>
        <a:p>
          <a:pPr lvl="0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Маршрут: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автобусы 57, 56 остановка «Звезда»</a:t>
          </a:r>
          <a:endParaRPr lang="ru-RU" sz="2000" dirty="0">
            <a:solidFill>
              <a:schemeClr val="tx1"/>
            </a:solidFill>
          </a:endParaRPr>
        </a:p>
      </dgm:t>
    </dgm:pt>
    <dgm:pt modelId="{4CA2BBC0-B447-4B01-AB8D-CF922F2E0CC0}" type="parTrans" cxnId="{94151524-07C2-405C-878E-3F027EE18A66}">
      <dgm:prSet/>
      <dgm:spPr/>
      <dgm:t>
        <a:bodyPr/>
        <a:lstStyle/>
        <a:p>
          <a:endParaRPr lang="ru-RU"/>
        </a:p>
      </dgm:t>
    </dgm:pt>
    <dgm:pt modelId="{BA10675A-A81D-4747-BABC-766CE444763A}" type="sibTrans" cxnId="{94151524-07C2-405C-878E-3F027EE18A66}">
      <dgm:prSet/>
      <dgm:spPr/>
      <dgm:t>
        <a:bodyPr/>
        <a:lstStyle/>
        <a:p>
          <a:endParaRPr lang="ru-RU"/>
        </a:p>
      </dgm:t>
    </dgm:pt>
    <dgm:pt modelId="{A5BD0200-7B6E-44FA-A55F-6A427E0B7AEF}">
      <dgm:prSet phldrT="[Текст]" custT="1"/>
      <dgm:spPr/>
      <dgm:t>
        <a:bodyPr/>
        <a:lstStyle/>
        <a:p>
          <a:pPr marL="0" indent="0">
            <a:spcAft>
              <a:spcPct val="35000"/>
            </a:spcAft>
            <a:buNone/>
          </a:pPr>
          <a:endParaRPr lang="ru-RU" sz="2000" b="1" i="0" u="sng" dirty="0">
            <a:solidFill>
              <a:schemeClr val="accent3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0" indent="0">
            <a:spcAft>
              <a:spcPct val="35000"/>
            </a:spcAft>
            <a:buNone/>
          </a:pPr>
          <a:r>
            <a:rPr lang="ru-RU" sz="2000" b="1" i="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ЭЛ. АДРЕС: </a:t>
          </a:r>
        </a:p>
        <a:p>
          <a:pPr indent="0">
            <a:spcAft>
              <a:spcPts val="0"/>
            </a:spcAft>
          </a:pP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http://sptstroitel.ru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(официальный сайт)</a:t>
          </a:r>
        </a:p>
        <a:p>
          <a:pPr indent="0">
            <a:spcAft>
              <a:spcPts val="0"/>
            </a:spcAft>
          </a:pP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https://vk.com/club_spt_stroitel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(группа В контакте)</a:t>
          </a:r>
        </a:p>
        <a:p>
          <a:pPr indent="0">
            <a:spcAft>
              <a:spcPts val="0"/>
            </a:spcAft>
          </a:pPr>
          <a:endParaRPr lang="ru-RU" sz="20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ct val="35000"/>
            </a:spcAft>
          </a:pPr>
          <a:endParaRPr lang="ru-RU" dirty="0"/>
        </a:p>
      </dgm:t>
    </dgm:pt>
    <dgm:pt modelId="{66697258-0A93-4CA3-86BA-E88EAACAA8BE}" type="parTrans" cxnId="{A2DB6492-D523-4131-B593-C211C8483955}">
      <dgm:prSet/>
      <dgm:spPr/>
      <dgm:t>
        <a:bodyPr/>
        <a:lstStyle/>
        <a:p>
          <a:endParaRPr lang="ru-RU"/>
        </a:p>
      </dgm:t>
    </dgm:pt>
    <dgm:pt modelId="{B706672A-07F2-4982-B542-275D9657F461}" type="sibTrans" cxnId="{A2DB6492-D523-4131-B593-C211C8483955}">
      <dgm:prSet/>
      <dgm:spPr/>
      <dgm:t>
        <a:bodyPr/>
        <a:lstStyle/>
        <a:p>
          <a:endParaRPr lang="ru-RU"/>
        </a:p>
      </dgm:t>
    </dgm:pt>
    <dgm:pt modelId="{0B3D5656-1170-4400-9117-F7B4C78A2052}">
      <dgm:prSet phldrT="[Текст]" custT="1"/>
      <dgm:spPr/>
      <dgm:t>
        <a:bodyPr/>
        <a:lstStyle/>
        <a:p>
          <a:r>
            <a:rPr lang="ru-RU" sz="2000" b="1" i="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КОНТАКТЫ: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+7 (343) 227-30-70 (доб.210)</a:t>
          </a:r>
          <a:endParaRPr lang="ru-RU" sz="2000" dirty="0">
            <a:solidFill>
              <a:schemeClr val="tx1"/>
            </a:solidFill>
          </a:endParaRPr>
        </a:p>
      </dgm:t>
    </dgm:pt>
    <dgm:pt modelId="{492C1851-DBF4-47E4-930A-75CFEAEABB76}" type="parTrans" cxnId="{5A31D15B-BD2B-4267-93C7-8615172A013C}">
      <dgm:prSet/>
      <dgm:spPr/>
      <dgm:t>
        <a:bodyPr/>
        <a:lstStyle/>
        <a:p>
          <a:endParaRPr lang="ru-RU"/>
        </a:p>
      </dgm:t>
    </dgm:pt>
    <dgm:pt modelId="{22AE77C2-C98F-4AB1-9F5A-DFC001F22D95}" type="sibTrans" cxnId="{5A31D15B-BD2B-4267-93C7-8615172A013C}">
      <dgm:prSet/>
      <dgm:spPr/>
      <dgm:t>
        <a:bodyPr/>
        <a:lstStyle/>
        <a:p>
          <a:endParaRPr lang="ru-RU"/>
        </a:p>
      </dgm:t>
    </dgm:pt>
    <dgm:pt modelId="{AEC7FD7F-114C-4E67-8E72-CBBEDF8F8E76}" type="pres">
      <dgm:prSet presAssocID="{FE2DA4A2-8E68-4BD1-B6C3-235698B486AE}" presName="linear" presStyleCnt="0">
        <dgm:presLayoutVars>
          <dgm:dir/>
          <dgm:animLvl val="lvl"/>
          <dgm:resizeHandles val="exact"/>
        </dgm:presLayoutVars>
      </dgm:prSet>
      <dgm:spPr/>
    </dgm:pt>
    <dgm:pt modelId="{BF21F691-F92A-40FB-A000-B8CCE20155C1}" type="pres">
      <dgm:prSet presAssocID="{AC5DF252-1613-441F-8F3D-B953AC941614}" presName="parentLin" presStyleCnt="0"/>
      <dgm:spPr/>
    </dgm:pt>
    <dgm:pt modelId="{D17E89C0-BC98-4FB0-9E97-541DAE343572}" type="pres">
      <dgm:prSet presAssocID="{AC5DF252-1613-441F-8F3D-B953AC941614}" presName="parentLeftMargin" presStyleLbl="node1" presStyleIdx="0" presStyleCnt="3"/>
      <dgm:spPr/>
    </dgm:pt>
    <dgm:pt modelId="{16901342-8E89-4829-A5C0-8DA1FC4FAFCA}" type="pres">
      <dgm:prSet presAssocID="{AC5DF252-1613-441F-8F3D-B953AC941614}" presName="parentText" presStyleLbl="node1" presStyleIdx="0" presStyleCnt="3" custScaleX="98384" custScaleY="199671" custLinFactX="1771" custLinFactNeighborX="100000" custLinFactNeighborY="-18071">
        <dgm:presLayoutVars>
          <dgm:chMax val="0"/>
          <dgm:bulletEnabled val="1"/>
        </dgm:presLayoutVars>
      </dgm:prSet>
      <dgm:spPr/>
    </dgm:pt>
    <dgm:pt modelId="{48A87D62-6203-4807-8DDE-3D9DE6DFF2E8}" type="pres">
      <dgm:prSet presAssocID="{AC5DF252-1613-441F-8F3D-B953AC941614}" presName="negativeSpace" presStyleCnt="0"/>
      <dgm:spPr/>
    </dgm:pt>
    <dgm:pt modelId="{FCE1595F-29D7-4EB6-A924-8DB1FD4E3C3F}" type="pres">
      <dgm:prSet presAssocID="{AC5DF252-1613-441F-8F3D-B953AC941614}" presName="childText" presStyleLbl="conFgAcc1" presStyleIdx="0" presStyleCnt="3" custScaleX="64128" custLinFactNeighborX="-18" custLinFactNeighborY="1733">
        <dgm:presLayoutVars>
          <dgm:bulletEnabled val="1"/>
        </dgm:presLayoutVars>
      </dgm:prSet>
      <dgm:spPr/>
    </dgm:pt>
    <dgm:pt modelId="{79668DA0-B427-4841-855E-4B16C99D73DF}" type="pres">
      <dgm:prSet presAssocID="{BA10675A-A81D-4747-BABC-766CE444763A}" presName="spaceBetweenRectangles" presStyleCnt="0"/>
      <dgm:spPr/>
    </dgm:pt>
    <dgm:pt modelId="{43C7BB83-5982-4BDF-8A1A-76F3F75B6705}" type="pres">
      <dgm:prSet presAssocID="{A5BD0200-7B6E-44FA-A55F-6A427E0B7AEF}" presName="parentLin" presStyleCnt="0"/>
      <dgm:spPr/>
    </dgm:pt>
    <dgm:pt modelId="{6D48225A-EDFE-4088-9714-E4040AE90763}" type="pres">
      <dgm:prSet presAssocID="{A5BD0200-7B6E-44FA-A55F-6A427E0B7AEF}" presName="parentLeftMargin" presStyleLbl="node1" presStyleIdx="0" presStyleCnt="3"/>
      <dgm:spPr/>
    </dgm:pt>
    <dgm:pt modelId="{78B5BC6A-B49C-4225-ADB0-AE32C00FB3CA}" type="pres">
      <dgm:prSet presAssocID="{A5BD0200-7B6E-44FA-A55F-6A427E0B7AEF}" presName="parentText" presStyleLbl="node1" presStyleIdx="1" presStyleCnt="3" custScaleY="410583" custLinFactNeighborX="-29747" custLinFactNeighborY="-32540">
        <dgm:presLayoutVars>
          <dgm:chMax val="0"/>
          <dgm:bulletEnabled val="1"/>
        </dgm:presLayoutVars>
      </dgm:prSet>
      <dgm:spPr/>
    </dgm:pt>
    <dgm:pt modelId="{179007B0-64B1-4C42-BBE5-AA72AD77E6C8}" type="pres">
      <dgm:prSet presAssocID="{A5BD0200-7B6E-44FA-A55F-6A427E0B7AEF}" presName="negativeSpace" presStyleCnt="0"/>
      <dgm:spPr/>
    </dgm:pt>
    <dgm:pt modelId="{446A26A5-78A5-4B4B-BBA9-AF7F44C1D30B}" type="pres">
      <dgm:prSet presAssocID="{A5BD0200-7B6E-44FA-A55F-6A427E0B7AEF}" presName="childText" presStyleLbl="conFgAcc1" presStyleIdx="1" presStyleCnt="3" custScaleX="64040" custScaleY="254367" custLinFactY="-128750" custLinFactNeighborX="-106" custLinFactNeighborY="-200000">
        <dgm:presLayoutVars>
          <dgm:bulletEnabled val="1"/>
        </dgm:presLayoutVars>
      </dgm:prSet>
      <dgm:spPr/>
    </dgm:pt>
    <dgm:pt modelId="{67C76F00-A5D2-443B-BF88-D471FC5463F9}" type="pres">
      <dgm:prSet presAssocID="{B706672A-07F2-4982-B542-275D9657F461}" presName="spaceBetweenRectangles" presStyleCnt="0"/>
      <dgm:spPr/>
    </dgm:pt>
    <dgm:pt modelId="{E51ED77C-6437-4825-9CDE-A151EA85A819}" type="pres">
      <dgm:prSet presAssocID="{0B3D5656-1170-4400-9117-F7B4C78A2052}" presName="parentLin" presStyleCnt="0"/>
      <dgm:spPr/>
    </dgm:pt>
    <dgm:pt modelId="{3078F399-1CF2-4E0F-8CC6-705AB5A1BCBD}" type="pres">
      <dgm:prSet presAssocID="{0B3D5656-1170-4400-9117-F7B4C78A2052}" presName="parentLeftMargin" presStyleLbl="node1" presStyleIdx="1" presStyleCnt="3"/>
      <dgm:spPr/>
    </dgm:pt>
    <dgm:pt modelId="{3E55E9AE-A2BD-40D6-BF70-C6B3DEAC33A6}" type="pres">
      <dgm:prSet presAssocID="{0B3D5656-1170-4400-9117-F7B4C78A2052}" presName="parentText" presStyleLbl="node1" presStyleIdx="2" presStyleCnt="3" custScaleY="159758" custLinFactX="-5933" custLinFactY="-92498" custLinFactNeighborX="-100000" custLinFactNeighborY="-100000">
        <dgm:presLayoutVars>
          <dgm:chMax val="0"/>
          <dgm:bulletEnabled val="1"/>
        </dgm:presLayoutVars>
      </dgm:prSet>
      <dgm:spPr/>
    </dgm:pt>
    <dgm:pt modelId="{174E2F18-D528-4023-81DC-762F66B6AF11}" type="pres">
      <dgm:prSet presAssocID="{0B3D5656-1170-4400-9117-F7B4C78A2052}" presName="negativeSpace" presStyleCnt="0"/>
      <dgm:spPr/>
    </dgm:pt>
    <dgm:pt modelId="{0045AB50-C914-43A6-AF99-A21AB83826B0}" type="pres">
      <dgm:prSet presAssocID="{0B3D5656-1170-4400-9117-F7B4C78A2052}" presName="childText" presStyleLbl="conFgAcc1" presStyleIdx="2" presStyleCnt="3" custScaleX="60451" custLinFactY="-112351" custLinFactNeighborY="-200000">
        <dgm:presLayoutVars>
          <dgm:bulletEnabled val="1"/>
        </dgm:presLayoutVars>
      </dgm:prSet>
      <dgm:spPr/>
    </dgm:pt>
  </dgm:ptLst>
  <dgm:cxnLst>
    <dgm:cxn modelId="{318B8F06-E194-4582-A46B-2B84DD377609}" type="presOf" srcId="{AC5DF252-1613-441F-8F3D-B953AC941614}" destId="{16901342-8E89-4829-A5C0-8DA1FC4FAFCA}" srcOrd="1" destOrd="0" presId="urn:microsoft.com/office/officeart/2005/8/layout/list1"/>
    <dgm:cxn modelId="{94151524-07C2-405C-878E-3F027EE18A66}" srcId="{FE2DA4A2-8E68-4BD1-B6C3-235698B486AE}" destId="{AC5DF252-1613-441F-8F3D-B953AC941614}" srcOrd="0" destOrd="0" parTransId="{4CA2BBC0-B447-4B01-AB8D-CF922F2E0CC0}" sibTransId="{BA10675A-A81D-4747-BABC-766CE444763A}"/>
    <dgm:cxn modelId="{D8674B3E-FEDA-420A-BEE7-D5AFAF314C48}" type="presOf" srcId="{0B3D5656-1170-4400-9117-F7B4C78A2052}" destId="{3E55E9AE-A2BD-40D6-BF70-C6B3DEAC33A6}" srcOrd="1" destOrd="0" presId="urn:microsoft.com/office/officeart/2005/8/layout/list1"/>
    <dgm:cxn modelId="{5A31D15B-BD2B-4267-93C7-8615172A013C}" srcId="{FE2DA4A2-8E68-4BD1-B6C3-235698B486AE}" destId="{0B3D5656-1170-4400-9117-F7B4C78A2052}" srcOrd="2" destOrd="0" parTransId="{492C1851-DBF4-47E4-930A-75CFEAEABB76}" sibTransId="{22AE77C2-C98F-4AB1-9F5A-DFC001F22D95}"/>
    <dgm:cxn modelId="{5B9CB98A-0483-40BE-8126-E523817FCE35}" type="presOf" srcId="{0B3D5656-1170-4400-9117-F7B4C78A2052}" destId="{3078F399-1CF2-4E0F-8CC6-705AB5A1BCBD}" srcOrd="0" destOrd="0" presId="urn:microsoft.com/office/officeart/2005/8/layout/list1"/>
    <dgm:cxn modelId="{9A06278D-7957-4C28-88F7-E224C96497B8}" type="presOf" srcId="{A5BD0200-7B6E-44FA-A55F-6A427E0B7AEF}" destId="{6D48225A-EDFE-4088-9714-E4040AE90763}" srcOrd="0" destOrd="0" presId="urn:microsoft.com/office/officeart/2005/8/layout/list1"/>
    <dgm:cxn modelId="{A2DB6492-D523-4131-B593-C211C8483955}" srcId="{FE2DA4A2-8E68-4BD1-B6C3-235698B486AE}" destId="{A5BD0200-7B6E-44FA-A55F-6A427E0B7AEF}" srcOrd="1" destOrd="0" parTransId="{66697258-0A93-4CA3-86BA-E88EAACAA8BE}" sibTransId="{B706672A-07F2-4982-B542-275D9657F461}"/>
    <dgm:cxn modelId="{4D4A51CE-2D5C-407E-85CB-3A7CF81251F2}" type="presOf" srcId="{FE2DA4A2-8E68-4BD1-B6C3-235698B486AE}" destId="{AEC7FD7F-114C-4E67-8E72-CBBEDF8F8E76}" srcOrd="0" destOrd="0" presId="urn:microsoft.com/office/officeart/2005/8/layout/list1"/>
    <dgm:cxn modelId="{9A96BCF0-5BB0-4390-BCAA-F83C20C3C6D1}" type="presOf" srcId="{A5BD0200-7B6E-44FA-A55F-6A427E0B7AEF}" destId="{78B5BC6A-B49C-4225-ADB0-AE32C00FB3CA}" srcOrd="1" destOrd="0" presId="urn:microsoft.com/office/officeart/2005/8/layout/list1"/>
    <dgm:cxn modelId="{759620F8-F609-4976-8B07-5DB1EFEA8FDC}" type="presOf" srcId="{AC5DF252-1613-441F-8F3D-B953AC941614}" destId="{D17E89C0-BC98-4FB0-9E97-541DAE343572}" srcOrd="0" destOrd="0" presId="urn:microsoft.com/office/officeart/2005/8/layout/list1"/>
    <dgm:cxn modelId="{ABDC1B13-9569-47AE-91E0-A6F09190453F}" type="presParOf" srcId="{AEC7FD7F-114C-4E67-8E72-CBBEDF8F8E76}" destId="{BF21F691-F92A-40FB-A000-B8CCE20155C1}" srcOrd="0" destOrd="0" presId="urn:microsoft.com/office/officeart/2005/8/layout/list1"/>
    <dgm:cxn modelId="{F9302CEA-5F19-468C-A75E-0F100497A75F}" type="presParOf" srcId="{BF21F691-F92A-40FB-A000-B8CCE20155C1}" destId="{D17E89C0-BC98-4FB0-9E97-541DAE343572}" srcOrd="0" destOrd="0" presId="urn:microsoft.com/office/officeart/2005/8/layout/list1"/>
    <dgm:cxn modelId="{682DAD9B-FED1-40E6-AACF-F2F5F24B2474}" type="presParOf" srcId="{BF21F691-F92A-40FB-A000-B8CCE20155C1}" destId="{16901342-8E89-4829-A5C0-8DA1FC4FAFCA}" srcOrd="1" destOrd="0" presId="urn:microsoft.com/office/officeart/2005/8/layout/list1"/>
    <dgm:cxn modelId="{D047242D-BA46-465E-ABC6-160AEE3702AB}" type="presParOf" srcId="{AEC7FD7F-114C-4E67-8E72-CBBEDF8F8E76}" destId="{48A87D62-6203-4807-8DDE-3D9DE6DFF2E8}" srcOrd="1" destOrd="0" presId="urn:microsoft.com/office/officeart/2005/8/layout/list1"/>
    <dgm:cxn modelId="{E44D8DE4-B35F-4966-9A47-A9C3C4E76F07}" type="presParOf" srcId="{AEC7FD7F-114C-4E67-8E72-CBBEDF8F8E76}" destId="{FCE1595F-29D7-4EB6-A924-8DB1FD4E3C3F}" srcOrd="2" destOrd="0" presId="urn:microsoft.com/office/officeart/2005/8/layout/list1"/>
    <dgm:cxn modelId="{0BC8A036-E412-4D15-A7EF-86E1B870F14D}" type="presParOf" srcId="{AEC7FD7F-114C-4E67-8E72-CBBEDF8F8E76}" destId="{79668DA0-B427-4841-855E-4B16C99D73DF}" srcOrd="3" destOrd="0" presId="urn:microsoft.com/office/officeart/2005/8/layout/list1"/>
    <dgm:cxn modelId="{8DA28052-C7A2-49C1-A7BF-091607375C47}" type="presParOf" srcId="{AEC7FD7F-114C-4E67-8E72-CBBEDF8F8E76}" destId="{43C7BB83-5982-4BDF-8A1A-76F3F75B6705}" srcOrd="4" destOrd="0" presId="urn:microsoft.com/office/officeart/2005/8/layout/list1"/>
    <dgm:cxn modelId="{3B0F9404-FFE0-4035-B415-FAA014E4BF42}" type="presParOf" srcId="{43C7BB83-5982-4BDF-8A1A-76F3F75B6705}" destId="{6D48225A-EDFE-4088-9714-E4040AE90763}" srcOrd="0" destOrd="0" presId="urn:microsoft.com/office/officeart/2005/8/layout/list1"/>
    <dgm:cxn modelId="{BDD8C6B5-BD3A-4738-9E78-8F76D1F999E8}" type="presParOf" srcId="{43C7BB83-5982-4BDF-8A1A-76F3F75B6705}" destId="{78B5BC6A-B49C-4225-ADB0-AE32C00FB3CA}" srcOrd="1" destOrd="0" presId="urn:microsoft.com/office/officeart/2005/8/layout/list1"/>
    <dgm:cxn modelId="{6DAEE748-62C7-4252-8C84-ED7153F4DC8C}" type="presParOf" srcId="{AEC7FD7F-114C-4E67-8E72-CBBEDF8F8E76}" destId="{179007B0-64B1-4C42-BBE5-AA72AD77E6C8}" srcOrd="5" destOrd="0" presId="urn:microsoft.com/office/officeart/2005/8/layout/list1"/>
    <dgm:cxn modelId="{79042B8B-5AC5-41E1-ADD3-ACF893471E7B}" type="presParOf" srcId="{AEC7FD7F-114C-4E67-8E72-CBBEDF8F8E76}" destId="{446A26A5-78A5-4B4B-BBA9-AF7F44C1D30B}" srcOrd="6" destOrd="0" presId="urn:microsoft.com/office/officeart/2005/8/layout/list1"/>
    <dgm:cxn modelId="{7752EFF6-092B-4EA0-846F-6527B41A02E0}" type="presParOf" srcId="{AEC7FD7F-114C-4E67-8E72-CBBEDF8F8E76}" destId="{67C76F00-A5D2-443B-BF88-D471FC5463F9}" srcOrd="7" destOrd="0" presId="urn:microsoft.com/office/officeart/2005/8/layout/list1"/>
    <dgm:cxn modelId="{9BBFD774-3059-456A-B6DC-E785AF152316}" type="presParOf" srcId="{AEC7FD7F-114C-4E67-8E72-CBBEDF8F8E76}" destId="{E51ED77C-6437-4825-9CDE-A151EA85A819}" srcOrd="8" destOrd="0" presId="urn:microsoft.com/office/officeart/2005/8/layout/list1"/>
    <dgm:cxn modelId="{7ABEA749-7004-480A-A458-D62135FBB0EA}" type="presParOf" srcId="{E51ED77C-6437-4825-9CDE-A151EA85A819}" destId="{3078F399-1CF2-4E0F-8CC6-705AB5A1BCBD}" srcOrd="0" destOrd="0" presId="urn:microsoft.com/office/officeart/2005/8/layout/list1"/>
    <dgm:cxn modelId="{47C3308D-98EE-4B85-9085-4DB0A1899C56}" type="presParOf" srcId="{E51ED77C-6437-4825-9CDE-A151EA85A819}" destId="{3E55E9AE-A2BD-40D6-BF70-C6B3DEAC33A6}" srcOrd="1" destOrd="0" presId="urn:microsoft.com/office/officeart/2005/8/layout/list1"/>
    <dgm:cxn modelId="{767A4606-3E28-4669-A76A-0BFCEEB09F78}" type="presParOf" srcId="{AEC7FD7F-114C-4E67-8E72-CBBEDF8F8E76}" destId="{174E2F18-D528-4023-81DC-762F66B6AF11}" srcOrd="9" destOrd="0" presId="urn:microsoft.com/office/officeart/2005/8/layout/list1"/>
    <dgm:cxn modelId="{DEAD1474-1D3B-475F-8822-8CB124619A37}" type="presParOf" srcId="{AEC7FD7F-114C-4E67-8E72-CBBEDF8F8E76}" destId="{0045AB50-C914-43A6-AF99-A21AB83826B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6282AE-7209-44B7-90A1-1A846C9F45EF}" type="doc">
      <dgm:prSet loTypeId="urn:microsoft.com/office/officeart/2008/layout/PictureStrips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5390D57A-FFE1-40AA-80B3-E9B634925B9B}">
      <dgm:prSet phldrT="[Текст]" custT="1"/>
      <dgm:spPr/>
      <dgm:t>
        <a:bodyPr/>
        <a:lstStyle/>
        <a:p>
          <a:pPr marL="0" indent="0">
            <a:buNone/>
          </a:pPr>
          <a:endParaRPr lang="ru-RU" sz="2000" b="1" u="sng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0" indent="0">
            <a:buNone/>
          </a:pPr>
          <a:r>
            <a:rPr lang="ru-RU" sz="1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Прием документов</a:t>
          </a:r>
        </a:p>
        <a:p>
          <a:pPr marL="0" indent="0">
            <a:buNone/>
          </a:pPr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15 июня по 15 августа</a:t>
          </a:r>
        </a:p>
        <a:p>
          <a:endParaRPr lang="ru-RU" dirty="0"/>
        </a:p>
      </dgm:t>
    </dgm:pt>
    <dgm:pt modelId="{7F249392-97E4-4627-A4F1-A31392333714}" type="parTrans" cxnId="{A58025C6-93C8-4737-9EE6-15D962A6C024}">
      <dgm:prSet/>
      <dgm:spPr/>
      <dgm:t>
        <a:bodyPr/>
        <a:lstStyle/>
        <a:p>
          <a:endParaRPr lang="ru-RU"/>
        </a:p>
      </dgm:t>
    </dgm:pt>
    <dgm:pt modelId="{AEFA0D59-8762-4932-9110-61B341166588}" type="sibTrans" cxnId="{A58025C6-93C8-4737-9EE6-15D962A6C024}">
      <dgm:prSet/>
      <dgm:spPr/>
      <dgm:t>
        <a:bodyPr/>
        <a:lstStyle/>
        <a:p>
          <a:endParaRPr lang="ru-RU"/>
        </a:p>
      </dgm:t>
    </dgm:pt>
    <dgm:pt modelId="{97C7E844-7CBE-41E0-9DF7-40375346B1CE}">
      <dgm:prSet phldrT="[Текст]" custT="1"/>
      <dgm:spPr/>
      <dgm:t>
        <a:bodyPr anchor="t"/>
        <a:lstStyle/>
        <a:p>
          <a:pPr marL="0" indent="0">
            <a:spcAft>
              <a:spcPts val="0"/>
            </a:spcAft>
            <a:buNone/>
          </a:pPr>
          <a:r>
            <a:rPr lang="ru-RU" sz="16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Информация:</a:t>
          </a:r>
        </a:p>
        <a:p>
          <a:pPr marL="0" indent="0">
            <a:spcAft>
              <a:spcPts val="0"/>
            </a:spcAft>
            <a:buNone/>
          </a:pPr>
          <a:r>
            <a:rPr lang="ru-RU" sz="16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Оф.сайт</a:t>
          </a:r>
          <a:r>
            <a: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техникума – раздел Абитуриентам- Приемная комиссия- Правила и условия приема</a:t>
          </a:r>
          <a:endParaRPr lang="ru-RU" sz="1600" dirty="0">
            <a:solidFill>
              <a:schemeClr val="tx1"/>
            </a:solidFill>
          </a:endParaRPr>
        </a:p>
      </dgm:t>
    </dgm:pt>
    <dgm:pt modelId="{BAFA7635-AAE4-4777-9CAE-FA6FF80C6136}" type="parTrans" cxnId="{8BFD12F5-32E1-4349-B6FE-358B6E101BD6}">
      <dgm:prSet/>
      <dgm:spPr/>
      <dgm:t>
        <a:bodyPr/>
        <a:lstStyle/>
        <a:p>
          <a:endParaRPr lang="ru-RU"/>
        </a:p>
      </dgm:t>
    </dgm:pt>
    <dgm:pt modelId="{92505CFA-5CA9-49A3-BC34-B08085AE9567}" type="sibTrans" cxnId="{8BFD12F5-32E1-4349-B6FE-358B6E101BD6}">
      <dgm:prSet/>
      <dgm:spPr/>
      <dgm:t>
        <a:bodyPr/>
        <a:lstStyle/>
        <a:p>
          <a:endParaRPr lang="ru-RU"/>
        </a:p>
      </dgm:t>
    </dgm:pt>
    <dgm:pt modelId="{0535E9E2-0F32-4187-B3EE-E5C6D67ECB2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u="sng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u="sng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Эл.почта</a:t>
          </a:r>
          <a:r>
            <a:rPr lang="ru-RU" sz="1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приемной комиссии </a:t>
          </a:r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(для обучающихся с ОВЗ):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priem.ovz@yandex.ru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E192D99-061D-4B3A-A86F-B7E7AD3B8271}" type="parTrans" cxnId="{0326C546-7891-4389-BFE7-581A9482082B}">
      <dgm:prSet/>
      <dgm:spPr/>
      <dgm:t>
        <a:bodyPr/>
        <a:lstStyle/>
        <a:p>
          <a:endParaRPr lang="ru-RU"/>
        </a:p>
      </dgm:t>
    </dgm:pt>
    <dgm:pt modelId="{BD6C4558-6156-4096-B218-5536298E8AE3}" type="sibTrans" cxnId="{0326C546-7891-4389-BFE7-581A9482082B}">
      <dgm:prSet/>
      <dgm:spPr/>
      <dgm:t>
        <a:bodyPr/>
        <a:lstStyle/>
        <a:p>
          <a:endParaRPr lang="ru-RU"/>
        </a:p>
      </dgm:t>
    </dgm:pt>
    <dgm:pt modelId="{50C02807-7B17-4CBD-A576-CAA1BDB87074}" type="pres">
      <dgm:prSet presAssocID="{336282AE-7209-44B7-90A1-1A846C9F45EF}" presName="Name0" presStyleCnt="0">
        <dgm:presLayoutVars>
          <dgm:dir/>
          <dgm:resizeHandles val="exact"/>
        </dgm:presLayoutVars>
      </dgm:prSet>
      <dgm:spPr/>
    </dgm:pt>
    <dgm:pt modelId="{09296351-149E-4E62-8C26-923D6425F75D}" type="pres">
      <dgm:prSet presAssocID="{5390D57A-FFE1-40AA-80B3-E9B634925B9B}" presName="composite" presStyleCnt="0"/>
      <dgm:spPr/>
    </dgm:pt>
    <dgm:pt modelId="{6476CEAA-6B8E-4C21-90AF-FAA6630622C2}" type="pres">
      <dgm:prSet presAssocID="{5390D57A-FFE1-40AA-80B3-E9B634925B9B}" presName="rect1" presStyleLbl="trAlignAcc1" presStyleIdx="0" presStyleCnt="3" custScaleX="64777" custScaleY="44432" custLinFactNeighborX="6406" custLinFactNeighborY="-36696">
        <dgm:presLayoutVars>
          <dgm:bulletEnabled val="1"/>
        </dgm:presLayoutVars>
      </dgm:prSet>
      <dgm:spPr/>
    </dgm:pt>
    <dgm:pt modelId="{A08F7714-87C4-44C1-A4BA-097B899F1F0D}" type="pres">
      <dgm:prSet presAssocID="{5390D57A-FFE1-40AA-80B3-E9B634925B9B}" presName="rect2" presStyleLbl="fgImgPlace1" presStyleIdx="0" presStyleCnt="3" custScaleX="77729" custScaleY="47366" custLinFactNeighborX="89196" custLinFactNeighborY="-24749"/>
      <dgm:spPr/>
    </dgm:pt>
    <dgm:pt modelId="{A4550401-98BE-4913-A67C-D0A08A482D5D}" type="pres">
      <dgm:prSet presAssocID="{AEFA0D59-8762-4932-9110-61B341166588}" presName="sibTrans" presStyleCnt="0"/>
      <dgm:spPr/>
    </dgm:pt>
    <dgm:pt modelId="{07B25EDD-00CB-43AE-B4F0-5048CE705922}" type="pres">
      <dgm:prSet presAssocID="{97C7E844-7CBE-41E0-9DF7-40375346B1CE}" presName="composite" presStyleCnt="0"/>
      <dgm:spPr/>
    </dgm:pt>
    <dgm:pt modelId="{25CA6CEC-3321-483F-8B13-14C986CB5FBA}" type="pres">
      <dgm:prSet presAssocID="{97C7E844-7CBE-41E0-9DF7-40375346B1CE}" presName="rect1" presStyleLbl="trAlignAcc1" presStyleIdx="1" presStyleCnt="3" custScaleX="75484" custScaleY="37870" custLinFactNeighborX="-12446" custLinFactNeighborY="-41352">
        <dgm:presLayoutVars>
          <dgm:bulletEnabled val="1"/>
        </dgm:presLayoutVars>
      </dgm:prSet>
      <dgm:spPr/>
    </dgm:pt>
    <dgm:pt modelId="{70761D7B-4304-42C7-BC41-7362B3232C85}" type="pres">
      <dgm:prSet presAssocID="{97C7E844-7CBE-41E0-9DF7-40375346B1CE}" presName="rect2" presStyleLbl="fgImgPlace1" presStyleIdx="1" presStyleCnt="3" custScaleX="91682" custScaleY="42030" custLinFactNeighborX="-8303" custLinFactNeighborY="-29913"/>
      <dgm:spPr/>
    </dgm:pt>
    <dgm:pt modelId="{67CB3190-9C40-4F27-8A96-15EBAB670F23}" type="pres">
      <dgm:prSet presAssocID="{92505CFA-5CA9-49A3-BC34-B08085AE9567}" presName="sibTrans" presStyleCnt="0"/>
      <dgm:spPr/>
    </dgm:pt>
    <dgm:pt modelId="{B045AF3B-8D28-4946-91A6-9144AB949EE4}" type="pres">
      <dgm:prSet presAssocID="{0535E9E2-0F32-4187-B3EE-E5C6D67ECB21}" presName="composite" presStyleCnt="0"/>
      <dgm:spPr/>
    </dgm:pt>
    <dgm:pt modelId="{7A10C324-1292-4E08-9AB3-E9E5F995823B}" type="pres">
      <dgm:prSet presAssocID="{0535E9E2-0F32-4187-B3EE-E5C6D67ECB21}" presName="rect1" presStyleLbl="trAlignAcc1" presStyleIdx="2" presStyleCnt="3" custScaleX="87574" custScaleY="35225" custLinFactNeighborX="-989" custLinFactNeighborY="-63661">
        <dgm:presLayoutVars>
          <dgm:bulletEnabled val="1"/>
        </dgm:presLayoutVars>
      </dgm:prSet>
      <dgm:spPr/>
    </dgm:pt>
    <dgm:pt modelId="{F36D0392-1E1A-48E7-8DC1-97E7ABBEF1B1}" type="pres">
      <dgm:prSet presAssocID="{0535E9E2-0F32-4187-B3EE-E5C6D67ECB21}" presName="rect2" presStyleLbl="fgImgPlace1" presStyleIdx="2" presStyleCnt="3" custScaleX="50936" custScaleY="43703" custLinFactNeighborX="3556" custLinFactNeighborY="-43521"/>
      <dgm:spPr/>
    </dgm:pt>
  </dgm:ptLst>
  <dgm:cxnLst>
    <dgm:cxn modelId="{D05A7A1F-D2B9-417C-B34C-E6BAB2B3506D}" type="presOf" srcId="{0535E9E2-0F32-4187-B3EE-E5C6D67ECB21}" destId="{7A10C324-1292-4E08-9AB3-E9E5F995823B}" srcOrd="0" destOrd="0" presId="urn:microsoft.com/office/officeart/2008/layout/PictureStrips"/>
    <dgm:cxn modelId="{4D50A664-4D26-4EC2-9AE9-A97CC4753DD0}" type="presOf" srcId="{336282AE-7209-44B7-90A1-1A846C9F45EF}" destId="{50C02807-7B17-4CBD-A576-CAA1BDB87074}" srcOrd="0" destOrd="0" presId="urn:microsoft.com/office/officeart/2008/layout/PictureStrips"/>
    <dgm:cxn modelId="{0326C546-7891-4389-BFE7-581A9482082B}" srcId="{336282AE-7209-44B7-90A1-1A846C9F45EF}" destId="{0535E9E2-0F32-4187-B3EE-E5C6D67ECB21}" srcOrd="2" destOrd="0" parTransId="{FE192D99-061D-4B3A-A86F-B7E7AD3B8271}" sibTransId="{BD6C4558-6156-4096-B218-5536298E8AE3}"/>
    <dgm:cxn modelId="{A58025C6-93C8-4737-9EE6-15D962A6C024}" srcId="{336282AE-7209-44B7-90A1-1A846C9F45EF}" destId="{5390D57A-FFE1-40AA-80B3-E9B634925B9B}" srcOrd="0" destOrd="0" parTransId="{7F249392-97E4-4627-A4F1-A31392333714}" sibTransId="{AEFA0D59-8762-4932-9110-61B341166588}"/>
    <dgm:cxn modelId="{49B680DB-9C8E-4D13-BF1D-9A0343E3B98F}" type="presOf" srcId="{5390D57A-FFE1-40AA-80B3-E9B634925B9B}" destId="{6476CEAA-6B8E-4C21-90AF-FAA6630622C2}" srcOrd="0" destOrd="0" presId="urn:microsoft.com/office/officeart/2008/layout/PictureStrips"/>
    <dgm:cxn modelId="{8BFD12F5-32E1-4349-B6FE-358B6E101BD6}" srcId="{336282AE-7209-44B7-90A1-1A846C9F45EF}" destId="{97C7E844-7CBE-41E0-9DF7-40375346B1CE}" srcOrd="1" destOrd="0" parTransId="{BAFA7635-AAE4-4777-9CAE-FA6FF80C6136}" sibTransId="{92505CFA-5CA9-49A3-BC34-B08085AE9567}"/>
    <dgm:cxn modelId="{86EDB9F8-2D09-4FF7-9062-3038210D2A42}" type="presOf" srcId="{97C7E844-7CBE-41E0-9DF7-40375346B1CE}" destId="{25CA6CEC-3321-483F-8B13-14C986CB5FBA}" srcOrd="0" destOrd="0" presId="urn:microsoft.com/office/officeart/2008/layout/PictureStrips"/>
    <dgm:cxn modelId="{846C21DF-4BE2-490F-96E1-043C718FF1A5}" type="presParOf" srcId="{50C02807-7B17-4CBD-A576-CAA1BDB87074}" destId="{09296351-149E-4E62-8C26-923D6425F75D}" srcOrd="0" destOrd="0" presId="urn:microsoft.com/office/officeart/2008/layout/PictureStrips"/>
    <dgm:cxn modelId="{4C159F77-1132-46C6-B9C1-DD37839CAA6A}" type="presParOf" srcId="{09296351-149E-4E62-8C26-923D6425F75D}" destId="{6476CEAA-6B8E-4C21-90AF-FAA6630622C2}" srcOrd="0" destOrd="0" presId="urn:microsoft.com/office/officeart/2008/layout/PictureStrips"/>
    <dgm:cxn modelId="{71DC412C-F87A-4D6A-903C-21F98BC35917}" type="presParOf" srcId="{09296351-149E-4E62-8C26-923D6425F75D}" destId="{A08F7714-87C4-44C1-A4BA-097B899F1F0D}" srcOrd="1" destOrd="0" presId="urn:microsoft.com/office/officeart/2008/layout/PictureStrips"/>
    <dgm:cxn modelId="{16265074-C401-45DA-9C67-B0FAC5A43964}" type="presParOf" srcId="{50C02807-7B17-4CBD-A576-CAA1BDB87074}" destId="{A4550401-98BE-4913-A67C-D0A08A482D5D}" srcOrd="1" destOrd="0" presId="urn:microsoft.com/office/officeart/2008/layout/PictureStrips"/>
    <dgm:cxn modelId="{5EBF79E1-96A0-4C7B-93F4-25CB5459BBC3}" type="presParOf" srcId="{50C02807-7B17-4CBD-A576-CAA1BDB87074}" destId="{07B25EDD-00CB-43AE-B4F0-5048CE705922}" srcOrd="2" destOrd="0" presId="urn:microsoft.com/office/officeart/2008/layout/PictureStrips"/>
    <dgm:cxn modelId="{56123CD2-42B4-461F-9625-088ED14675A1}" type="presParOf" srcId="{07B25EDD-00CB-43AE-B4F0-5048CE705922}" destId="{25CA6CEC-3321-483F-8B13-14C986CB5FBA}" srcOrd="0" destOrd="0" presId="urn:microsoft.com/office/officeart/2008/layout/PictureStrips"/>
    <dgm:cxn modelId="{31783697-B60F-4E21-9F42-16731AE9B159}" type="presParOf" srcId="{07B25EDD-00CB-43AE-B4F0-5048CE705922}" destId="{70761D7B-4304-42C7-BC41-7362B3232C85}" srcOrd="1" destOrd="0" presId="urn:microsoft.com/office/officeart/2008/layout/PictureStrips"/>
    <dgm:cxn modelId="{9C8C52FC-1841-44B6-9016-346C2CAC4E9E}" type="presParOf" srcId="{50C02807-7B17-4CBD-A576-CAA1BDB87074}" destId="{67CB3190-9C40-4F27-8A96-15EBAB670F23}" srcOrd="3" destOrd="0" presId="urn:microsoft.com/office/officeart/2008/layout/PictureStrips"/>
    <dgm:cxn modelId="{6E19ADBA-EAEE-45AD-9D8E-15DEC5289D98}" type="presParOf" srcId="{50C02807-7B17-4CBD-A576-CAA1BDB87074}" destId="{B045AF3B-8D28-4946-91A6-9144AB949EE4}" srcOrd="4" destOrd="0" presId="urn:microsoft.com/office/officeart/2008/layout/PictureStrips"/>
    <dgm:cxn modelId="{B5512461-3E38-4085-91A2-6FFE3E8559E8}" type="presParOf" srcId="{B045AF3B-8D28-4946-91A6-9144AB949EE4}" destId="{7A10C324-1292-4E08-9AB3-E9E5F995823B}" srcOrd="0" destOrd="0" presId="urn:microsoft.com/office/officeart/2008/layout/PictureStrips"/>
    <dgm:cxn modelId="{F1C3F76B-9BC5-4282-9A79-7EDBF81E9D93}" type="presParOf" srcId="{B045AF3B-8D28-4946-91A6-9144AB949EE4}" destId="{F36D0392-1E1A-48E7-8DC1-97E7ABBEF1B1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1595F-29D7-4EB6-A924-8DB1FD4E3C3F}">
      <dsp:nvSpPr>
        <dsp:cNvPr id="0" name=""/>
        <dsp:cNvSpPr/>
      </dsp:nvSpPr>
      <dsp:spPr>
        <a:xfrm>
          <a:off x="0" y="625876"/>
          <a:ext cx="5212323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901342-8E89-4829-A5C0-8DA1FC4FAFCA}">
      <dsp:nvSpPr>
        <dsp:cNvPr id="0" name=""/>
        <dsp:cNvSpPr/>
      </dsp:nvSpPr>
      <dsp:spPr>
        <a:xfrm>
          <a:off x="913562" y="0"/>
          <a:ext cx="5597656" cy="825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sng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АДРЕС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г. Екатеринбург, ул. Артинская, 26</a:t>
          </a:r>
        </a:p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u="sng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Маршрут: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автобусы 57, 56 остановка «Звезда»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53845" y="40283"/>
        <a:ext cx="5517090" cy="744634"/>
      </dsp:txXfrm>
    </dsp:sp>
    <dsp:sp modelId="{446A26A5-78A5-4B4B-BBA9-AF7F44C1D30B}">
      <dsp:nvSpPr>
        <dsp:cNvPr id="0" name=""/>
        <dsp:cNvSpPr/>
      </dsp:nvSpPr>
      <dsp:spPr>
        <a:xfrm>
          <a:off x="0" y="1937754"/>
          <a:ext cx="5205171" cy="8974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B5BC6A-B49C-4225-ADB0-AE32C00FB3CA}">
      <dsp:nvSpPr>
        <dsp:cNvPr id="0" name=""/>
        <dsp:cNvSpPr/>
      </dsp:nvSpPr>
      <dsp:spPr>
        <a:xfrm>
          <a:off x="285229" y="918485"/>
          <a:ext cx="5684043" cy="16968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i="0" u="sng" kern="1200" dirty="0">
            <a:solidFill>
              <a:schemeClr val="accent3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u="sng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ЭЛ. АДРЕС: </a:t>
          </a:r>
        </a:p>
        <a:p>
          <a:pPr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http://sptstroitel.ru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(официальный сайт)</a:t>
          </a:r>
        </a:p>
        <a:p>
          <a:pPr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https://vk.com/club_spt_stroitel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(группа В контакте)</a:t>
          </a:r>
        </a:p>
        <a:p>
          <a:pPr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20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kern="1200" dirty="0"/>
        </a:p>
      </dsp:txBody>
      <dsp:txXfrm>
        <a:off x="368063" y="1001319"/>
        <a:ext cx="5518375" cy="1531189"/>
      </dsp:txXfrm>
    </dsp:sp>
    <dsp:sp modelId="{0045AB50-C914-43A6-AF99-A21AB83826B0}">
      <dsp:nvSpPr>
        <dsp:cNvPr id="0" name=""/>
        <dsp:cNvSpPr/>
      </dsp:nvSpPr>
      <dsp:spPr>
        <a:xfrm>
          <a:off x="0" y="3160144"/>
          <a:ext cx="491345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55E9AE-A2BD-40D6-BF70-C6B3DEAC33A6}">
      <dsp:nvSpPr>
        <dsp:cNvPr id="0" name=""/>
        <dsp:cNvSpPr/>
      </dsp:nvSpPr>
      <dsp:spPr>
        <a:xfrm>
          <a:off x="0" y="2720635"/>
          <a:ext cx="5689600" cy="6602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u="sng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КОНТАКТЫ: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+7 (343) 227-30-70 (доб.210)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2231" y="2752866"/>
        <a:ext cx="5625138" cy="595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6CEAA-6B8E-4C21-90AF-FAA6630622C2}">
      <dsp:nvSpPr>
        <dsp:cNvPr id="0" name=""/>
        <dsp:cNvSpPr/>
      </dsp:nvSpPr>
      <dsp:spPr>
        <a:xfrm>
          <a:off x="1900141" y="93004"/>
          <a:ext cx="4762673" cy="1020882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626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u="sng" kern="1200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u="sng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Прием документов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15 июня по 15 августа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kern="1200" dirty="0"/>
        </a:p>
      </dsp:txBody>
      <dsp:txXfrm>
        <a:off x="1900141" y="93004"/>
        <a:ext cx="4762673" cy="1020882"/>
      </dsp:txXfrm>
    </dsp:sp>
    <dsp:sp modelId="{A08F7714-87C4-44C1-A4BA-097B899F1F0D}">
      <dsp:nvSpPr>
        <dsp:cNvPr id="0" name=""/>
        <dsp:cNvSpPr/>
      </dsp:nvSpPr>
      <dsp:spPr>
        <a:xfrm>
          <a:off x="1441596" y="3717"/>
          <a:ext cx="1250147" cy="114270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CA6CEC-3321-483F-8B13-14C986CB5FBA}">
      <dsp:nvSpPr>
        <dsp:cNvPr id="0" name=""/>
        <dsp:cNvSpPr/>
      </dsp:nvSpPr>
      <dsp:spPr>
        <a:xfrm>
          <a:off x="6685874" y="25584"/>
          <a:ext cx="5716393" cy="896215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2949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u="sng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Информация: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Оф.сайт</a:t>
          </a:r>
          <a:r>
            <a: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техникума – раздел Абитуриентам- Приемная комиссия- Правила и условия приема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6685874" y="25584"/>
        <a:ext cx="5716393" cy="896215"/>
      </dsp:txXfrm>
    </dsp:sp>
    <dsp:sp modelId="{70761D7B-4304-42C7-BC41-7362B3232C85}">
      <dsp:nvSpPr>
        <dsp:cNvPr id="0" name=""/>
        <dsp:cNvSpPr/>
      </dsp:nvSpPr>
      <dsp:spPr>
        <a:xfrm>
          <a:off x="6325111" y="0"/>
          <a:ext cx="1518795" cy="1044397"/>
        </a:xfrm>
        <a:prstGeom prst="rect">
          <a:avLst/>
        </a:prstGeom>
        <a:solidFill>
          <a:schemeClr val="accent1">
            <a:tint val="50000"/>
            <a:hueOff val="-9069"/>
            <a:satOff val="337"/>
            <a:lumOff val="-112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10C324-1292-4E08-9AB3-E9E5F995823B}">
      <dsp:nvSpPr>
        <dsp:cNvPr id="0" name=""/>
        <dsp:cNvSpPr/>
      </dsp:nvSpPr>
      <dsp:spPr>
        <a:xfrm>
          <a:off x="3470263" y="1120180"/>
          <a:ext cx="6631967" cy="833620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2949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u="sng" kern="1200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u="sng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Эл.почта</a:t>
          </a:r>
          <a:r>
            <a:rPr lang="ru-RU" sz="1800" b="1" u="sng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приемной комиссии </a:t>
          </a: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(для обучающихся с ОВЗ):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priem.ovz@yandex.ru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kern="1200" dirty="0"/>
        </a:p>
      </dsp:txBody>
      <dsp:txXfrm>
        <a:off x="3470263" y="1120180"/>
        <a:ext cx="6631967" cy="833620"/>
      </dsp:txXfrm>
    </dsp:sp>
    <dsp:sp modelId="{F36D0392-1E1A-48E7-8DC1-97E7ABBEF1B1}">
      <dsp:nvSpPr>
        <dsp:cNvPr id="0" name=""/>
        <dsp:cNvSpPr/>
      </dsp:nvSpPr>
      <dsp:spPr>
        <a:xfrm>
          <a:off x="3233603" y="1146417"/>
          <a:ext cx="843801" cy="1085969"/>
        </a:xfrm>
        <a:prstGeom prst="rect">
          <a:avLst/>
        </a:prstGeom>
        <a:solidFill>
          <a:schemeClr val="accent1">
            <a:tint val="50000"/>
            <a:hueOff val="-18137"/>
            <a:satOff val="674"/>
            <a:lumOff val="-2239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4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67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503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919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9104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86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38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4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0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27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7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27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08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5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4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4B988-59B2-49F6-A1B5-DBB781CC9161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532829A-F1C2-476D-A6BC-B2E9DD81D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4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4.png"/><Relationship Id="rId4" Type="http://schemas.openxmlformats.org/officeDocument/2006/relationships/image" Target="../media/image54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sptstroitel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sptstroitel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priem.ovz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C8339D-3E7C-4C38-8572-44B3CF755C4F}"/>
              </a:ext>
            </a:extLst>
          </p:cNvPr>
          <p:cNvSpPr/>
          <p:nvPr/>
        </p:nvSpPr>
        <p:spPr>
          <a:xfrm>
            <a:off x="5352059" y="1919706"/>
            <a:ext cx="6554712" cy="42957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B646F-55CB-4480-B3BB-C459512F7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7" y="426154"/>
            <a:ext cx="9261839" cy="10492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Свердловской области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«СОЦИАЛЬНО-ПРОФЕССИОНАЛЬНЫЙ ТЕХНИКУМ «СТРОИТЕЛЬ»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Объект 8">
            <a:extLst>
              <a:ext uri="{FF2B5EF4-FFF2-40B4-BE49-F238E27FC236}">
                <a16:creationId xmlns:a16="http://schemas.microsoft.com/office/drawing/2014/main" id="{60A2FC8C-F596-467D-B647-DC4CB36207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03" y="2331203"/>
            <a:ext cx="6150968" cy="4100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C7034F2-CE1D-4775-8555-08555103BD1C}"/>
              </a:ext>
            </a:extLst>
          </p:cNvPr>
          <p:cNvCxnSpPr/>
          <p:nvPr/>
        </p:nvCxnSpPr>
        <p:spPr>
          <a:xfrm flipV="1">
            <a:off x="530476" y="1588718"/>
            <a:ext cx="8892000" cy="36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08B99A-43B9-413F-8B7E-1E7CDFC2C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214" y="149970"/>
            <a:ext cx="1400961" cy="1246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5ACA7E23-2A3D-48CA-8870-FF3459D06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392915"/>
              </p:ext>
            </p:extLst>
          </p:nvPr>
        </p:nvGraphicFramePr>
        <p:xfrm>
          <a:off x="160637" y="2331203"/>
          <a:ext cx="8128000" cy="4328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174A5B-32EB-B8C0-6DE8-D7A7D9EA20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4175" y="237336"/>
            <a:ext cx="2229151" cy="10713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0965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265C12-B655-4A14-B4D2-9A4DC053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02" y="2208907"/>
            <a:ext cx="2396795" cy="2219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4546" y="62472"/>
            <a:ext cx="10515600" cy="446244"/>
          </a:xfrm>
        </p:spPr>
        <p:txBody>
          <a:bodyPr>
            <a:noAutofit/>
          </a:bodyPr>
          <a:lstStyle/>
          <a:p>
            <a:pPr algn="ctr"/>
            <a:r>
              <a:rPr lang="ru-RU" sz="32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18103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Садовник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D118CC79-119D-461D-A050-8F42E2060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123344" y="1175216"/>
            <a:ext cx="3166182" cy="2374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D0265-461A-4FEA-B8FB-9825EC7AC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671" y="3942996"/>
            <a:ext cx="2820627" cy="244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44C61-6B08-4A0C-909F-6FDDECB55C8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6471" y="2497167"/>
            <a:ext cx="3255155" cy="1931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97D7B7-EC64-42C2-B54E-055A6A7DAFB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024" y="3810565"/>
            <a:ext cx="2493632" cy="175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5" descr="IMG_9368.JPG">
            <a:extLst>
              <a:ext uri="{FF2B5EF4-FFF2-40B4-BE49-F238E27FC236}">
                <a16:creationId xmlns:a16="http://schemas.microsoft.com/office/drawing/2014/main" id="{6DF5ACA8-43CC-4190-9481-E4BFAE74E3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5" y="4649094"/>
            <a:ext cx="2677903" cy="2053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17F719-82F1-4E75-B5DB-C899D722D751}"/>
              </a:ext>
            </a:extLst>
          </p:cNvPr>
          <p:cNvSpPr txBox="1"/>
          <p:nvPr/>
        </p:nvSpPr>
        <p:spPr>
          <a:xfrm>
            <a:off x="585047" y="613623"/>
            <a:ext cx="84764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Обучающиеся в рамках данной профессии овладеют методиками 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обработки зеленых насаждений, научится поддерживать сад в порядке: 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ухаживать за растениями, правильно их поливать, пересаживать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цветы, обрезать кроны деревьев и кустарников, рыхлить почву, 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пропалывать грядки, а также подравнивать газоны. 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Садовник – это специалист по уходу за садом или 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любой озелененной территорией.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CB5E9A-D016-4A37-A2D9-202920829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9402" y="93276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9AD77E-FC92-06EF-DA44-5A79F6C83D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95" y="4687030"/>
            <a:ext cx="3162649" cy="20313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DFA8074-FA37-7869-FE4D-2317F2D1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322" y="140494"/>
            <a:ext cx="2079858" cy="85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90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4546" y="62472"/>
            <a:ext cx="10515600" cy="446244"/>
          </a:xfrm>
        </p:spPr>
        <p:txBody>
          <a:bodyPr>
            <a:noAutofit/>
          </a:bodyPr>
          <a:lstStyle/>
          <a:p>
            <a:pPr algn="ctr"/>
            <a:r>
              <a:rPr lang="ru-RU" sz="32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17544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по комплексному обслуживанию</a:t>
            </a:r>
            <a:r>
              <a:rPr lang="ru-RU" sz="32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ремонту зданий</a:t>
            </a:r>
            <a:b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businessman.ru/static/img/a/47188/401053/67725.jpg">
            <a:extLst>
              <a:ext uri="{FF2B5EF4-FFF2-40B4-BE49-F238E27FC236}">
                <a16:creationId xmlns:a16="http://schemas.microsoft.com/office/drawing/2014/main" id="{5A0CF474-2CE8-4676-92A5-1CE055786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42" y="1120455"/>
            <a:ext cx="3815356" cy="2308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3C8C30-21FA-4F38-9CB6-42BB1DE7A306}"/>
              </a:ext>
            </a:extLst>
          </p:cNvPr>
          <p:cNvSpPr txBox="1"/>
          <p:nvPr/>
        </p:nvSpPr>
        <p:spPr>
          <a:xfrm>
            <a:off x="296562" y="1305341"/>
            <a:ext cx="7153126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Область профессиональной деятельности -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беспечение комплексного обслуживания и ремонта зданий, сооружений и оборудования.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41711B-2226-4934-BE2C-05B610AE6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021" y="62472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5483B7-C4A3-467B-A55A-FBA9CC463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81" y="3788711"/>
            <a:ext cx="4082946" cy="272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AAC24C-29A1-49DE-9F2D-223F874DAE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68" y="3078463"/>
            <a:ext cx="4224738" cy="2817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B880232-64F4-6A20-3C0E-447324CD2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054" y="140493"/>
            <a:ext cx="1859126" cy="80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331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21" y="95857"/>
            <a:ext cx="924285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специальных технических средств обучения лиц с ограниченными возможностями здоровья и инвалидов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C67112-4737-4FC7-935B-A7D6488B9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2" r="1517" b="2"/>
          <a:stretch/>
        </p:blipFill>
        <p:spPr>
          <a:xfrm>
            <a:off x="320503" y="2452236"/>
            <a:ext cx="3809132" cy="313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848" y="1390624"/>
            <a:ext cx="3947067" cy="263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A7796-CADD-4FAD-B0C1-F78EE9445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420"/>
          <a:stretch>
            <a:fillRect/>
          </a:stretch>
        </p:blipFill>
        <p:spPr>
          <a:xfrm>
            <a:off x="4227718" y="3347612"/>
            <a:ext cx="3947067" cy="3026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A58C14-3C29-471E-9F29-6570B80AA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759" y="95857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53BFC54-93C8-6892-7B76-95880730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956" y="140493"/>
            <a:ext cx="1848224" cy="84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25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1781" y="37499"/>
            <a:ext cx="10515600" cy="7761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комнаты психологической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разгрузки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978" y="2061372"/>
            <a:ext cx="4016622" cy="3079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8989" y="1343365"/>
            <a:ext cx="3801706" cy="2777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9265" y="3979766"/>
            <a:ext cx="3513137" cy="2777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5551" y="1187712"/>
            <a:ext cx="3513138" cy="2707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971" y="3848436"/>
            <a:ext cx="3732718" cy="2583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BCE8F0-1F0C-4E23-8AE7-008B17423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7362" y="37499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EF0EB5B-838E-0784-EE05-A75A75840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230" y="140493"/>
            <a:ext cx="2057949" cy="77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98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1718" y="144617"/>
            <a:ext cx="10515600" cy="10515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общеразвивающие программы, действующие в техникуме: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476" y="1459435"/>
            <a:ext cx="97854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физическая подготовка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Музейное дело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Поисковый отряд «Факел»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Декоративно-прикладное творчество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Прием в секции и кружки осуществляется на основании заявления и сертификата дополнительного образования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FE32D5-F02D-4635-94DA-C2B2204B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157" y="85894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1404AF8-695E-BEC5-F84F-0056D8E06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25" y="144617"/>
            <a:ext cx="1490990" cy="92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26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02" y="3636622"/>
            <a:ext cx="4068952" cy="293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9031" y="1215502"/>
            <a:ext cx="3729716" cy="2530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148281" y="91328"/>
            <a:ext cx="10515600" cy="8699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общей физической подготовки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D6A597-0381-483B-82C9-A4E02429C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82" y="3704908"/>
            <a:ext cx="4358775" cy="2906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C32F8DC-302B-4372-98C2-C4EB920E5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18199" r="17207"/>
          <a:stretch/>
        </p:blipFill>
        <p:spPr bwMode="auto">
          <a:xfrm>
            <a:off x="4387166" y="3176261"/>
            <a:ext cx="2828302" cy="2816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1E9DFF2-E6B9-4E31-BF97-35034ADC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2" y="756204"/>
            <a:ext cx="3563728" cy="267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621DC11-9188-45F0-8C38-28F9966AD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t="24688" r="16463" b="14501"/>
          <a:stretch/>
        </p:blipFill>
        <p:spPr bwMode="auto">
          <a:xfrm>
            <a:off x="3827137" y="1094733"/>
            <a:ext cx="3729716" cy="1839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41A501-E72F-475C-A71D-9952FE557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6838" y="37771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83B111A-A41E-11A9-D847-BDB85581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680" y="140494"/>
            <a:ext cx="1638499" cy="81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943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109459"/>
            <a:ext cx="10402824" cy="66478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Музейное дело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611" y="1272617"/>
            <a:ext cx="3712671" cy="2785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53" y="2898664"/>
            <a:ext cx="2689616" cy="3450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16941"/>
          <a:stretch/>
        </p:blipFill>
        <p:spPr>
          <a:xfrm>
            <a:off x="8679707" y="4004696"/>
            <a:ext cx="3034575" cy="2495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1425" y="2920363"/>
            <a:ext cx="3034575" cy="2275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2C8FC9CD-D9E7-4FC0-B34F-6B6F6E3E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3" y="774245"/>
            <a:ext cx="3298746" cy="2199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C4E2817-80BB-4788-ADC3-94377F622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3961"/>
          <a:stretch/>
        </p:blipFill>
        <p:spPr bwMode="auto">
          <a:xfrm>
            <a:off x="4038825" y="963348"/>
            <a:ext cx="3631769" cy="1935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ED972CD-0DE0-423A-ADBE-29703B1B1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4047" r="29992" b="14047"/>
          <a:stretch/>
        </p:blipFill>
        <p:spPr bwMode="auto">
          <a:xfrm>
            <a:off x="5599476" y="3952745"/>
            <a:ext cx="3150974" cy="2396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FB548E-248F-4201-94C7-71ED601F3F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8727" y="140493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54E8D26-FB1F-9B27-42B3-950E38B0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011" y="140493"/>
            <a:ext cx="1890168" cy="8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81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33307"/>
            <a:ext cx="10515600" cy="83261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Поисковый отряд «Факел»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915" y="918651"/>
            <a:ext cx="3689078" cy="2766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34" y="3799287"/>
            <a:ext cx="4154615" cy="2925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22" y="934010"/>
            <a:ext cx="4343396" cy="289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DFBD91-B5E2-4877-9DB4-84C3BAF4F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481" y="217197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148E22-AD1E-4DA6-A3EF-8A6E55A725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15" y="1911043"/>
            <a:ext cx="3741065" cy="2492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85D4FC-1033-41D9-BEED-79492F55CB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9180" b="12126"/>
          <a:stretch/>
        </p:blipFill>
        <p:spPr bwMode="auto">
          <a:xfrm>
            <a:off x="5785640" y="4074039"/>
            <a:ext cx="3741065" cy="2561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C032F93-5EB2-53CA-8868-45424B16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66" y="284917"/>
            <a:ext cx="1932114" cy="76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702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701" y="83726"/>
            <a:ext cx="10792416" cy="36445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Декоративно-прикладное творчество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869801"/>
            <a:ext cx="2899869" cy="394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4" descr="https://deafural.okis.ru/img/deafural/UCHEBA/stroitel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deafural.okis.ru/img/deafural/UCHEBA/stroitel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deafural.okis.ru/img/deafural/UCHEBA/stroitel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deafural.okis.ru/img/deafural/UCHEBA/stroitel5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т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://xn--12-6kcdtbuo3ab6awe.xn--p1ai/upload/images/gallery/48/IMG_5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04482"/>
            <a:ext cx="3739771" cy="2493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9" name="Picture 11" descr="C:\Users\Администратор\Downloads\stroitel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66" y="905267"/>
            <a:ext cx="3229283" cy="4248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Администратор\Downloads\PHOTO-2020-04-21-12-45-33.jpeg">
            <a:extLst>
              <a:ext uri="{FF2B5EF4-FFF2-40B4-BE49-F238E27FC236}">
                <a16:creationId xmlns:a16="http://schemas.microsoft.com/office/drawing/2014/main" id="{076E0A83-FAF1-425E-A786-8AB59CD58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18173" b="17115"/>
          <a:stretch>
            <a:fillRect/>
          </a:stretch>
        </p:blipFill>
        <p:spPr bwMode="auto">
          <a:xfrm>
            <a:off x="7381171" y="1382501"/>
            <a:ext cx="4184754" cy="2468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C:\Users\Администратор\Downloads\PHOTO-2020-04-21-12-45-39.jpg">
            <a:extLst>
              <a:ext uri="{FF2B5EF4-FFF2-40B4-BE49-F238E27FC236}">
                <a16:creationId xmlns:a16="http://schemas.microsoft.com/office/drawing/2014/main" id="{D22A2FFA-5C48-4D68-8A92-7A196331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0721" r="12837"/>
          <a:stretch>
            <a:fillRect/>
          </a:stretch>
        </p:blipFill>
        <p:spPr bwMode="auto">
          <a:xfrm>
            <a:off x="8144253" y="3734817"/>
            <a:ext cx="3739772" cy="2836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 descr="C:\Users\Администратор\Downloads\PHOTO-2020-04-21-12-45-37.jpg">
            <a:extLst>
              <a:ext uri="{FF2B5EF4-FFF2-40B4-BE49-F238E27FC236}">
                <a16:creationId xmlns:a16="http://schemas.microsoft.com/office/drawing/2014/main" id="{78D017E5-67DE-481E-8366-D250B149D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2589" y="4328073"/>
            <a:ext cx="3519066" cy="215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61DB7E-2C63-4347-A1AA-8EC395CF2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0751" y="122135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88666FF-9D37-2690-478F-B72F6AF44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66" y="226502"/>
            <a:ext cx="1932114" cy="79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882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53DA7BB-B6F3-42CA-AA2B-0B2C22C26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70" y="4021512"/>
            <a:ext cx="3639700" cy="272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0CD48-6B37-4742-812D-67AF30A6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828" y="106712"/>
            <a:ext cx="8596668" cy="80758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C68D6C-73BA-479E-994D-A24D37414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6" y="236692"/>
            <a:ext cx="3038229" cy="2280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600144-D304-4E55-A071-3BC480F987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 r="10873" b="8108"/>
          <a:stretch/>
        </p:blipFill>
        <p:spPr>
          <a:xfrm>
            <a:off x="339786" y="3038923"/>
            <a:ext cx="4174550" cy="2672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6A49F9-08B3-4EFB-A883-91A8A11558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0"/>
          <a:stretch/>
        </p:blipFill>
        <p:spPr>
          <a:xfrm>
            <a:off x="3711814" y="914301"/>
            <a:ext cx="4215437" cy="2398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715ADE-AF98-4B76-BACB-F1A940540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80" y="570392"/>
            <a:ext cx="3448834" cy="2299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38A375-9983-47AB-9A58-5A8C394A4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64" y="3312550"/>
            <a:ext cx="4067231" cy="279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473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ПОО Свердловской области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обучающие лиц с ограниченными возможностями здоровья по программам профессионального обучения –программам профессиональной подготовки по профессиям рабочих, должностям служащих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en-US" sz="2800" dirty="0">
                <a:solidFill>
                  <a:schemeClr val="tx1"/>
                </a:solidFill>
                <a:hlinkClick r:id="rId2"/>
              </a:rPr>
              <a:t>http://sptstroitel.ru/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2.Деятельность базовой организации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Образование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dirty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Информация о реализуемых адаптированных образовательных программах</a:t>
            </a:r>
          </a:p>
          <a:p>
            <a:r>
              <a:rPr lang="ru-RU" sz="2000" dirty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Перечень профессиональных образовательных организаций, подведомственных Министерству образования и молодежной политики Свердловской области, реализующих адаптированные программы профессионального обучения (в том числе с умственной отсталостью) в 2023/2024 учебном году ( в перечне представлены 37 ПОО)</a:t>
            </a:r>
            <a:endParaRPr lang="ru-RU" sz="2000" dirty="0">
              <a:solidFill>
                <a:srgbClr val="1C1C1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895" y="211423"/>
            <a:ext cx="2218342" cy="105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280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0638" y="0"/>
            <a:ext cx="9693166" cy="131873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гордимся своими выпускниками!</a:t>
            </a:r>
          </a:p>
        </p:txBody>
      </p:sp>
      <p:pic>
        <p:nvPicPr>
          <p:cNvPr id="4098" name="Picture 2" descr="https://sun9-57.userapi.com/impg/Qsd8QPd_8mwRfpNk-iz4qjtWBpCzdX1m7czp3A/aOoIIaBXfRA.jpg?size=1280x960&amp;quality=96&amp;proxy=1&amp;sign=fd576ab1ccff91823e5e575bfd3448e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64" y="958230"/>
            <a:ext cx="7335603" cy="550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57473-D314-4B0B-A9D7-9277BEF31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015" y="170850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545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F519-E677-53C1-B8B7-751DCB72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3" y="6096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выпускников школ и их родителей на день открытых дверей, который  пройдёт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07E271-3F8A-42F4-0A89-64109EF2B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441196"/>
            <a:ext cx="8596668" cy="36001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 мая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в 12:00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B71DED-6125-2D53-E508-DA1327CE4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354" y="30323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BB853F-32CC-34F9-336D-6103E4E8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387" y="121083"/>
            <a:ext cx="2075613" cy="79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8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6988" y="3585521"/>
            <a:ext cx="861596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u-RU" sz="11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4377" y="203508"/>
            <a:ext cx="10534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СО «Социально-профессиональный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 «Строитель»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32894"/>
              </p:ext>
            </p:extLst>
          </p:nvPr>
        </p:nvGraphicFramePr>
        <p:xfrm>
          <a:off x="262398" y="1586249"/>
          <a:ext cx="10043138" cy="476673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95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7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67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Адрес: г. Екатеринбург, ул.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Артинская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26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Эл. адрес: </a:t>
                      </a: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(сайт)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http://sptstroitel.ru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Вконтакте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2400" b="1" i="0" u="sng" kern="1200" dirty="0">
                          <a:solidFill>
                            <a:srgbClr val="92D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https://vk.com/club_spt_stroitel</a:t>
                      </a:r>
                      <a:endParaRPr lang="ru-RU" sz="2400" b="1" u="sng" dirty="0">
                        <a:solidFill>
                          <a:srgbClr val="92D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Контакты:+7 (343) 227-30-70 (доб.210)</a:t>
                      </a:r>
                    </a:p>
                    <a:p>
                      <a:endParaRPr lang="ru-RU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5" y="2177285"/>
            <a:ext cx="4825624" cy="3217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151" y="35635"/>
            <a:ext cx="1584841" cy="1484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80BA53-5806-9C49-EDBA-BBBE303D7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992" y="101364"/>
            <a:ext cx="2444708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1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ПОО г. Екатеринбурга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обучающие лиц с ограниченными возможностями здоровья по программам профессионального обучения –программам профессиональной подготовки по профессиям рабочих, должностям служащих</a:t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02719"/>
              </p:ext>
            </p:extLst>
          </p:nvPr>
        </p:nvGraphicFramePr>
        <p:xfrm>
          <a:off x="677863" y="2108324"/>
          <a:ext cx="8596312" cy="4115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8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учреждения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Профессия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Екатеринбургский политехникум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18559 Слесарь-ремонтник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Екатеринбургский промышленно-технологический техникум  им. В.М. Курочкина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13450 Маляр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19601 Швея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Екатеринбургский экономико-технологический колледж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19601 Швея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Областной техникум дизайна и сервиса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19601 Швея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Социально-профессиональный техникум «Строитель»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18103Садовник 13450 Маляр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18880Столяр строительный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15220 Облицовщик-плиточник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17544 Рабочий по комплексному обслуживанию и ремонту зданий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Уральский техникум автомобильного транспорта и сервиса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18874 Столяр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18161 Сборщик изделий из древесины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28" y="211424"/>
            <a:ext cx="2208951" cy="104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009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«Горячая Линия»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«Горячая линия»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по вопросам приема инвалидов и лиц с ОВЗ на обучение по образовательным программам среднего профессионального образования и профессионального обучения в профессиональные образовательные организации Свердловской области в 2023 году. 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Все вопросы и обращения принимаются на адрес электронной почты:  </a:t>
            </a:r>
            <a:r>
              <a:rPr lang="ru-RU" sz="2400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2"/>
              </a:rPr>
              <a:t>priem.ovz@yandex.ru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Телефон: 8 (343) 227030-70 (доб. 212) ответственное лицо: 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Волощук Елена Сергеевна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, заместитель директора по инклюзивному профессиональному образованию.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31" y="0"/>
            <a:ext cx="16224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30" y="140493"/>
            <a:ext cx="23050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44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48518-1999-47AF-82C3-84E0E0B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48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</a:t>
            </a:r>
            <a:b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разработаны в соответствии с профессиональным стандартом, адаптированы для лиц с ограниченными возможностями здоровья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A49631-E4AE-492C-AB30-DDA569640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248" y="1320800"/>
            <a:ext cx="8596668" cy="3880773"/>
          </a:xfrm>
        </p:spPr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 ДЛЯ ОБУЧАЮЩИХСЯ С ОВЗ</a:t>
            </a:r>
          </a:p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427FDEA-69F5-4E9F-8001-3A522BF7F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80790"/>
              </p:ext>
            </p:extLst>
          </p:nvPr>
        </p:nvGraphicFramePr>
        <p:xfrm>
          <a:off x="717548" y="1864551"/>
          <a:ext cx="9038368" cy="434952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26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836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обучения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978"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18103 </a:t>
                      </a: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Садовник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15 мест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1г 10 </a:t>
                      </a:r>
                      <a:r>
                        <a:rPr lang="ru-RU" sz="20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мес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очная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360"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13450 </a:t>
                      </a: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Маляр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15 мест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1г 10 </a:t>
                      </a:r>
                      <a:r>
                        <a:rPr lang="ru-RU" sz="20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мес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очная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360"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18880 </a:t>
                      </a: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Столяр строительный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15 мест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1г 10 </a:t>
                      </a:r>
                      <a:r>
                        <a:rPr lang="ru-RU" sz="20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мес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очная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360"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15220 </a:t>
                      </a: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Облицовщик-плиточник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15 мест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1г 10 </a:t>
                      </a:r>
                      <a:r>
                        <a:rPr lang="ru-RU" sz="20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мес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очная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9124"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17544 </a:t>
                      </a: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Рабочий по комплексному обслуживанию</a:t>
                      </a:r>
                      <a:r>
                        <a:rPr lang="ru-RU" sz="20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и ремонту зданий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15 мест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1г 10 </a:t>
                      </a:r>
                      <a:r>
                        <a:rPr lang="ru-RU" sz="20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мес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очная</a:t>
                      </a:r>
                      <a:endParaRPr lang="ru-RU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AF5C92-ABE8-409E-9176-9EA87B37F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598" y="72430"/>
            <a:ext cx="1114635" cy="1248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0D2E58-28EC-C268-ED57-2E60142B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849" y="237336"/>
            <a:ext cx="1675477" cy="96228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9459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8F7B1-D776-477C-86D9-7587E1ECE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917" y="47396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dirty="0">
                <a:solidFill>
                  <a:schemeClr val="tx1"/>
                </a:solidFill>
              </a:rPr>
              <a:t>ПРИЕМНАЯ КОМИССИЯ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84121E-2C14-4D38-BE79-01E9B9625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757" y="3121401"/>
            <a:ext cx="11660659" cy="361126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!При подаче заявления о приеме </a:t>
            </a:r>
            <a:r>
              <a:rPr lang="ru-RU" sz="1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поступающийобязательно</a:t>
            </a:r>
            <a:r>
              <a:rPr lang="ru-RU" sz="1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предъявляет </a:t>
            </a:r>
            <a:r>
              <a:rPr lang="ru-RU" sz="14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 для ЗАЧИСЛЕНИЯ: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свидетельства об обучении;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Фотографии 3х4 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Копия документа, удостоверяющего личность абитуриента, гражданство (копия паспорта)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Медицинская справка по форме №086/у (того года, когда подаете документы);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СНИЛС (Страховой номер индивидуального лицевого счета 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Копия полиса обязательного медицинского страхования;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 профилактических прививок;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Заключение психолого-медико-педагогической комиссии (при наличии);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Справку об установлении инвалидности, выданную федеральным учреждением медико-социальной экспертизы (при наличии);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Индивидуальной программы реабилитации и 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 наличии 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Копия приписного свидетельства (для юношей при наличии);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Справка от психиатра о том, что годен обучаться на данной профессии.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ПОСТУПЛЕНИЯ на ДАННЫЕ НАПРАВЛЕНИЯ СПРАВКА МСЭ или ЗАКЛЮЧЕНИЕ ПМПК ОБЯЗАТЕЛЬНЫ!!!</a:t>
            </a:r>
          </a:p>
          <a:p>
            <a:endParaRPr lang="ru-RU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37E92E90-D8B9-4124-988E-8C2C21DAF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973304"/>
              </p:ext>
            </p:extLst>
          </p:nvPr>
        </p:nvGraphicFramePr>
        <p:xfrm>
          <a:off x="-1267407" y="707796"/>
          <a:ext cx="13351823" cy="4061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340548-A225-47A7-B1AE-F71C29B13B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9811" r="56722" b="21317"/>
          <a:stretch/>
        </p:blipFill>
        <p:spPr>
          <a:xfrm>
            <a:off x="292330" y="805422"/>
            <a:ext cx="1470169" cy="112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4AF1B2-8F2E-46C9-A64E-4FCA8660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28" y="783277"/>
            <a:ext cx="1640257" cy="1125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2B17D48-B650-4A69-AB35-CDBB5AC2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643" y="1930971"/>
            <a:ext cx="1177757" cy="103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393BAF0-5064-4D9C-A936-946FD3520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1844" y="-49460"/>
            <a:ext cx="1125314" cy="1125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91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4546" y="62472"/>
            <a:ext cx="10515600" cy="446244"/>
          </a:xfrm>
        </p:spPr>
        <p:txBody>
          <a:bodyPr>
            <a:noAutofit/>
          </a:bodyPr>
          <a:lstStyle/>
          <a:p>
            <a:pPr algn="ctr"/>
            <a:r>
              <a:rPr lang="ru-RU" sz="32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15220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Облицовщик-плиточник</a:t>
            </a:r>
          </a:p>
        </p:txBody>
      </p:sp>
      <p:pic>
        <p:nvPicPr>
          <p:cNvPr id="8" name="Picture 2" descr="C:\Users\Администратор\Downloads\PHOTO-2020-04-16-15-02-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6491" y="1995088"/>
            <a:ext cx="2417054" cy="2641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994" y="4375044"/>
            <a:ext cx="3741781" cy="2482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s://sun9-51.userapi.com/impg/YBpPyd_q9S4v5n2SUxHEairsRxK3sbNTvaqh_A/0VDwISSHgc8.jpg?size=810x1080&amp;quality=96&amp;sign=abac455f1f24c3c501d4a668177e4259&amp;type=album">
            <a:extLst>
              <a:ext uri="{FF2B5EF4-FFF2-40B4-BE49-F238E27FC236}">
                <a16:creationId xmlns:a16="http://schemas.microsoft.com/office/drawing/2014/main" id="{75B850DF-4249-4CF2-B80B-83BF918B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19" y="1025523"/>
            <a:ext cx="2465288" cy="3287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F749DD-BE82-41B0-B777-D0BD5EADF6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24155" y="3754713"/>
            <a:ext cx="2597203" cy="2883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196608-B8AE-4C75-937C-9360B83570F4}"/>
              </a:ext>
            </a:extLst>
          </p:cNvPr>
          <p:cNvSpPr txBox="1"/>
          <p:nvPr/>
        </p:nvSpPr>
        <p:spPr>
          <a:xfrm>
            <a:off x="1158447" y="762554"/>
            <a:ext cx="75159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/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 профессиональной деятельности - выполнение штукатурных работ;</a:t>
            </a: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ыполнение облицовочных работ плитками и плитами.</a:t>
            </a:r>
            <a:endParaRPr lang="ru-RU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898233-ADA3-4077-B85E-DB60141E54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8034" y="1922255"/>
            <a:ext cx="2468388" cy="2310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939109-14B2-4D27-A8CE-3E9390740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1337" y="5099"/>
            <a:ext cx="865822" cy="8658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F4F35-BF3C-36E6-082A-2DA25B1488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74" y="1939722"/>
            <a:ext cx="3531765" cy="229302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67087BA-1C3F-E8A3-F764-CB4BB4F4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731" y="45076"/>
            <a:ext cx="1957281" cy="78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43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92F29A0-B528-4259-8DB1-8FE0CF061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-1" r="10153" b="23784"/>
          <a:stretch/>
        </p:blipFill>
        <p:spPr bwMode="auto">
          <a:xfrm>
            <a:off x="378767" y="1560110"/>
            <a:ext cx="3730514" cy="2642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62F3E1D-82FA-4910-8728-367CE6E5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3" y="4420998"/>
            <a:ext cx="3665838" cy="233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C33D621-15D5-45BA-BECC-AC10F891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444" y="4342025"/>
            <a:ext cx="3221727" cy="2416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4546" y="62472"/>
            <a:ext cx="10515600" cy="446244"/>
          </a:xfrm>
        </p:spPr>
        <p:txBody>
          <a:bodyPr>
            <a:noAutofit/>
          </a:bodyPr>
          <a:lstStyle/>
          <a:p>
            <a:pPr algn="ctr"/>
            <a:r>
              <a:rPr lang="ru-RU" sz="32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13450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Маляр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A8D2E-C97B-46AC-B7D4-D5CABF654985}"/>
              </a:ext>
            </a:extLst>
          </p:cNvPr>
          <p:cNvSpPr txBox="1"/>
          <p:nvPr/>
        </p:nvSpPr>
        <p:spPr>
          <a:xfrm>
            <a:off x="212481" y="618167"/>
            <a:ext cx="8862883" cy="1156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  <a:tabLst>
                <a:tab pos="1143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 профессиональной деятельности - окрашивание наружных и внутренних поверхностей зданий и сооружений, оклеивание стен и потолков зданий обоями. </a:t>
            </a:r>
            <a:endParaRPr lang="ru-RU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ru-RU" alt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  <p:pic>
        <p:nvPicPr>
          <p:cNvPr id="13" name="Picture 7" descr="E:\Работа\Фото\SDC12042.JPG">
            <a:extLst>
              <a:ext uri="{FF2B5EF4-FFF2-40B4-BE49-F238E27FC236}">
                <a16:creationId xmlns:a16="http://schemas.microsoft.com/office/drawing/2014/main" id="{8F137162-E530-4682-8073-9837079D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24" y="1560110"/>
            <a:ext cx="3071797" cy="2416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CC0D16-4345-41C9-AA30-B9960189D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444" y="1560110"/>
            <a:ext cx="3071797" cy="2491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E059F7-D330-4633-81FC-00D853E86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4753" y="144965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D433E6-B969-03FF-41FC-B9F576EEA9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91" y="4342026"/>
            <a:ext cx="3802603" cy="2441578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5DB4D4A-BA34-CBD0-1B24-65179A9C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786" y="172036"/>
            <a:ext cx="1968394" cy="88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20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89B9EE-82E3-4E3D-9FCC-1CAEBA7C0C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1186" y="4576033"/>
            <a:ext cx="3481614" cy="194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4546" y="62472"/>
            <a:ext cx="10515600" cy="446244"/>
          </a:xfrm>
        </p:spPr>
        <p:txBody>
          <a:bodyPr>
            <a:noAutofit/>
          </a:bodyPr>
          <a:lstStyle/>
          <a:p>
            <a:pPr algn="ctr"/>
            <a:r>
              <a:rPr lang="ru-RU" sz="32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18880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Столяр строительный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A30962-0BF3-4BEB-8521-9D8006B94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944" y="1274890"/>
            <a:ext cx="2854549" cy="204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26FB6A-1BE6-4D8B-BB4F-8687DF6BB032}"/>
              </a:ext>
            </a:extLst>
          </p:cNvPr>
          <p:cNvSpPr txBox="1"/>
          <p:nvPr/>
        </p:nvSpPr>
        <p:spPr>
          <a:xfrm>
            <a:off x="639462" y="767059"/>
            <a:ext cx="73924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Область профессиональной деятельности -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</a:t>
            </a:r>
            <a:r>
              <a:rPr lang="ru-RU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ыполнение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столярных работ при возведении, ремонте и реконструкции зданий и сооружений.</a:t>
            </a:r>
            <a:endParaRPr lang="ru-RU" sz="2000" i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B88139-FA85-4B02-AC5A-736C4A1238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3779" y="4547197"/>
            <a:ext cx="2854550" cy="204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5C26F4-63D9-45C2-82CF-4111B73841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215" r="7421" b="17802"/>
          <a:stretch/>
        </p:blipFill>
        <p:spPr>
          <a:xfrm>
            <a:off x="161235" y="4584472"/>
            <a:ext cx="3061477" cy="194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4B8868-163C-4805-BFC4-BE2AEE946B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9497" r="14821" b="5605"/>
          <a:stretch/>
        </p:blipFill>
        <p:spPr>
          <a:xfrm>
            <a:off x="151506" y="1782723"/>
            <a:ext cx="2615743" cy="2311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A7CB5D-3EFC-47CD-B847-B83AE5A35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497" y="125694"/>
            <a:ext cx="977033" cy="977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40343E-E867-C470-F4BB-32DD133016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11" y="1732154"/>
            <a:ext cx="3316109" cy="2311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555FDF-FEEF-21BD-E1A0-D35CB73724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74" y="2376733"/>
            <a:ext cx="3196957" cy="2048869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475F810-70BF-FCD9-9195-12AFD4AC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623" y="173047"/>
            <a:ext cx="2033650" cy="81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22161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1276</TotalTime>
  <Words>920</Words>
  <Application>Microsoft Office PowerPoint</Application>
  <PresentationFormat>Широкоэкранный</PresentationFormat>
  <Paragraphs>140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Государственное автономное профессиональное образовательное учреждение Свердловской области «СОЦИАЛЬНО-ПРОФЕССИОНАЛЬНЫЙ ТЕХНИКУМ «СТРОИТЕЛЬ» </vt:lpstr>
      <vt:lpstr>ПОО Свердловской области обучающие лиц с ограниченными возможностями здоровья по программам профессионального обучения –программам профессиональной подготовки по профессиям рабочих, должностям служащих</vt:lpstr>
      <vt:lpstr>ПОО г. Екатеринбурга обучающие лиц с ограниченными возможностями здоровья по программам профессионального обучения –программам профессиональной подготовки по профессиям рабочих, должностям служащих </vt:lpstr>
      <vt:lpstr>«Горячая Линия»</vt:lpstr>
      <vt:lpstr>Профессиональная подготовка Программы разработаны в соответствии с профессиональным стандартом, адаптированы для лиц с ограниченными возможностями здоровья  </vt:lpstr>
      <vt:lpstr>   ПРИЕМНАЯ КОМИССИЯ</vt:lpstr>
      <vt:lpstr>Профессия 15220 Облицовщик-плиточник</vt:lpstr>
      <vt:lpstr>Профессия 13450 Маляр </vt:lpstr>
      <vt:lpstr>Профессия 18880 Столяр строительный </vt:lpstr>
      <vt:lpstr>Профессия 18103 Садовник </vt:lpstr>
      <vt:lpstr>Профессия 17544 Рабочий по комплексному обслуживанию  и ремонту зданий </vt:lpstr>
      <vt:lpstr>Лаборатория специальных технических средств обучения лиц с ограниченными возможностями здоровья и инвалидов </vt:lpstr>
      <vt:lpstr>Оснащение комнаты психологической  разгрузки </vt:lpstr>
      <vt:lpstr>Дополнительные общеразвивающие программы, действующие в техникуме:   </vt:lpstr>
      <vt:lpstr>Презентация PowerPoint</vt:lpstr>
      <vt:lpstr>Музейное дело</vt:lpstr>
      <vt:lpstr>Поисковый отряд «Факел»</vt:lpstr>
      <vt:lpstr>Декоративно-прикладное творчество</vt:lpstr>
      <vt:lpstr>Студенческая жизнь</vt:lpstr>
      <vt:lpstr>Мы гордимся своими выпускниками!</vt:lpstr>
      <vt:lpstr>Приглашаем выпускников школ и их родителей на день открытых дверей, который  пройдёт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СО «Социально-профессиональный техникум «Строитель»</dc:title>
  <dc:creator>Пользователь Windows</dc:creator>
  <cp:lastModifiedBy>User</cp:lastModifiedBy>
  <cp:revision>97</cp:revision>
  <cp:lastPrinted>2021-05-14T07:03:04Z</cp:lastPrinted>
  <dcterms:created xsi:type="dcterms:W3CDTF">2019-04-05T03:17:01Z</dcterms:created>
  <dcterms:modified xsi:type="dcterms:W3CDTF">2023-04-27T11:36:08Z</dcterms:modified>
</cp:coreProperties>
</file>