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44" r:id="rId2"/>
  </p:sldMasterIdLst>
  <p:notesMasterIdLst>
    <p:notesMasterId r:id="rId23"/>
  </p:notesMasterIdLst>
  <p:sldIdLst>
    <p:sldId id="270" r:id="rId3"/>
    <p:sldId id="271" r:id="rId4"/>
    <p:sldId id="284" r:id="rId5"/>
    <p:sldId id="285" r:id="rId6"/>
    <p:sldId id="290" r:id="rId7"/>
    <p:sldId id="273" r:id="rId8"/>
    <p:sldId id="274" r:id="rId9"/>
    <p:sldId id="300" r:id="rId10"/>
    <p:sldId id="297" r:id="rId11"/>
    <p:sldId id="298" r:id="rId12"/>
    <p:sldId id="299" r:id="rId13"/>
    <p:sldId id="295" r:id="rId14"/>
    <p:sldId id="302" r:id="rId15"/>
    <p:sldId id="286" r:id="rId16"/>
    <p:sldId id="287" r:id="rId17"/>
    <p:sldId id="291" r:id="rId18"/>
    <p:sldId id="289" r:id="rId19"/>
    <p:sldId id="288" r:id="rId20"/>
    <p:sldId id="301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5" autoAdjust="0"/>
    <p:restoredTop sz="94660"/>
  </p:normalViewPr>
  <p:slideViewPr>
    <p:cSldViewPr>
      <p:cViewPr>
        <p:scale>
          <a:sx n="62" d="100"/>
          <a:sy n="62" d="100"/>
        </p:scale>
        <p:origin x="-16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0EADF-32CB-402A-A8A3-DDD2AB35E8F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CABD-6FB4-4D58-AEBF-BFC5FBCC7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B4C363B5-4EA9-4FC5-903E-14D6067C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697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9C6FBA-ED6C-441F-AFD0-51956289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00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BA06547-D7B3-4CAE-9E63-3012087C1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19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B82FAE-B719-4927-BF5A-7EE1D1B80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11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2722B24-9958-4722-94DB-1F00B0EAD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18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866E38-948E-4D1C-81C6-9ED8A6B2C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55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3F0B-9C94-488E-9F8B-BDED17EDD87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F7EF2B-5F7D-4A2F-A4F4-02596B6DD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7F60-9D24-4713-ACA1-0FE92408D27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22EDF54-4633-4BCD-9F94-487938430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5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81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75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C6-B041-4FC1-B9BA-77FBD935595B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4402F3-B909-4A98-A5F2-A6FC8463B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1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6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52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7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91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5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88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12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70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191A-60BE-4CCC-B77D-62B5C5FD249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D06867-00A4-46CC-A33F-7B49A2F1D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8757-8667-4848-8307-3B940B3B1809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B7D007-E3D7-46C3-A66D-FBB8CDB04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A686-AE0C-47D6-936A-EE5400CD738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89CCFC-11DF-416E-B3BD-F72ADAF21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E9B6-FFCB-41DF-89C0-2F049750BD0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CB6BDF-B1FA-461E-9C69-C706E34F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92D-BA15-41D7-95DC-98B56240AA0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899-91A1-4C3C-A728-C7727CBF379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889835-BA70-4976-BC90-C674155B3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10B2-A4E8-4CD8-A080-E2DF72045E4A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B0B0A1-2529-447C-989A-3D8072017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6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914400"/>
            <a:fld id="{05C8BB9B-F482-403A-93B2-DB2F011D8F59}" type="slidenum">
              <a:rPr lang="ru-RU" smtClean="0">
                <a:solidFill>
                  <a:srgbClr val="B71E42"/>
                </a:solidFill>
              </a:rPr>
              <a:pPr defTabSz="914400"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hyperlink" Target="http://sptstroitel.ru/deyatelnost-bazovoy-organizatsii/regionalnyy-tsentr-proforientatsionnoy-raboty-s-abiturientami-iz-chisla-lits-s-invalidnostyu-i-ovz/profobucheni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15.png"/><Relationship Id="rId5" Type="http://schemas.openxmlformats.org/officeDocument/2006/relationships/hyperlink" Target="http://sptstroitel.ru/abilimpics/" TargetMode="External"/><Relationship Id="rId4" Type="http://schemas.openxmlformats.org/officeDocument/2006/relationships/hyperlink" Target="mailto:centrovz96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6.pn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10.jpeg"/><Relationship Id="rId5" Type="http://schemas.microsoft.com/office/2007/relationships/media" Target="../media/media9.wav"/><Relationship Id="rId10" Type="http://schemas.openxmlformats.org/officeDocument/2006/relationships/image" Target="../media/image9.png"/><Relationship Id="rId4" Type="http://schemas.openxmlformats.org/officeDocument/2006/relationships/audio" Target="../media/media8.wav"/><Relationship Id="rId9" Type="http://schemas.openxmlformats.org/officeDocument/2006/relationships/image" Target="../media/image8.jpe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2" y="802300"/>
            <a:ext cx="8016819" cy="2541431"/>
          </a:xfrm>
        </p:spPr>
        <p:txBody>
          <a:bodyPr>
            <a:noAutofit/>
          </a:bodyPr>
          <a:lstStyle/>
          <a:p>
            <a:pPr algn="r"/>
            <a:r>
              <a:rPr lang="ru-RU" sz="3600" dirty="0"/>
              <a:t>Профориентация и профессиональное обучение лиц с инвалидностью в Свердловской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34" y="3990109"/>
            <a:ext cx="8796944" cy="2277688"/>
          </a:xfrm>
        </p:spPr>
        <p:txBody>
          <a:bodyPr>
            <a:normAutofit/>
          </a:bodyPr>
          <a:lstStyle/>
          <a:p>
            <a:pPr algn="r"/>
            <a:r>
              <a:rPr lang="ru-RU" sz="1800" b="1" cap="none" dirty="0"/>
              <a:t>Чешко Светлана Леонидовна</a:t>
            </a:r>
            <a:r>
              <a:rPr lang="ru-RU" b="1" dirty="0"/>
              <a:t>, </a:t>
            </a:r>
          </a:p>
          <a:p>
            <a:pPr algn="r"/>
            <a:r>
              <a:rPr lang="ru-RU" b="1" dirty="0"/>
              <a:t>заместитель директора, </a:t>
            </a:r>
            <a:r>
              <a:rPr lang="ru-RU" b="1" dirty="0" smtClean="0"/>
              <a:t>руководитель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/>
              <a:t>Регионального центра развития движения Абилимпикс</a:t>
            </a:r>
          </a:p>
          <a:p>
            <a:pPr algn="r"/>
            <a:r>
              <a:rPr lang="ru-RU" b="1" dirty="0"/>
              <a:t>ГАПОУ СО </a:t>
            </a:r>
          </a:p>
          <a:p>
            <a:pPr algn="r"/>
            <a:r>
              <a:rPr lang="ru-RU" b="1" dirty="0"/>
              <a:t>«Социально-профессиональный техникум «Строитель»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15DB7B-F314-4863-85D7-004EF26FD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" y="-22803"/>
            <a:ext cx="3699031" cy="826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5C920F-CCC5-4303-951C-21F6F31EC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387"/>
            <a:ext cx="3419872" cy="916588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92"/>
    </mc:Choice>
    <mc:Fallback>
      <p:transition spd="slow" advTm="2829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92" objId="7"/>
        <p14:stopEvt time="27768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85992" cy="63408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Предлагаемые профессии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7525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Кухонный рабочий</a:t>
            </a:r>
          </a:p>
          <a:p>
            <a:r>
              <a:rPr lang="ru-RU" dirty="0"/>
              <a:t>Маляр </a:t>
            </a:r>
          </a:p>
          <a:p>
            <a:r>
              <a:rPr lang="ru-RU" dirty="0"/>
              <a:t>Рабочий по благоустройству населенных пунктов</a:t>
            </a:r>
          </a:p>
          <a:p>
            <a:r>
              <a:rPr lang="ru-RU" dirty="0"/>
              <a:t>Садовник</a:t>
            </a:r>
          </a:p>
          <a:p>
            <a:r>
              <a:rPr lang="ru-RU" dirty="0"/>
              <a:t>Швея</a:t>
            </a:r>
          </a:p>
          <a:p>
            <a:r>
              <a:rPr lang="ru-RU" dirty="0"/>
              <a:t>Каменщик </a:t>
            </a:r>
          </a:p>
          <a:p>
            <a:r>
              <a:rPr lang="ru-RU" dirty="0"/>
              <a:t>Цветовод</a:t>
            </a:r>
          </a:p>
          <a:p>
            <a:r>
              <a:rPr lang="ru-RU" dirty="0"/>
              <a:t>Плотник</a:t>
            </a:r>
          </a:p>
          <a:p>
            <a:r>
              <a:rPr lang="ru-RU" dirty="0"/>
              <a:t>Столяр строительный</a:t>
            </a:r>
          </a:p>
          <a:p>
            <a:r>
              <a:rPr lang="ru-RU" dirty="0"/>
              <a:t>Облицовщик-плиточник</a:t>
            </a:r>
          </a:p>
          <a:p>
            <a:r>
              <a:rPr lang="ru-RU" dirty="0"/>
              <a:t>Сборщик изделий из древесины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04048" y="1124744"/>
            <a:ext cx="4038600" cy="49685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Рабочий по комплексному обслуживанию и ремонту зданий</a:t>
            </a:r>
          </a:p>
          <a:p>
            <a:r>
              <a:rPr lang="ru-RU" dirty="0"/>
              <a:t>Санитар ветеринарный</a:t>
            </a:r>
          </a:p>
          <a:p>
            <a:r>
              <a:rPr lang="ru-RU" dirty="0"/>
              <a:t>Слесарь-ремонтник</a:t>
            </a:r>
          </a:p>
          <a:p>
            <a:r>
              <a:rPr lang="ru-RU" dirty="0"/>
              <a:t>Пекарь</a:t>
            </a:r>
          </a:p>
          <a:p>
            <a:r>
              <a:rPr lang="ru-RU" dirty="0"/>
              <a:t>Горничная, гладильщик</a:t>
            </a:r>
          </a:p>
          <a:p>
            <a:r>
              <a:rPr lang="ru-RU" dirty="0"/>
              <a:t>Рабочий зеленого строительства</a:t>
            </a:r>
          </a:p>
          <a:p>
            <a:r>
              <a:rPr lang="ru-RU" dirty="0"/>
              <a:t>Рабочий плодоовощного хозяйства</a:t>
            </a:r>
          </a:p>
          <a:p>
            <a:r>
              <a:rPr lang="ru-RU" dirty="0"/>
              <a:t>Оператор швейного оборудования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229"/>
    </mc:Choice>
    <mc:Fallback>
      <p:transition spd="slow" advTm="1252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09" objId="2"/>
        <p14:stopEvt time="124780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7509520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http://sptstroitel.ru/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solidFill>
                  <a:srgbClr val="828282"/>
                </a:solidFill>
                <a:effectLst/>
                <a:latin typeface="PT Sans"/>
              </a:rPr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28483" cy="49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3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43"/>
    </mc:Choice>
    <mc:Fallback>
      <p:transition spd="slow" advTm="6484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705" objId="3"/>
        <p14:stopEvt time="64315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none" dirty="0">
                <a:solidFill>
                  <a:srgbClr val="000000"/>
                </a:solidFill>
                <a:ea typeface="+mn-ea"/>
                <a:cs typeface="+mn-cs"/>
              </a:rPr>
              <a:t>«Горячая линия» по вопросам приема инвалидов и лиц с ОВЗ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200" dirty="0"/>
              <a:t>«Горячая линия» по вопросам приема инвалидов и лиц с ОВЗ на обучение по образовательным программам среднего профессионального образования и профессионального обучения в профессиональный организации Свердловской области в 2021 году. </a:t>
            </a:r>
          </a:p>
          <a:p>
            <a:r>
              <a:rPr lang="ru-RU" sz="2200" dirty="0"/>
              <a:t>Ваши вопросы и обращения принимаются на адрес электронной почты:  priem.ovz@yandex.ru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40"/>
    </mc:Choice>
    <mc:Fallback>
      <p:transition spd="slow" advTm="358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18" objId="4"/>
        <p14:stopEvt time="35411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24" y="108065"/>
            <a:ext cx="8243475" cy="2114222"/>
          </a:xfrm>
        </p:spPr>
        <p:txBody>
          <a:bodyPr/>
          <a:lstStyle/>
          <a:p>
            <a:pPr algn="ctr"/>
            <a:r>
              <a:rPr lang="ru-RU" dirty="0"/>
              <a:t>Движение “Абилимпикс” </a:t>
            </a:r>
            <a:br>
              <a:rPr lang="ru-RU" dirty="0"/>
            </a:br>
            <a:r>
              <a:rPr lang="ru-RU" dirty="0"/>
              <a:t>в Свердловской области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03.10.18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24744"/>
            <a:ext cx="8280920" cy="5179324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62"/>
    </mc:Choice>
    <mc:Fallback>
      <p:transition spd="slow" advTm="5546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51" objId="7"/>
        <p14:stopEvt time="54996" objId="7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281872" y="1332698"/>
            <a:ext cx="5212080" cy="1089427"/>
          </a:xfrm>
        </p:spPr>
        <p:txBody>
          <a:bodyPr/>
          <a:lstStyle/>
          <a:p>
            <a:pPr algn="ctr"/>
            <a:r>
              <a:rPr lang="ru-RU" dirty="0"/>
              <a:t>Развитие движения «</a:t>
            </a:r>
            <a:r>
              <a:rPr lang="ru-RU" dirty="0" err="1"/>
              <a:t>Абилимпикс</a:t>
            </a:r>
            <a:r>
              <a:rPr lang="ru-RU" dirty="0"/>
              <a:t>».</a:t>
            </a:r>
            <a:br>
              <a:rPr lang="ru-RU" dirty="0"/>
            </a:br>
            <a:r>
              <a:rPr lang="ru-RU" dirty="0"/>
              <a:t>региональный этап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35089"/>
              </p:ext>
            </p:extLst>
          </p:nvPr>
        </p:nvGraphicFramePr>
        <p:xfrm>
          <a:off x="2771800" y="2132856"/>
          <a:ext cx="626469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7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8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/>
                        <a:t>год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компетенций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участников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экспертов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34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45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2017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70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130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124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2019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196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144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2020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35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273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178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581128"/>
            <a:ext cx="8557836" cy="17281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22222"/>
                </a:solidFill>
                <a:latin typeface="Arial"/>
              </a:rPr>
              <a:t>72 образов.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орг-ции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из территорий: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р.п.Белоярский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Березовский, Екатеринбург, Ирбит, Каменск-Уральский,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Краснотуринск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Нижний Тагил, Первоуральск, Ревда, Реж, Североуральск, Камышлов,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с.Харловское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(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Ирбитский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район), Нижняя Тура, Алапаевск, Верхняя Тура, Красноуфимск, Сысерть, Талица, Новоуральск.</a:t>
            </a:r>
            <a:endParaRPr lang="ru-RU" sz="1800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83"/>
    </mc:Choice>
    <mc:Fallback>
      <p:transition spd="slow" advTm="4628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07" objId="5"/>
        <p14:stopEvt time="45757" objId="5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20940" cy="126304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Динамика участия в национальном чемпионате сборной Свердловской </a:t>
            </a:r>
            <a:r>
              <a:rPr lang="ru-RU" sz="3600" dirty="0"/>
              <a:t>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637759"/>
              </p:ext>
            </p:extLst>
          </p:nvPr>
        </p:nvGraphicFramePr>
        <p:xfrm>
          <a:off x="0" y="1772816"/>
          <a:ext cx="9144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10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9913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золото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серебро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бронза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дипломы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361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361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6634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За развитие волонтерского движения «</a:t>
                      </a:r>
                      <a:r>
                        <a:rPr lang="ru-RU" sz="2000" baseline="0" dirty="0" err="1"/>
                        <a:t>Абилимпикс</a:t>
                      </a:r>
                      <a:r>
                        <a:rPr lang="ru-RU" sz="2000" baseline="0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4394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За развитие экспертного сообщества (1 место)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8874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Лучший региональный центр развития движения «</a:t>
                      </a:r>
                      <a:r>
                        <a:rPr lang="ru-RU" sz="2000" baseline="0" dirty="0" err="1"/>
                        <a:t>Абилимпикс</a:t>
                      </a:r>
                      <a:r>
                        <a:rPr lang="ru-RU" sz="2000" baseline="0" dirty="0"/>
                        <a:t>» (1 место)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295"/>
    </mc:Choice>
    <mc:Fallback>
      <p:transition spd="slow" advTm="15229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87" objId="3"/>
        <p14:stopEvt time="151685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936104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Перечень соревновательных компетенций регионального этапа чемпионата «</a:t>
            </a:r>
            <a:r>
              <a:rPr lang="ru-RU" sz="1600" dirty="0" err="1">
                <a:solidFill>
                  <a:srgbClr val="000000"/>
                </a:solidFill>
              </a:rPr>
              <a:t>Абилимпикс</a:t>
            </a:r>
            <a:r>
              <a:rPr lang="ru-RU" sz="1600" dirty="0">
                <a:solidFill>
                  <a:srgbClr val="000000"/>
                </a:solidFill>
              </a:rPr>
              <a:t>» в Свердловской области в 2020 году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категория «школьники»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480911"/>
              </p:ext>
            </p:extLst>
          </p:nvPr>
        </p:nvGraphicFramePr>
        <p:xfrm>
          <a:off x="35496" y="1052736"/>
          <a:ext cx="9108504" cy="633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Компетенция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Площадка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Портной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Художественное вышивание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«Екатеринбургская школа-интернат № 11, реализующая адаптированные основные общеобразовательные программы»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Слесарное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техникум автомобильного транспорта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и сервиса»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Резьба по дереву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колледж строительства, архитектуры</a:t>
                      </a:r>
                    </a:p>
                    <a:p>
                      <a:r>
                        <a:rPr lang="ru-RU" sz="1400" dirty="0"/>
                        <a:t>и предпринимательства»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Ремонт обуви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«Екатеринбургская школа-интернат № 8, реализующая адаптированные основные общеобразовательные программы»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Робототехника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Вязание крючком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Инженерный дизайн (</a:t>
                      </a:r>
                      <a:r>
                        <a:rPr lang="en-US" sz="1400" dirty="0"/>
                        <a:t>CAD) </a:t>
                      </a:r>
                      <a:r>
                        <a:rPr lang="ru-RU" sz="1400" dirty="0"/>
                        <a:t>САПР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«Центр психолого-медико-социального сопровождения «Эхо»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Швея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«Областной техникум  дизайна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и сервиса»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Токарные работы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       на станках с ЧПУ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радиотехнический колледж им. А.С. Попова»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Промышленная 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«Дворец молодёжи»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Изобразительная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«Свердловский областной педагогический колледж»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Столярное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колледж технологий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и предпринимательства»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Малярное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«Социально-профессиональный техникум «Строитель»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99"/>
    </mc:Choice>
    <mc:Fallback>
      <p:transition spd="slow" advTm="110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 </a:t>
            </a:r>
            <a:r>
              <a:rPr lang="ru-RU" dirty="0"/>
              <a:t>Национальный чемпионат «</a:t>
            </a:r>
            <a:r>
              <a:rPr lang="ru-RU"/>
              <a:t>Абилимпикс</a:t>
            </a:r>
            <a:r>
              <a:rPr lang="ru-RU" dirty="0"/>
              <a:t>» 2020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9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3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17"/>
    </mc:Choice>
    <mc:Fallback>
      <p:transition spd="slow" advTm="6621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96" objId="2"/>
        <p14:stopEvt time="64857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 </a:t>
            </a:r>
            <a:r>
              <a:rPr lang="ru-RU" dirty="0">
                <a:solidFill>
                  <a:srgbClr val="000000"/>
                </a:solidFill>
              </a:rPr>
              <a:t>Национальный чемпионат «</a:t>
            </a:r>
            <a:r>
              <a:rPr lang="ru-RU" dirty="0" err="1">
                <a:solidFill>
                  <a:srgbClr val="000000"/>
                </a:solidFill>
              </a:rPr>
              <a:t>Абилимпикс</a:t>
            </a:r>
            <a:r>
              <a:rPr lang="ru-RU" dirty="0">
                <a:solidFill>
                  <a:srgbClr val="000000"/>
                </a:solidFill>
              </a:rPr>
              <a:t>» 2020</a:t>
            </a:r>
            <a:endParaRPr lang="ru-RU" dirty="0"/>
          </a:p>
        </p:txBody>
      </p:sp>
      <p:sp>
        <p:nvSpPr>
          <p:cNvPr id="4" name="AutoShape 4" descr="blob:https://web.whatsapp.com/cf299c02-1a7c-40bd-858c-8d54900f69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023"/>
            <a:ext cx="9144000" cy="462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54"/>
    </mc:Choice>
    <mc:Fallback>
      <p:transition spd="slow" advTm="5225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68" objId="3"/>
        <p14:stopEvt time="51816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5" y="116382"/>
            <a:ext cx="9002684" cy="2576945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/>
              <a:t>Открытая региональная олимпиада профессионального мастерства</a:t>
            </a:r>
            <a:br>
              <a:rPr lang="ru-RU" sz="2600" b="1" dirty="0"/>
            </a:br>
            <a:r>
              <a:rPr lang="ru-RU" sz="2600" b="1" dirty="0"/>
              <a:t>обучающихся с ОВЗ и инвалидностью</a:t>
            </a:r>
            <a:br>
              <a:rPr lang="ru-RU" sz="2600" b="1" dirty="0"/>
            </a:br>
            <a:r>
              <a:rPr lang="ru-RU" sz="2600" b="1" dirty="0"/>
              <a:t>профессиональных образовательных организаций </a:t>
            </a:r>
            <a:br>
              <a:rPr lang="ru-RU" sz="2600" b="1" dirty="0"/>
            </a:br>
            <a:r>
              <a:rPr lang="ru-RU" sz="2600" b="1" dirty="0"/>
              <a:t>Свердловской области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927" y="2576947"/>
            <a:ext cx="8828117" cy="403167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 «Столяр, плотник» в ГБПОУ СО «Уральский техникум автомобильного транспорта и сервиса» -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2019г., 2020 год</a:t>
            </a:r>
          </a:p>
          <a:p>
            <a:pPr lvl="0">
              <a:buClr>
                <a:srgbClr val="00C6BB"/>
              </a:buClr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 «Маляр» в ГБПОУ СО «СПТ «Строитель» -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2019г., 2020 г.</a:t>
            </a:r>
          </a:p>
          <a:p>
            <a:pPr lvl="0">
              <a:buClr>
                <a:srgbClr val="00C6BB"/>
              </a:buClr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 «Оператор швейного оборудования/швея» в ГАПОУ СО «Областной техникум дизайна и сервиса»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2019г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2020 г.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 «Садовник» ГБПОУ СО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Сухоложский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многопрофильный техникум» -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2019г.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92"/>
    </mc:Choice>
    <mc:Fallback>
      <p:transition spd="slow" advTm="8449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42" objId="4"/>
        <p14:stopEvt time="8331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94431" cy="7669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Профессиональные образовательные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8280920" cy="5400600"/>
          </a:xfrm>
        </p:spPr>
        <p:txBody>
          <a:bodyPr>
            <a:normAutofit/>
          </a:bodyPr>
          <a:lstStyle/>
          <a:p>
            <a:r>
              <a:rPr lang="ru-RU" sz="2400" dirty="0"/>
              <a:t>Всего 93 подведомственных профессиональных образовательных организаций Министерству образования и молодежной политики Свердловской области, из них </a:t>
            </a:r>
            <a:r>
              <a:rPr lang="ru-RU" sz="2400" dirty="0" smtClean="0"/>
              <a:t>более, чем в 40 ПОО </a:t>
            </a:r>
            <a:r>
              <a:rPr lang="ru-RU" sz="2400" dirty="0"/>
              <a:t>обучаются лица с инвалидностью и ограниченными возможностями </a:t>
            </a:r>
            <a:r>
              <a:rPr lang="ru-RU" sz="2400" dirty="0" smtClean="0"/>
              <a:t>здоровья</a:t>
            </a:r>
          </a:p>
          <a:p>
            <a:r>
              <a:rPr lang="en-US" sz="2400" dirty="0">
                <a:hlinkClick r:id="rId4"/>
              </a:rPr>
              <a:t>http://sptstroitel.ru/deyatelnost-bazovoy-organizatsii/regionalnyy-tsentr-proforientatsionnoy-raboty-s-abiturientami-iz-chisla-lits-s-invalidnostyu-i-ovz/profobuchenie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Сайт СПТ Строитель-деятельность базовой организации- центр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работы-</a:t>
            </a:r>
            <a:r>
              <a:rPr lang="ru-RU" sz="2400" dirty="0" err="1" smtClean="0"/>
              <a:t>профобучение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71"/>
    </mc:Choice>
    <mc:Fallback>
      <p:transition spd="slow" advTm="5677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33" objId="4"/>
        <p14:stopEvt time="56300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82037" y="1424027"/>
            <a:ext cx="5212080" cy="93186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564904"/>
            <a:ext cx="5867752" cy="3834424"/>
          </a:xfrm>
        </p:spPr>
        <p:txBody>
          <a:bodyPr>
            <a:norm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2800" dirty="0"/>
              <a:t>Учебная часть: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2800" dirty="0"/>
              <a:t>+7 (343) 227-30-70 (доб. 206)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Центр «</a:t>
            </a:r>
            <a:r>
              <a:rPr lang="ru-RU" sz="2800" dirty="0" err="1"/>
              <a:t>Абилимпикс</a:t>
            </a:r>
            <a:r>
              <a:rPr lang="ru-RU" sz="2800" dirty="0"/>
              <a:t>»:</a:t>
            </a:r>
          </a:p>
          <a:p>
            <a:r>
              <a:rPr lang="en-US" sz="2800" dirty="0">
                <a:hlinkClick r:id="rId4"/>
              </a:rPr>
              <a:t>centrovz96@yandex.ru</a:t>
            </a:r>
            <a:endParaRPr lang="ru-RU" sz="2800" dirty="0"/>
          </a:p>
          <a:p>
            <a:r>
              <a:rPr lang="ru-RU" sz="2800" dirty="0"/>
              <a:t>+7 (343)227-30-70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Ссылка на сайт: </a:t>
            </a:r>
            <a:r>
              <a:rPr lang="en-US" sz="2800" dirty="0">
                <a:hlinkClick r:id="rId5"/>
              </a:rPr>
              <a:t>http://sptstroitel.ru/abilimpics/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-327574" y="2315554"/>
            <a:ext cx="7356858" cy="765731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ГАПОУ СО «Социально-профессиональный техникум «Строитель»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05"/>
    </mc:Choice>
    <mc:Fallback>
      <p:transition spd="slow" advTm="591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33" objId="5"/>
        <p14:stopEvt time="58000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65760"/>
            <a:ext cx="8424936" cy="12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ГАПОУ СО «Социально-профессиональный техникум «Строитель»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200400" cy="4720576"/>
          </a:xfrm>
        </p:spPr>
        <p:txBody>
          <a:bodyPr>
            <a:normAutofit/>
          </a:bodyPr>
          <a:lstStyle/>
          <a:p>
            <a:r>
              <a:rPr lang="ru-RU" dirty="0"/>
              <a:t>Год создания 1947</a:t>
            </a:r>
          </a:p>
          <a:p>
            <a:endParaRPr lang="ru-RU" dirty="0"/>
          </a:p>
          <a:p>
            <a:r>
              <a:rPr lang="ru-RU" dirty="0"/>
              <a:t>2017 год </a:t>
            </a:r>
          </a:p>
          <a:p>
            <a:pPr marL="0" indent="0">
              <a:buNone/>
            </a:pPr>
            <a:r>
              <a:rPr lang="ru-RU" dirty="0"/>
              <a:t>Создание базовой профессиональной образовательной организации, обеспечивающей поддержку региональной системы инклюзивного профессионального образования 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3200400" cy="4792584"/>
          </a:xfrm>
        </p:spPr>
        <p:txBody>
          <a:bodyPr>
            <a:normAutofit/>
          </a:bodyPr>
          <a:lstStyle/>
          <a:p>
            <a:r>
              <a:rPr lang="ru-RU" dirty="0"/>
              <a:t>С 2018 года</a:t>
            </a:r>
          </a:p>
          <a:p>
            <a:pPr marL="0" indent="0">
              <a:buNone/>
            </a:pPr>
            <a:r>
              <a:rPr lang="ru-RU" dirty="0"/>
              <a:t>Участие в пилотном проекте Минтруда РФ по формированию системы комплексной реабилитации и </a:t>
            </a:r>
            <a:r>
              <a:rPr lang="ru-RU" dirty="0" err="1"/>
              <a:t>абилитации</a:t>
            </a:r>
            <a:r>
              <a:rPr lang="ru-RU" dirty="0"/>
              <a:t> </a:t>
            </a:r>
            <a:r>
              <a:rPr lang="ru-RU" dirty="0" err="1"/>
              <a:t>инвалидов,в</a:t>
            </a:r>
            <a:r>
              <a:rPr lang="ru-RU" dirty="0"/>
              <a:t> том числе детей-инвалидов</a:t>
            </a:r>
          </a:p>
          <a:p>
            <a:r>
              <a:rPr lang="ru-RU" dirty="0"/>
              <a:t>Деятельность  регионального центра развития движения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16"/>
    </mc:Choice>
    <mc:Fallback>
      <p:transition spd="slow" advTm="5591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58" objId="5"/>
        <p14:stopEvt time="55578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842720" cy="1280890"/>
          </a:xfrm>
        </p:spPr>
        <p:txBody>
          <a:bodyPr/>
          <a:lstStyle/>
          <a:p>
            <a:r>
              <a:rPr lang="ru-RU" dirty="0"/>
              <a:t>Информация о контингенте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905000"/>
            <a:ext cx="3816424" cy="462034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4100" dirty="0"/>
              <a:t>С 2000 года обучение лиц с ОВЗ </a:t>
            </a:r>
          </a:p>
          <a:p>
            <a:endParaRPr lang="ru-RU" sz="4100" dirty="0"/>
          </a:p>
          <a:p>
            <a:r>
              <a:rPr lang="ru-RU" sz="4100" dirty="0"/>
              <a:t>С 2015 года</a:t>
            </a:r>
          </a:p>
          <a:p>
            <a:r>
              <a:rPr lang="ru-RU" sz="4100" dirty="0"/>
              <a:t>Обучение лиц с нарушением слуха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536505" cy="4608512"/>
          </a:xfrm>
        </p:spPr>
        <p:txBody>
          <a:bodyPr>
            <a:noAutofit/>
          </a:bodyPr>
          <a:lstStyle/>
          <a:p>
            <a:r>
              <a:rPr lang="ru-RU" sz="2000" dirty="0"/>
              <a:t>На 1 апреля 2020 года:</a:t>
            </a:r>
          </a:p>
          <a:p>
            <a:r>
              <a:rPr lang="ru-RU" sz="2000" dirty="0"/>
              <a:t>инвалидов в образовательном учреждении составило 62 обучающихся, из них:</a:t>
            </a:r>
          </a:p>
          <a:p>
            <a:r>
              <a:rPr lang="ru-RU" sz="2000" dirty="0"/>
              <a:t>–	инвалиды I группы - 3</a:t>
            </a:r>
          </a:p>
          <a:p>
            <a:r>
              <a:rPr lang="ru-RU" sz="2000" dirty="0"/>
              <a:t>–	инвалиды II группы – 7</a:t>
            </a:r>
          </a:p>
          <a:p>
            <a:r>
              <a:rPr lang="ru-RU" sz="2000" dirty="0"/>
              <a:t>–	инвалиды III группы – 18</a:t>
            </a:r>
          </a:p>
          <a:p>
            <a:r>
              <a:rPr lang="ru-RU" sz="2000" dirty="0"/>
              <a:t>–	категории ребенок-инвалид – 34, их них: инвалиды по слуху (</a:t>
            </a:r>
            <a:r>
              <a:rPr lang="ru-RU" sz="2000" dirty="0" err="1"/>
              <a:t>неслышащие</a:t>
            </a:r>
            <a:r>
              <a:rPr lang="ru-RU" sz="2000" dirty="0"/>
              <a:t>, слабослышащие) – 13 человек</a:t>
            </a:r>
          </a:p>
          <a:p>
            <a:r>
              <a:rPr lang="ru-RU" sz="2000" dirty="0"/>
              <a:t>- 133 человека – лица с ОВЗ</a:t>
            </a:r>
          </a:p>
          <a:p>
            <a:endParaRPr lang="ru-RU" sz="2000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06"/>
    </mc:Choice>
    <mc:Fallback>
      <p:transition spd="slow" advTm="388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05" objId="5"/>
        <p14:stopEvt time="38393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12968" cy="1479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/>
              <a:t>Профориентационная</a:t>
            </a:r>
            <a:r>
              <a:rPr lang="ru-RU" sz="2700" dirty="0"/>
              <a:t> деятельность.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Прием </a:t>
            </a:r>
            <a:r>
              <a:rPr lang="ru-RU" sz="2700" dirty="0"/>
              <a:t>2021 </a:t>
            </a:r>
            <a:br>
              <a:rPr lang="ru-RU" sz="2700" dirty="0"/>
            </a:br>
            <a:r>
              <a:rPr lang="ru-RU" sz="2700" dirty="0"/>
              <a:t>«Социально-профессиональный техникум «Строитель» </a:t>
            </a:r>
            <a:br>
              <a:rPr lang="ru-RU" sz="27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cap="none" dirty="0"/>
              <a:t>Ссылка на раздел: </a:t>
            </a:r>
            <a:r>
              <a:rPr lang="en-US" sz="1800" cap="none" dirty="0"/>
              <a:t>http://sptstroitel.ru/applicants/the_admissions_committee/</a:t>
            </a:r>
            <a:endParaRPr lang="ru-RU" sz="1800" cap="none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676456" cy="3908460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>
              <a:solidFill>
                <a:srgbClr val="000000"/>
              </a:solidFill>
              <a:latin typeface="PT Sans"/>
            </a:endParaRPr>
          </a:p>
          <a:p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PT Sans"/>
              </a:rPr>
              <a:t>Основные </a:t>
            </a:r>
            <a:r>
              <a:rPr lang="ru-RU" sz="1800" dirty="0">
                <a:solidFill>
                  <a:srgbClr val="000000"/>
                </a:solidFill>
                <a:latin typeface="PT Sans"/>
              </a:rPr>
              <a:t>программы профессионального обучения – программы профессиональной подготовки по профессиям рабочих, должностям служащих,  адаптированные для лиц с ограниченными возможностями здоровья</a:t>
            </a:r>
            <a:r>
              <a:rPr lang="ru-RU" sz="1800" b="0" dirty="0">
                <a:solidFill>
                  <a:srgbClr val="000000"/>
                </a:solidFill>
                <a:latin typeface="PT Sans"/>
              </a:rPr>
              <a:t>:</a:t>
            </a:r>
            <a:endParaRPr lang="ru-RU" sz="1800" dirty="0"/>
          </a:p>
          <a:p>
            <a:endParaRPr lang="ru-RU" sz="1800" dirty="0">
              <a:solidFill>
                <a:srgbClr val="000000"/>
              </a:solidFill>
              <a:latin typeface="PT Sans"/>
            </a:endParaRPr>
          </a:p>
          <a:p>
            <a:r>
              <a:rPr lang="ru-RU" sz="1800" dirty="0">
                <a:solidFill>
                  <a:srgbClr val="000000"/>
                </a:solidFill>
                <a:latin typeface="PT Sans"/>
              </a:rPr>
              <a:t>18103 Садовник</a:t>
            </a:r>
          </a:p>
          <a:p>
            <a:r>
              <a:rPr lang="ru-RU" sz="1800" dirty="0">
                <a:solidFill>
                  <a:srgbClr val="000000"/>
                </a:solidFill>
                <a:latin typeface="PT Sans"/>
              </a:rPr>
              <a:t>13450 Маляр</a:t>
            </a:r>
          </a:p>
          <a:p>
            <a:r>
              <a:rPr lang="ru-RU" sz="1800" dirty="0">
                <a:solidFill>
                  <a:srgbClr val="000000"/>
                </a:solidFill>
                <a:latin typeface="PT Sans"/>
              </a:rPr>
              <a:t>18880 Столяр строительный</a:t>
            </a:r>
          </a:p>
          <a:p>
            <a:r>
              <a:rPr lang="ru-RU" sz="1800" dirty="0">
                <a:solidFill>
                  <a:srgbClr val="000000"/>
                </a:solidFill>
                <a:latin typeface="PT Sans"/>
              </a:rPr>
              <a:t>15220 Облицовщик-плиточник</a:t>
            </a:r>
          </a:p>
          <a:p>
            <a:r>
              <a:rPr lang="ru-RU" sz="1800" dirty="0">
                <a:solidFill>
                  <a:srgbClr val="000000"/>
                </a:solidFill>
                <a:latin typeface="PT Sans"/>
              </a:rPr>
              <a:t>18103 Рабочий по комплексному обслуживанию и ремонту зданий</a:t>
            </a:r>
          </a:p>
          <a:p>
            <a:endParaRPr lang="ru-RU" sz="1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844824"/>
            <a:ext cx="752094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8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36"/>
    </mc:Choice>
    <mc:Fallback>
      <p:transition spd="slow" advTm="3453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48" objId="4"/>
        <p14:stopEvt time="33147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6" y="4485117"/>
            <a:ext cx="3456384" cy="237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776" y="599334"/>
            <a:ext cx="7077472" cy="85725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i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Виды ограничения здоровья обучающихся в техникуме «Родник»</a:t>
            </a:r>
            <a:r>
              <a:rPr lang="ru-RU" altLang="ru-RU" sz="2400" b="1" i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	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59" y="1412778"/>
            <a:ext cx="5088565" cy="2688299"/>
          </a:xfrm>
        </p:spPr>
        <p:txBody>
          <a:bodyPr rtlCol="0">
            <a:no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 кресле-коляске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зрения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слуха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опорно-двигательного аппарата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интеллекта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Соматические заболевания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1" y="116634"/>
            <a:ext cx="1440160" cy="134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12" y="1744630"/>
            <a:ext cx="2808312" cy="3169891"/>
          </a:xfrm>
          <a:prstGeom prst="rect">
            <a:avLst/>
          </a:prstGeom>
        </p:spPr>
      </p:pic>
      <p:pic>
        <p:nvPicPr>
          <p:cNvPr id="7" name="Picture 2" descr="C:\ТИМЕРБАЕВА\фото\окресности_родника\IMG_2937.JPG">
            <a:extLst>
              <a:ext uri="{FF2B5EF4-FFF2-40B4-BE49-F238E27FC236}">
                <a16:creationId xmlns:a16="http://schemas.microsoft.com/office/drawing/2014/main" xmlns="" id="{CF453C75-02AE-4658-84AA-84037459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1" y="4537509"/>
            <a:ext cx="3170453" cy="2238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0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22"/>
    </mc:Choice>
    <mc:Fallback>
      <p:transition spd="slow" advTm="3932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7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610" objId="10"/>
        <p14:stopEvt time="38791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776" y="599334"/>
            <a:ext cx="7077472" cy="85725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300" b="1" i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Общие принципы и правила реабилитационной работы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022" y="1796819"/>
            <a:ext cx="4293163" cy="4896544"/>
          </a:xfrm>
        </p:spPr>
        <p:txBody>
          <a:bodyPr rtlCol="0"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sz="19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Проявление педагогического такта: постоянное поощрение за малейшие успехи, своевременная и тактичная помощь каждому обучающемуся, развитие в нем веры в собственные силы и возможности. Помощь обучающимся почувствовать свою интеллектуальную состоятельность, используя следующие приемы: отмечать успехи, а не неудачи; считать ошибки нормальным и нужным явлением; формировать веру в успех; концентрировать внимание на уже достигнутых в прошлом победах.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6676"/>
            <a:ext cx="1440160" cy="134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240">
            <a:off x="222323" y="2180866"/>
            <a:ext cx="4380312" cy="3909053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68"/>
    </mc:Choice>
    <mc:Fallback>
      <p:transition spd="slow" advTm="5506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08" objId="6"/>
        <p14:stopEvt time="5455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0650"/>
            <a:ext cx="3563887" cy="6480718"/>
          </a:xfrm>
        </p:spPr>
        <p:txBody>
          <a:bodyPr>
            <a:noAutofit/>
          </a:bodyPr>
          <a:lstStyle/>
          <a:p>
            <a:r>
              <a:rPr lang="ru-RU" sz="2200" dirty="0"/>
              <a:t>На сайте каждой профессиональной образовательной организации есть раздел «Условия обучения инвалидов и лиц с ограниченными возможностями здоровья</a:t>
            </a:r>
            <a:r>
              <a:rPr lang="ru-RU" sz="2200" dirty="0" smtClean="0"/>
              <a:t>»</a:t>
            </a:r>
          </a:p>
          <a:p>
            <a:endParaRPr lang="ru-RU" sz="2200" dirty="0"/>
          </a:p>
          <a:p>
            <a:r>
              <a:rPr lang="ru-RU" sz="2200" dirty="0"/>
              <a:t>Публикуется «Паспорт доступности» для </a:t>
            </a:r>
            <a:r>
              <a:rPr lang="ru-RU" sz="2200" dirty="0" smtClean="0"/>
              <a:t>инвалидов</a:t>
            </a:r>
            <a:endParaRPr lang="ru-RU" sz="2200" dirty="0"/>
          </a:p>
          <a:p>
            <a:r>
              <a:rPr lang="ru-RU" sz="2200" dirty="0"/>
              <a:t>Версия для слабовидящих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94" y="0"/>
            <a:ext cx="5734009" cy="6858000"/>
          </a:xfr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1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74"/>
    </mc:Choice>
    <mc:Fallback>
      <p:transition spd="slow" advTm="6627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78" objId="2"/>
        <p14:stopEvt time="65717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89200" cy="1280890"/>
          </a:xfrm>
        </p:spPr>
        <p:txBody>
          <a:bodyPr>
            <a:noAutofit/>
          </a:bodyPr>
          <a:lstStyle/>
          <a:p>
            <a:r>
              <a:rPr lang="ru-RU" sz="3600" dirty="0"/>
              <a:t>Адаптированная образовательная программа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Сроки обучения-</a:t>
            </a:r>
          </a:p>
          <a:p>
            <a:pPr marL="0" indent="0">
              <a:buNone/>
            </a:pPr>
            <a:r>
              <a:rPr lang="ru-RU" b="1" dirty="0"/>
              <a:t>   </a:t>
            </a:r>
            <a:r>
              <a:rPr lang="ru-RU" dirty="0"/>
              <a:t>10 месяцев;</a:t>
            </a:r>
          </a:p>
          <a:p>
            <a:pPr marL="0" indent="0">
              <a:buNone/>
            </a:pPr>
            <a:r>
              <a:rPr lang="ru-RU" dirty="0"/>
              <a:t>   1 год 10 месяцев.</a:t>
            </a:r>
          </a:p>
          <a:p>
            <a:r>
              <a:rPr lang="ru-RU" b="1" dirty="0"/>
              <a:t>Адаптационный цикл </a:t>
            </a:r>
            <a:r>
              <a:rPr lang="ru-RU" dirty="0"/>
              <a:t>(коммуникативный практикум, основы правовых знаний, психология общения и др.)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1"/>
            <a:ext cx="4038600" cy="4248472"/>
          </a:xfrm>
        </p:spPr>
        <p:txBody>
          <a:bodyPr>
            <a:normAutofit/>
          </a:bodyPr>
          <a:lstStyle/>
          <a:p>
            <a:r>
              <a:rPr lang="ru-RU" dirty="0"/>
              <a:t>Учебная и производственная </a:t>
            </a:r>
            <a:r>
              <a:rPr lang="ru-RU" b="1" dirty="0"/>
              <a:t>практика</a:t>
            </a:r>
          </a:p>
          <a:p>
            <a:r>
              <a:rPr lang="ru-RU" b="1" dirty="0"/>
              <a:t>установление</a:t>
            </a:r>
            <a:r>
              <a:rPr lang="ru-RU" dirty="0"/>
              <a:t> лицам, прошедшим профессиональное обучение, </a:t>
            </a:r>
            <a:r>
              <a:rPr lang="ru-RU" b="1" dirty="0"/>
              <a:t>квалификационных разрядов, классов, категорий по </a:t>
            </a:r>
            <a:r>
              <a:rPr lang="ru-RU" dirty="0"/>
              <a:t>соответствующим профессиям рабочих, должностям служащих.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87624" y="5157192"/>
            <a:ext cx="7128792" cy="581149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7E97AD">
                    <a:lumMod val="50000"/>
                  </a:srgbClr>
                </a:solidFill>
              </a:rPr>
              <a:t>Получение свидетельства о профессии рабочего, должности служащего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44"/>
    </mc:Choice>
    <mc:Fallback>
      <p:transition spd="slow" advTm="13724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59" objId="6"/>
        <p14:stopEvt time="136809" objId="6"/>
      </p14:showEvtLst>
    </p:ext>
  </p:extLs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611</TotalTime>
  <Words>927</Words>
  <Application>Microsoft Office PowerPoint</Application>
  <PresentationFormat>Экран (4:3)</PresentationFormat>
  <Paragraphs>191</Paragraphs>
  <Slides>20</Slides>
  <Notes>0</Notes>
  <HiddenSlides>0</HiddenSlides>
  <MMClips>22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Легкий дым</vt:lpstr>
      <vt:lpstr>Gallery</vt:lpstr>
      <vt:lpstr>Профориентация и профессиональное обучение лиц с инвалидностью в Свердловской области</vt:lpstr>
      <vt:lpstr>Профессиональные образовательные организации</vt:lpstr>
      <vt:lpstr>ГАПОУ СО «Социально-профессиональный техникум «Строитель»</vt:lpstr>
      <vt:lpstr>Информация о контингенте</vt:lpstr>
      <vt:lpstr>Профориентационная деятельность.  Прием 2021  «Социально-профессиональный техникум «Строитель»   Ссылка на раздел: http://sptstroitel.ru/applicants/the_admissions_committee/</vt:lpstr>
      <vt:lpstr>Виды ограничения здоровья обучающихся в техникуме «Родник» </vt:lpstr>
      <vt:lpstr>Общие принципы и правила реабилитационной работы</vt:lpstr>
      <vt:lpstr>Презентация PowerPoint</vt:lpstr>
      <vt:lpstr>Адаптированная образовательная программа</vt:lpstr>
      <vt:lpstr>Предлагаемые профессии</vt:lpstr>
      <vt:lpstr>http://sptstroitel.ru/  </vt:lpstr>
      <vt:lpstr>«Горячая линия» по вопросам приема инвалидов и лиц с ОВЗ</vt:lpstr>
      <vt:lpstr>Движение “Абилимпикс”  в Свердловской области  </vt:lpstr>
      <vt:lpstr>Развитие движения «Абилимпикс». региональный этап</vt:lpstr>
      <vt:lpstr>Динамика участия в национальном чемпионате сборной Свердловской области</vt:lpstr>
      <vt:lpstr>Перечень соревновательных компетенций регионального этапа чемпионата «Абилимпикс» в Свердловской области в 2020 году категория «школьники»</vt:lpstr>
      <vt:lpstr>VI Национальный чемпионат «Абилимпикс» 2020</vt:lpstr>
      <vt:lpstr>VI Национальный чемпионат «Абилимпикс» 2020</vt:lpstr>
      <vt:lpstr>Открытая региональная олимпиада профессионального мастерства обучающихся с ОВЗ и инвалидностью профессиональных образовательных организаций  Свердловской области 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</dc:creator>
  <cp:lastModifiedBy>svetl</cp:lastModifiedBy>
  <cp:revision>133</cp:revision>
  <dcterms:created xsi:type="dcterms:W3CDTF">2019-01-14T14:52:35Z</dcterms:created>
  <dcterms:modified xsi:type="dcterms:W3CDTF">2020-12-20T06:47:07Z</dcterms:modified>
</cp:coreProperties>
</file>