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  <p:sldMasterId id="2147484013" r:id="rId2"/>
    <p:sldMasterId id="2147484026" r:id="rId3"/>
    <p:sldMasterId id="2147484043" r:id="rId4"/>
  </p:sldMasterIdLst>
  <p:notesMasterIdLst>
    <p:notesMasterId r:id="rId28"/>
  </p:notesMasterIdLst>
  <p:sldIdLst>
    <p:sldId id="270" r:id="rId5"/>
    <p:sldId id="271" r:id="rId6"/>
    <p:sldId id="298" r:id="rId7"/>
    <p:sldId id="299" r:id="rId8"/>
    <p:sldId id="290" r:id="rId9"/>
    <p:sldId id="273" r:id="rId10"/>
    <p:sldId id="274" r:id="rId11"/>
    <p:sldId id="277" r:id="rId12"/>
    <p:sldId id="276" r:id="rId13"/>
    <p:sldId id="278" r:id="rId14"/>
    <p:sldId id="279" r:id="rId15"/>
    <p:sldId id="292" r:id="rId16"/>
    <p:sldId id="280" r:id="rId17"/>
    <p:sldId id="281" r:id="rId18"/>
    <p:sldId id="296" r:id="rId19"/>
    <p:sldId id="282" r:id="rId20"/>
    <p:sldId id="304" r:id="rId21"/>
    <p:sldId id="297" r:id="rId22"/>
    <p:sldId id="300" r:id="rId23"/>
    <p:sldId id="301" r:id="rId24"/>
    <p:sldId id="303" r:id="rId25"/>
    <p:sldId id="291" r:id="rId26"/>
    <p:sldId id="30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405" autoAdjust="0"/>
    <p:restoredTop sz="87251" autoAdjust="0"/>
  </p:normalViewPr>
  <p:slideViewPr>
    <p:cSldViewPr>
      <p:cViewPr>
        <p:scale>
          <a:sx n="61" d="100"/>
          <a:sy n="61" d="100"/>
        </p:scale>
        <p:origin x="-1590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0EADF-32CB-402A-A8A3-DDD2AB35E8FC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CCABD-6FB4-4D58-AEBF-BFC5FBCC7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18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A1C-D914-40F1-96FE-D8741CE049C6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2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A1C-D914-40F1-96FE-D8741CE049C6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76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09E7D1AD-36AC-4527-9D32-EB8BA6031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1302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D6E-DA46-404D-8ED8-BBFD5555A16C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CF85E24-5952-4AF9-9AEA-3C3F04197F16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7D82BCA-F9BD-4488-BC70-0FAE18E79C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8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D6E-DA46-404D-8ED8-BBFD5555A16C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CF85E24-5952-4AF9-9AEA-3C3F04197F1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75DE07D-6FC8-451B-A14A-940761A4C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66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D6E-DA46-404D-8ED8-BBFD5555A16C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CF85E24-5952-4AF9-9AEA-3C3F04197F16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88C6A53-6D0E-4A5F-97B2-5C7611F2E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96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D6E-DA46-404D-8ED8-BBFD5555A16C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CF85E24-5952-4AF9-9AEA-3C3F04197F1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3EB0C62-9EE2-4DA5-B33B-14E937FFA3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53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D6E-DA46-404D-8ED8-BBFD5555A16C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CF85E24-5952-4AF9-9AEA-3C3F04197F16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BE48F7A-E7AA-444C-97B9-B441D8F5B1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08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D6E-DA46-404D-8ED8-BBFD5555A16C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5E24-5952-4AF9-9AEA-3C3F04197F16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0A4000C-6975-4402-8EE6-92DE22F244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93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D6E-DA46-404D-8ED8-BBFD5555A16C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5E24-5952-4AF9-9AEA-3C3F04197F16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58E231B-A120-4578-9B80-A976DA3793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42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802299"/>
            <a:ext cx="6477805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3531205"/>
            <a:ext cx="6477804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7596-E54C-4444-85E1-7308B622A5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329308"/>
            <a:ext cx="3730436" cy="309201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798973"/>
            <a:ext cx="608264" cy="503578"/>
          </a:xfrm>
        </p:spPr>
        <p:txBody>
          <a:bodyPr/>
          <a:lstStyle/>
          <a:p>
            <a:fld id="{05C8BB9B-F482-403A-93B2-DB2F011D8F59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116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7596-E54C-4444-85E1-7308B622A5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BB9B-F482-403A-93B2-DB2F011D8F59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263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756130"/>
            <a:ext cx="6482366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3806196"/>
            <a:ext cx="6472835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7596-E54C-4444-85E1-7308B622A5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BB9B-F482-403A-93B2-DB2F011D8F59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3804985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94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D6E-DA46-404D-8ED8-BBFD5555A16C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5E24-5952-4AF9-9AEA-3C3F04197F16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040E369-0415-4B64-AFC5-0992D8C104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99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804890"/>
            <a:ext cx="7204226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2010879"/>
            <a:ext cx="3483864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2017343"/>
            <a:ext cx="3483864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7596-E54C-4444-85E1-7308B622A5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BB9B-F482-403A-93B2-DB2F011D8F59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2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804164"/>
            <a:ext cx="7205746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2019550"/>
            <a:ext cx="348386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824270"/>
            <a:ext cx="3483864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2023004"/>
            <a:ext cx="348386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821491"/>
            <a:ext cx="3483864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7596-E54C-4444-85E1-7308B622A5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BB9B-F482-403A-93B2-DB2F011D8F59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558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7596-E54C-4444-85E1-7308B622A5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BB9B-F482-403A-93B2-DB2F011D8F59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581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7596-E54C-4444-85E1-7308B622A5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BB9B-F482-403A-93B2-DB2F011D8F59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6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798973"/>
            <a:ext cx="2454824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798974"/>
            <a:ext cx="4509353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3205492"/>
            <a:ext cx="2456260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7596-E54C-4444-85E1-7308B622A5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BB9B-F482-403A-93B2-DB2F011D8F59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3205491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995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482171"/>
            <a:ext cx="3055900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1129513"/>
            <a:ext cx="4149246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1122543"/>
            <a:ext cx="209337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3145992"/>
            <a:ext cx="4143303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5469857"/>
            <a:ext cx="4145513" cy="320123"/>
          </a:xfrm>
        </p:spPr>
        <p:txBody>
          <a:bodyPr/>
          <a:lstStyle>
            <a:lvl1pPr algn="l">
              <a:defRPr/>
            </a:lvl1pPr>
          </a:lstStyle>
          <a:p>
            <a:fld id="{7BD47596-E54C-4444-85E1-7308B622A5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318641"/>
            <a:ext cx="4155753" cy="320931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BB9B-F482-403A-93B2-DB2F011D8F59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3143605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56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7596-E54C-4444-85E1-7308B622A5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BB9B-F482-403A-93B2-DB2F011D8F59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9804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798974"/>
            <a:ext cx="121180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798974"/>
            <a:ext cx="5871623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7596-E54C-4444-85E1-7308B622A5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BB9B-F482-403A-93B2-DB2F011D8F59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6350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7596-E54C-4444-85E1-7308B622A5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05C8BB9B-F482-403A-93B2-DB2F011D8F59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553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B4C363B5-4EA9-4FC5-903E-14D6067CC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049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D6E-DA46-404D-8ED8-BBFD5555A16C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CF85E24-5952-4AF9-9AEA-3C3F04197F16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28E2D3C-08FF-4D37-9BB3-FB77A21BE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63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7DC6-B041-4FC1-B9BA-77FBD935595B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20.12.2020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94402F3-B909-4A98-A5F2-A6FC8463B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18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191A-60BE-4CCC-B77D-62B5C5FD249C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20.12.2020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AD06867-00A4-46CC-A33F-7B49A2F1D1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271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8757-8667-4848-8307-3B940B3B1809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20.12.2020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CB7D007-E3D7-46C3-A66D-FBB8CDB04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378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A686-AE0C-47D6-936A-EE5400CD7387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20.12.2020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889CCFC-11DF-416E-B3BD-F72ADAF21E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949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E9B6-FFCB-41DF-89C0-2F049750BD07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20.12.2020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BCB6BDF-B1FA-461E-9C69-C706E34F75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758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F92D-BA15-41D7-95DC-98B56240AA05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20.12.2020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751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C899-91A1-4C3C-A728-C7727CBF3795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20.12.2020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4889835-BA70-4976-BC90-C674155B3A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07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10B2-A4E8-4CD8-A080-E2DF72045E4A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20.12.2020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5B0B0A1-2529-447C-989A-3D80720179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74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8"/>
            <a:fld id="{5D9CA997-DA56-46FE-B34B-48C90FB3217D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 defTabSz="914128"/>
              <a:t>20.12.2020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8"/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defTabSz="914128"/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 defTabSz="914128"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89C6FBA-ED6C-441F-AFD0-519562893A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7339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8"/>
            <a:fld id="{5D9CA997-DA56-46FE-B34B-48C90FB3217D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 defTabSz="914128"/>
              <a:t>20.12.2020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8"/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defTabSz="914128"/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 defTabSz="914128"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BA06547-D7B3-4CAE-9E63-3012087C15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8242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D6E-DA46-404D-8ED8-BBFD5555A16C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CF85E24-5952-4AF9-9AEA-3C3F04197F16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1242448-5999-48DE-BB77-F00187D4D1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168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8"/>
            <a:fld id="{5D9CA997-DA56-46FE-B34B-48C90FB3217D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 defTabSz="914128"/>
              <a:t>20.12.2020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8"/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defTabSz="914128"/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 defTabSz="914128"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8B82FAE-B719-4927-BF5A-7EE1D1B808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71759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8"/>
            <a:fld id="{5D9CA997-DA56-46FE-B34B-48C90FB3217D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 defTabSz="914128"/>
              <a:t>20.12.2020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8"/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defTabSz="914128"/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 defTabSz="914128"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2722B24-9958-4722-94DB-1F00B0EAD4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36601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8"/>
            <a:fld id="{5D9CA997-DA56-46FE-B34B-48C90FB3217D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 defTabSz="914128"/>
              <a:t>20.12.2020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8"/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defTabSz="914128"/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 defTabSz="914128"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0866E38-948E-4D1C-81C6-9ED8A6B2CE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15079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3F0B-9C94-488E-9F8B-BDED17EDD87C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20.12.2020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4F7EF2B-5F7D-4A2F-A4F4-02596B6DD2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601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7F60-9D24-4713-ACA1-0FE92408D270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20.12.2020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22EDF54-4633-4BCD-9F94-487938430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822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B4C363B5-4EA9-4FC5-903E-14D6067CC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073773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7DC6-B041-4FC1-B9BA-77FBD935595B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20.12.2020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94402F3-B909-4A98-A5F2-A6FC8463B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111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191A-60BE-4CCC-B77D-62B5C5FD249C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20.12.2020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AD06867-00A4-46CC-A33F-7B49A2F1D1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078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8757-8667-4848-8307-3B940B3B1809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20.12.2020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CB7D007-E3D7-46C3-A66D-FBB8CDB04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209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A686-AE0C-47D6-936A-EE5400CD7387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20.12.2020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889CCFC-11DF-416E-B3BD-F72ADAF21E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26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D6E-DA46-404D-8ED8-BBFD5555A16C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CF85E24-5952-4AF9-9AEA-3C3F04197F16}" type="slidenum">
              <a:rPr lang="ru-RU" smtClean="0"/>
              <a:t>‹#›</a:t>
            </a:fld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A1B3155-70A1-4EB7-B737-DA3C0354E9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679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E9B6-FFCB-41DF-89C0-2F049750BD07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20.12.2020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BCB6BDF-B1FA-461E-9C69-C706E34F75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930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F92D-BA15-41D7-95DC-98B56240AA05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20.12.2020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435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C899-91A1-4C3C-A728-C7727CBF3795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20.12.2020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4889835-BA70-4976-BC90-C674155B3A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067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10B2-A4E8-4CD8-A080-E2DF72045E4A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20.12.2020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5B0B0A1-2529-447C-989A-3D80720179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320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8"/>
            <a:fld id="{5D9CA997-DA56-46FE-B34B-48C90FB3217D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 defTabSz="914128"/>
              <a:t>20.12.2020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8"/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defTabSz="914128"/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 defTabSz="914128"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89C6FBA-ED6C-441F-AFD0-519562893A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13635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8"/>
            <a:fld id="{5D9CA997-DA56-46FE-B34B-48C90FB3217D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 defTabSz="914128"/>
              <a:t>20.12.2020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8"/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defTabSz="914128"/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 defTabSz="914128"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BA06547-D7B3-4CAE-9E63-3012087C15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8386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8"/>
            <a:fld id="{5D9CA997-DA56-46FE-B34B-48C90FB3217D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 defTabSz="914128"/>
              <a:t>20.12.2020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8"/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defTabSz="914128"/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 defTabSz="914128"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8B82FAE-B719-4927-BF5A-7EE1D1B808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78367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8"/>
            <a:fld id="{5D9CA997-DA56-46FE-B34B-48C90FB3217D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 defTabSz="914128"/>
              <a:t>20.12.2020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8"/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defTabSz="914128"/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 defTabSz="914128"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2722B24-9958-4722-94DB-1F00B0EAD4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18579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8"/>
            <a:fld id="{5D9CA997-DA56-46FE-B34B-48C90FB3217D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 defTabSz="914128"/>
              <a:t>20.12.2020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8"/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defTabSz="914128"/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 defTabSz="914128"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0866E38-948E-4D1C-81C6-9ED8A6B2CE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92221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3F0B-9C94-488E-9F8B-BDED17EDD87C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20.12.2020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4F7EF2B-5F7D-4A2F-A4F4-02596B6DD2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9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D6E-DA46-404D-8ED8-BBFD5555A16C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5E24-5952-4AF9-9AEA-3C3F04197F1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F7627D7-F1B6-4E1D-9C5E-127363B7B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787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7F60-9D24-4713-ACA1-0FE92408D270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20.12.2020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22EDF54-4633-4BCD-9F94-487938430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2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D6E-DA46-404D-8ED8-BBFD5555A16C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5E24-5952-4AF9-9AEA-3C3F04197F1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05D5AFC-8C3C-4A66-B1E2-39EC61B0FD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9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D6E-DA46-404D-8ED8-BBFD5555A16C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5E24-5952-4AF9-9AEA-3C3F04197F16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D457D8-FD3B-4D0D-B2A0-88D3C8ACB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6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7CE202-90C7-4D29-B3C7-8EDE2017599E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2020-12-20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17C5FF2-6DC7-4D4F-BF51-891BE8204F4D}" type="slidenum">
              <a:rPr lang="fr-CA" altLang="ru-RU" smtClean="0"/>
              <a:pPr/>
              <a:t>‹#›</a:t>
            </a:fld>
            <a:endParaRPr lang="fr-CA" altLang="ru-RU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F132C9D-69F2-4840-A805-FFA5F08B40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79" y="6162578"/>
            <a:ext cx="30912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74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7BD6E-DA46-404D-8ED8-BBFD5555A16C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CF85E24-5952-4AF9-9AEA-3C3F04197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79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  <p:sldLayoutId id="2147484010" r:id="rId14"/>
    <p:sldLayoutId id="2147484011" r:id="rId15"/>
    <p:sldLayoutId id="21474840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7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804520"/>
            <a:ext cx="7202456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2015733"/>
            <a:ext cx="7202456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330370"/>
            <a:ext cx="26255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BD47596-E54C-4444-85E1-7308B622A5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329308"/>
            <a:ext cx="445412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798973"/>
            <a:ext cx="608264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defTabSz="914400"/>
            <a:fld id="{05C8BB9B-F482-403A-93B2-DB2F011D8F59}" type="slidenum">
              <a:rPr lang="ru-RU" smtClean="0">
                <a:solidFill>
                  <a:srgbClr val="B71E42"/>
                </a:solidFill>
              </a:rPr>
              <a:pPr defTabSz="914400"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91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5D9CA997-DA56-46FE-B34B-48C90FB3217D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 defTabSz="914128"/>
              <a:t>20.12.2020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914128"/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 defTabSz="914128"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2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  <p:sldLayoutId id="2147484040" r:id="rId14"/>
    <p:sldLayoutId id="2147484041" r:id="rId15"/>
    <p:sldLayoutId id="214748404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5D9CA997-DA56-46FE-B34B-48C90FB3217D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 defTabSz="914128"/>
              <a:t>20.12.2020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914128"/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 defTabSz="914128"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57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  <p:sldLayoutId id="2147484056" r:id="rId13"/>
    <p:sldLayoutId id="2147484057" r:id="rId14"/>
    <p:sldLayoutId id="2147484058" r:id="rId15"/>
    <p:sldLayoutId id="21474840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4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14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14.pn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5" Type="http://schemas.openxmlformats.org/officeDocument/2006/relationships/image" Target="../media/image4.pn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6" Type="http://schemas.openxmlformats.org/officeDocument/2006/relationships/image" Target="../media/image5.png"/><Relationship Id="rId5" Type="http://schemas.openxmlformats.org/officeDocument/2006/relationships/hyperlink" Target="http://sptstroitel.ru/abilimpics/" TargetMode="External"/><Relationship Id="rId4" Type="http://schemas.openxmlformats.org/officeDocument/2006/relationships/hyperlink" Target="mailto:centrovz96@yandex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3.jpeg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4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4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8448867" cy="2541431"/>
          </a:xfrm>
        </p:spPr>
        <p:txBody>
          <a:bodyPr>
            <a:noAutofit/>
          </a:bodyPr>
          <a:lstStyle/>
          <a:p>
            <a:pPr algn="r"/>
            <a:r>
              <a:rPr lang="ru-RU" sz="3600" dirty="0"/>
              <a:t>Профориентация и профессиональное </a:t>
            </a:r>
            <a:r>
              <a:rPr lang="ru-RU" sz="3600" dirty="0" smtClean="0"/>
              <a:t>образование </a:t>
            </a:r>
            <a:r>
              <a:rPr lang="ru-RU" sz="3600" dirty="0"/>
              <a:t>лиц с инвалидностью в Свердловской области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334" y="3990109"/>
            <a:ext cx="8796944" cy="2277688"/>
          </a:xfrm>
        </p:spPr>
        <p:txBody>
          <a:bodyPr>
            <a:normAutofit/>
          </a:bodyPr>
          <a:lstStyle/>
          <a:p>
            <a:pPr algn="r"/>
            <a:r>
              <a:rPr lang="ru-RU" sz="1800" b="1" cap="none" dirty="0"/>
              <a:t>Чешко Светлана Леонидовна</a:t>
            </a:r>
            <a:r>
              <a:rPr lang="ru-RU" b="1" dirty="0"/>
              <a:t>, </a:t>
            </a:r>
          </a:p>
          <a:p>
            <a:pPr algn="r"/>
            <a:r>
              <a:rPr lang="ru-RU" b="1" dirty="0"/>
              <a:t>заместитель директора, руководитель </a:t>
            </a:r>
            <a:endParaRPr lang="ru-RU" b="1" dirty="0" smtClean="0"/>
          </a:p>
          <a:p>
            <a:pPr algn="r"/>
            <a:r>
              <a:rPr lang="ru-RU" b="1" dirty="0" smtClean="0"/>
              <a:t>Регионального </a:t>
            </a:r>
            <a:r>
              <a:rPr lang="ru-RU" b="1" dirty="0"/>
              <a:t>центра развития движения Абилимпикс</a:t>
            </a:r>
          </a:p>
          <a:p>
            <a:pPr algn="r"/>
            <a:r>
              <a:rPr lang="ru-RU" b="1" dirty="0"/>
              <a:t>ГАПОУ СО </a:t>
            </a:r>
          </a:p>
          <a:p>
            <a:pPr algn="r"/>
            <a:r>
              <a:rPr lang="ru-RU" b="1" dirty="0"/>
              <a:t>«Социально-профессиональный техникум «Строитель»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6FCA933-B147-44DF-94C4-451C36EDC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" y="-22803"/>
            <a:ext cx="3699031" cy="8265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AA1CEFB-41ED-47C6-8AF7-6738351C42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3387"/>
            <a:ext cx="3419872" cy="916588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71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606"/>
    </mc:Choice>
    <mc:Fallback>
      <p:transition spd="slow" advTm="26606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248" objId="4"/>
        <p14:stopEvt time="26606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79512" y="190504"/>
            <a:ext cx="8784975" cy="1366288"/>
          </a:xfrm>
        </p:spPr>
        <p:txBody>
          <a:bodyPr vert="horz" wrap="square" lIns="91416" tIns="45718" rIns="91416" bIns="45718" anchor="b">
            <a:normAutofit fontScale="90000"/>
          </a:bodyPr>
          <a:lstStyle/>
          <a:p>
            <a:pPr eaLnBrk="1" hangingPunct="1"/>
            <a:r>
              <a:rPr b="1" dirty="0">
                <a:solidFill>
                  <a:srgbClr val="993300"/>
                </a:solidFill>
              </a:rPr>
              <a:t/>
            </a:r>
            <a:br>
              <a:rPr b="1" dirty="0">
                <a:solidFill>
                  <a:srgbClr val="993300"/>
                </a:solidFill>
              </a:rPr>
            </a:b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Возможность обучения и доступности профессии для каждого </a:t>
            </a:r>
            <a:endParaRPr sz="36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sz="half" idx="1"/>
          </p:nvPr>
        </p:nvSpPr>
        <p:spPr>
          <a:xfrm>
            <a:off x="286380" y="1984226"/>
            <a:ext cx="4285635" cy="4680520"/>
          </a:xfrm>
        </p:spPr>
        <p:txBody>
          <a:bodyPr vert="horz" wrap="square" lIns="91416" tIns="45718" rIns="91416" bIns="45718" anchor="t">
            <a:normAutofit lnSpcReduction="10000"/>
          </a:bodyPr>
          <a:lstStyle/>
          <a:p>
            <a:pPr>
              <a:buNone/>
            </a:pPr>
            <a:r>
              <a:rPr sz="1900" u="sng" dirty="0" err="1">
                <a:solidFill>
                  <a:schemeClr val="tx1"/>
                </a:solidFill>
              </a:rPr>
              <a:t>Дистанционное</a:t>
            </a:r>
            <a:r>
              <a:rPr sz="1900" u="sng" dirty="0">
                <a:solidFill>
                  <a:schemeClr val="tx1"/>
                </a:solidFill>
              </a:rPr>
              <a:t> обучение </a:t>
            </a:r>
            <a:r>
              <a:rPr sz="1900" dirty="0">
                <a:solidFill>
                  <a:schemeClr val="tx1"/>
                </a:solidFill>
              </a:rPr>
              <a:t>инвалидов и лиц с ограниченными возможностями здоровья по программам среднего профессионального образования: </a:t>
            </a:r>
            <a:r>
              <a:rPr lang="ru-RU" sz="1900" dirty="0">
                <a:solidFill>
                  <a:schemeClr val="tx1"/>
                </a:solidFill>
              </a:rPr>
              <a:t>Обучение ведется по специальностям: 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</a:rPr>
              <a:t>«Бухгалтер»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</a:rPr>
              <a:t>«Операционный логист»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</a:rPr>
              <a:t>«Менеджер по продажам» 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</a:rPr>
              <a:t>«Юрист» 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</a:rPr>
              <a:t>«Техник по информационным системам»</a:t>
            </a:r>
            <a:endParaRPr sz="19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355976" y="2060847"/>
            <a:ext cx="4438790" cy="4637465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18436" name="Picture 3" descr="C:\Users\Teacher\Desktop\^2E4B150B0686AC5645A91164E6B16FF4F180C2FD2058181008^pimgpsh_thumbnail_win_dist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4716363"/>
            <a:ext cx="3059832" cy="214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Рисунок 4" descr="Снимок экрана 2014-11-25 в 21.04.43.png"/>
          <p:cNvPicPr>
            <a:picLocks noChangeAspect="1"/>
          </p:cNvPicPr>
          <p:nvPr/>
        </p:nvPicPr>
        <p:blipFill>
          <a:blip r:embed="rId5"/>
          <a:srcRect t="8000"/>
          <a:stretch>
            <a:fillRect/>
          </a:stretch>
        </p:blipFill>
        <p:spPr>
          <a:xfrm>
            <a:off x="4427984" y="1988840"/>
            <a:ext cx="4222751" cy="23050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55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932"/>
    </mc:Choice>
    <mc:Fallback>
      <p:transition spd="slow" advTm="25932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119" objId="2"/>
        <p14:stopEvt time="25385" objId="2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628775"/>
            <a:ext cx="8820150" cy="2016125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Компьютерные </a:t>
            </a:r>
            <a:r>
              <a:rPr lang="ru-RU" alt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тифлотехнологии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основаны на комплексе аппаратных и программных средств, обеспечивающих преобразование компьютерной информации в доступные формы (звуковое воспроизведение, рельефно-точечное изображение или укрупненный текст)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ru-RU" alt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Тифлотехнические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средства для усиления остаточного зрения и средства преобразования визуальной информации в аудио и тактильные сигналы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ru-RU" alt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Видеоувеличители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удаленного просмотра для возможности просмотра удаленных объектов (например, текста на доске или слайда на экране) ГАПОУ СО «Уральский колледж строительства, архитектуры и предпринимательства»</a:t>
            </a:r>
          </a:p>
        </p:txBody>
      </p:sp>
      <p:pic>
        <p:nvPicPr>
          <p:cNvPr id="12291" name="Picture 4" descr="DSC_37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3" b="10356"/>
          <a:stretch>
            <a:fillRect/>
          </a:stretch>
        </p:blipFill>
        <p:spPr bwMode="auto">
          <a:xfrm>
            <a:off x="0" y="3857625"/>
            <a:ext cx="4392612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DSC_366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5"/>
          <a:stretch>
            <a:fillRect/>
          </a:stretch>
        </p:blipFill>
        <p:spPr bwMode="auto">
          <a:xfrm>
            <a:off x="5399087" y="3857625"/>
            <a:ext cx="374491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684213" y="188913"/>
            <a:ext cx="835183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5C92B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Открытое информационное пространство инклюзивного образования- библиотечный </a:t>
            </a:r>
            <a:r>
              <a:rPr lang="ru-RU" sz="2800" b="1" dirty="0" err="1">
                <a:solidFill>
                  <a:srgbClr val="5C92B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медиацентр</a:t>
            </a:r>
            <a:endParaRPr lang="ru-RU" sz="2800" b="1" dirty="0">
              <a:solidFill>
                <a:srgbClr val="5C92B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74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305"/>
    </mc:Choice>
    <mc:Fallback>
      <p:transition spd="slow" advTm="4030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077" objId="2"/>
        <p14:stopEvt time="39785" objId="2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3148445" cy="5442847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сайте каждой профессиональной образовательной организации есть раздел «Условия обучения инвалидов и лиц с ограниченными возможностями здоровья»</a:t>
            </a:r>
          </a:p>
          <a:p>
            <a:r>
              <a:rPr lang="ru-RU" dirty="0"/>
              <a:t>Публикуется «Паспорт доступности» для инвалидов</a:t>
            </a:r>
          </a:p>
          <a:p>
            <a:r>
              <a:rPr lang="ru-RU" dirty="0"/>
              <a:t>Версия для слабовидящих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93" y="0"/>
            <a:ext cx="5734009" cy="6858000"/>
          </a:xfrm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78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259"/>
    </mc:Choice>
    <mc:Fallback>
      <p:transition spd="slow" advTm="4525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002" objId="2"/>
        <p14:stopEvt time="44831" objId="2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723" y="2277344"/>
            <a:ext cx="7520940" cy="4227450"/>
          </a:xfrm>
        </p:spPr>
        <p:txBody>
          <a:bodyPr>
            <a:normAutofit/>
          </a:bodyPr>
          <a:lstStyle/>
          <a:p>
            <a:pPr marL="137160" lvl="0" indent="0">
              <a:buClr>
                <a:srgbClr val="336699"/>
              </a:buClr>
              <a:buSzPct val="65000"/>
              <a:buNone/>
              <a:defRPr/>
            </a:pPr>
            <a:r>
              <a:rPr lang="ru-RU" sz="1800" b="1" dirty="0">
                <a:solidFill>
                  <a:srgbClr val="22272F"/>
                </a:solidFill>
                <a:latin typeface="PT Serif"/>
              </a:rPr>
              <a:t>VI. Особенности проведения вступительных испытаний для инвалидов и лиц с ограниченными возможностями здоровья</a:t>
            </a:r>
          </a:p>
          <a:p>
            <a:pPr lvl="0">
              <a:buClr>
                <a:srgbClr val="7E97AD"/>
              </a:buClr>
            </a:pPr>
            <a:r>
              <a:rPr lang="ru-RU" sz="1600" dirty="0">
                <a:solidFill>
                  <a:srgbClr val="1F2123"/>
                </a:solidFill>
              </a:rPr>
              <a:t>2. Инвалиды и лица с ограниченными возможностями здоровья при поступлении в образовательные организации сдают вступительные испытания с учетом особенностей психофизического развития, индивидуальных возможностей и состояния здоровья (далее - индивидуальные особенности) таких поступающих.</a:t>
            </a:r>
          </a:p>
          <a:p>
            <a:pPr lvl="0">
              <a:buClr>
                <a:srgbClr val="7E97AD"/>
              </a:buClr>
            </a:pPr>
            <a:r>
              <a:rPr lang="ru-RU" sz="1600" dirty="0">
                <a:solidFill>
                  <a:srgbClr val="1F2123"/>
                </a:solidFill>
              </a:rPr>
              <a:t>33. При проведении вступительных испытаний обеспечивается соблюдение следующих требований:</a:t>
            </a:r>
          </a:p>
          <a:p>
            <a:pPr lvl="0">
              <a:buClr>
                <a:srgbClr val="7E97AD"/>
              </a:buClr>
            </a:pPr>
            <a:r>
              <a:rPr lang="ru-RU" sz="1600" dirty="0">
                <a:solidFill>
                  <a:srgbClr val="1F2123"/>
                </a:solidFill>
              </a:rPr>
              <a:t>вступительные испытания проводятся для инвалидов и лиц с ограниченными возможностями здоровья в одной аудитории совместно с поступающими, не имеющими ограниченных возможностей здоровья, если это не создает трудностей для поступающих при сдаче вступительного испытания;</a:t>
            </a:r>
          </a:p>
          <a:p>
            <a:pPr lvl="0">
              <a:buClr>
                <a:srgbClr val="7E97AD"/>
              </a:buClr>
            </a:pPr>
            <a:endParaRPr lang="ru-RU" sz="1600" dirty="0">
              <a:solidFill>
                <a:srgbClr val="1F2123"/>
              </a:solidFill>
            </a:endParaRPr>
          </a:p>
          <a:p>
            <a:pPr marL="548640" lvl="0" indent="-411480">
              <a:buClr>
                <a:srgbClr val="336699"/>
              </a:buClr>
              <a:buSzPct val="65000"/>
              <a:buFont typeface="Wingdings" panose="05000000000000000000" pitchFamily="2" charset="2"/>
              <a:buChar char="q"/>
              <a:defRPr/>
            </a:pPr>
            <a:endParaRPr lang="ru-RU" dirty="0">
              <a:solidFill>
                <a:srgbClr val="D6ECFF">
                  <a:lumMod val="25000"/>
                </a:srgbClr>
              </a:solidFill>
              <a:latin typeface="Constantia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755332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56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374"/>
    </mc:Choice>
    <mc:Fallback>
      <p:transition spd="slow" advTm="68374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9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05" objId="2"/>
        <p14:stopEvt time="67781" objId="2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568952" cy="6048672"/>
          </a:xfrm>
        </p:spPr>
        <p:txBody>
          <a:bodyPr>
            <a:normAutofit fontScale="32500" lnSpcReduction="20000"/>
          </a:bodyPr>
          <a:lstStyle/>
          <a:p>
            <a:r>
              <a:rPr lang="ru-RU" sz="6400" dirty="0"/>
              <a:t>присутствие ассистента из числа работников образовательной организации или привлеченных лиц, оказывающего поступающим необходимую техническую помощь с учетом их индивидуальных особенностей (занять рабочее место, передвигаться, прочитать и оформить задание, общаться с экзаменатором);</a:t>
            </a:r>
          </a:p>
          <a:p>
            <a:r>
              <a:rPr lang="ru-RU" sz="6400" dirty="0"/>
              <a:t>поступающим предоставляется в печатном виде инструкция о порядке проведения вступительных испытаний;</a:t>
            </a:r>
          </a:p>
          <a:p>
            <a:r>
              <a:rPr lang="ru-RU" sz="6400" dirty="0"/>
              <a:t>поступающие с учетом их индивидуальных особенностей могут в процессе сдачи вступительного испытания пользоваться необходимыми им техническими средствами;</a:t>
            </a:r>
          </a:p>
          <a:p>
            <a:r>
              <a:rPr lang="ru-RU" sz="6400" dirty="0"/>
              <a:t>материально-технические условия должны обеспечивать возможность беспрепятственного доступа поступающих в аудитории, туалетные и другие помещения, а также их пребывания в указанных помещениях (наличие пандусов, поручней, расширенных дверных проемов, лифтов, при отсутствии лифтов аудитория должна располагаться на первом этаже; наличие специальных кресел и других приспособлений).</a:t>
            </a: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45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517"/>
    </mc:Choice>
    <mc:Fallback>
      <p:transition spd="slow" advTm="49517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304" objId="2"/>
        <p14:stopEvt time="49013" objId="2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260648"/>
            <a:ext cx="7520940" cy="6408712"/>
          </a:xfrm>
        </p:spPr>
        <p:txBody>
          <a:bodyPr>
            <a:normAutofit/>
          </a:bodyPr>
          <a:lstStyle/>
          <a:p>
            <a:pPr lvl="0"/>
            <a:r>
              <a:rPr lang="ru-RU" sz="1800" dirty="0">
                <a:solidFill>
                  <a:srgbClr val="000000"/>
                </a:solidFill>
              </a:rPr>
              <a:t>Дополнительно при проведении вступительных испытаний обеспечивается соблюдение следующих требований в зависимости от категорий поступающих с ограниченными возможностями здоровья:</a:t>
            </a:r>
          </a:p>
          <a:p>
            <a:pPr lvl="0"/>
            <a:r>
              <a:rPr lang="ru-RU" sz="1800" dirty="0">
                <a:solidFill>
                  <a:srgbClr val="000000"/>
                </a:solidFill>
              </a:rPr>
              <a:t>а) для слепых: б) для слабовидящих: в) для глухих и слабослышащих:</a:t>
            </a:r>
          </a:p>
          <a:p>
            <a:pPr lvl="0"/>
            <a:r>
              <a:rPr lang="ru-RU" sz="1800" dirty="0">
                <a:solidFill>
                  <a:srgbClr val="000000"/>
                </a:solidFill>
              </a:rPr>
              <a:t>г) для лиц с тяжелыми нарушениями речи, глухих, слабослышащих все вступительные испытания по желанию поступающих могут проводиться в письменной форме;</a:t>
            </a:r>
          </a:p>
          <a:p>
            <a:pPr lvl="0"/>
            <a:r>
              <a:rPr lang="ru-RU" sz="1800" dirty="0">
                <a:solidFill>
                  <a:srgbClr val="000000"/>
                </a:solidFill>
              </a:rPr>
              <a:t>д) для лиц с нарушениями опорно-двигательного аппарата (тяжелыми нарушениями двигательных функций верхних конечностей или отсутствием верхних конечностей):</a:t>
            </a:r>
          </a:p>
          <a:p>
            <a:pPr lvl="0"/>
            <a:r>
              <a:rPr lang="ru-RU" sz="1800" dirty="0">
                <a:solidFill>
                  <a:srgbClr val="000000"/>
                </a:solidFill>
              </a:rPr>
              <a:t>письменные задания выполняются на компьютере со специализированным программным обеспечением или </a:t>
            </a:r>
            <a:r>
              <a:rPr lang="ru-RU" sz="1800" dirty="0" err="1">
                <a:solidFill>
                  <a:srgbClr val="000000"/>
                </a:solidFill>
              </a:rPr>
              <a:t>надиктовываются</a:t>
            </a:r>
            <a:r>
              <a:rPr lang="ru-RU" sz="1800" dirty="0">
                <a:solidFill>
                  <a:srgbClr val="000000"/>
                </a:solidFill>
              </a:rPr>
              <a:t> ассистенту</a:t>
            </a:r>
          </a:p>
          <a:p>
            <a:pPr lvl="0"/>
            <a:r>
              <a:rPr lang="ru-RU" sz="1800" dirty="0">
                <a:solidFill>
                  <a:srgbClr val="000000"/>
                </a:solidFill>
              </a:rPr>
              <a:t>по желанию поступающих все вступительные испытания могут проводиться в устной форме.</a:t>
            </a:r>
          </a:p>
          <a:p>
            <a:pPr lvl="0"/>
            <a:endParaRPr lang="ru-RU" sz="400" dirty="0">
              <a:solidFill>
                <a:srgbClr val="000000"/>
              </a:solidFill>
            </a:endParaRPr>
          </a:p>
          <a:p>
            <a:pPr lvl="0"/>
            <a:r>
              <a:rPr lang="ru-RU" sz="400" dirty="0">
                <a:solidFill>
                  <a:srgbClr val="000000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24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443"/>
    </mc:Choice>
    <mc:Fallback>
      <p:transition spd="slow" advTm="29443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339" objId="2"/>
        <p14:stopEvt time="29032" objId="2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08912" cy="6264696"/>
          </a:xfrm>
        </p:spPr>
        <p:txBody>
          <a:bodyPr>
            <a:noAutofit/>
          </a:bodyPr>
          <a:lstStyle/>
          <a:p>
            <a:r>
              <a:rPr lang="ru-RU" sz="1800" dirty="0"/>
              <a:t>43.1. При приеме на обучение по образовательным программам образовательной организацией учитываются следующие результаты индивидуальных достижений:</a:t>
            </a:r>
          </a:p>
          <a:p>
            <a:r>
              <a:rPr lang="ru-RU" sz="1800" dirty="0"/>
              <a:t>1) наличие статуса победителя и призера в олимпиадах и иных интеллектуальных и (или) творческих конкурсах, мероприятиях, направленных на развитие интеллектуальных и творческих способностей, способностей к занятиям физической культурой и спортом, интереса к научной (научно-исследовательской), инженерно-технической, изобретательской, творческой, физкультурно-спортивной деятельности, а также на пропаганду научных знаний, творческих и спортивных достижений в соответствии с постановлением Правительства Российской Федерации от 17 ноября 2015 г. N 1239 "Об утверждении Правил выявления детей, проявивших выдающиеся способности, сопровождения и мониторинга их дальнейшего развития"</a:t>
            </a:r>
          </a:p>
          <a:p>
            <a:r>
              <a:rPr lang="ru-RU" sz="1800" dirty="0"/>
              <a:t>2) наличие у поступающего статуса победителя и призера чемпионата по профессиональному мастерству среди инвалидов и лиц с ограниченными возможностями здоровья "</a:t>
            </a:r>
            <a:r>
              <a:rPr lang="ru-RU" sz="1800" dirty="0" err="1"/>
              <a:t>Абилимпикс</a:t>
            </a:r>
            <a:r>
              <a:rPr lang="ru-RU" sz="1800" dirty="0"/>
              <a:t>";</a:t>
            </a: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02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635"/>
    </mc:Choice>
    <mc:Fallback>
      <p:transition spd="slow" advTm="4863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013" objId="2"/>
        <p14:stopEvt time="48123" objId="2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cap="none" dirty="0">
                <a:solidFill>
                  <a:srgbClr val="000000"/>
                </a:solidFill>
                <a:ea typeface="+mn-ea"/>
                <a:cs typeface="+mn-cs"/>
              </a:rPr>
              <a:t>«Горячая линия» по вопросам приема инвалидов и лиц с ОВЗ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1772816"/>
            <a:ext cx="6591985" cy="41384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2200" dirty="0"/>
              <a:t>«Горячая линия» по вопросам приема инвалидов и лиц с ОВЗ на обучение по образовательным программам среднего профессионального образования и профессионального обучения в профессиональный организации Свердловской области в 2021 году. </a:t>
            </a:r>
          </a:p>
          <a:p>
            <a:r>
              <a:rPr lang="ru-RU" sz="2200" dirty="0"/>
              <a:t>Ваши вопросы и обращения принимаются на адрес электронной почты:  priem.ovz@yandex.ru</a:t>
            </a: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70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153"/>
    </mc:Choice>
    <mc:Fallback>
      <p:transition spd="slow" advTm="33153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928" objId="4"/>
        <p14:stopEvt time="32754" objId="4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024" y="108065"/>
            <a:ext cx="8243475" cy="2114222"/>
          </a:xfrm>
        </p:spPr>
        <p:txBody>
          <a:bodyPr/>
          <a:lstStyle/>
          <a:p>
            <a:pPr algn="ctr"/>
            <a:r>
              <a:rPr lang="ru-RU" dirty="0"/>
              <a:t>Движение “Абилимпикс” </a:t>
            </a:r>
            <a:br>
              <a:rPr lang="ru-RU" dirty="0"/>
            </a:br>
            <a:r>
              <a:rPr lang="ru-RU" dirty="0"/>
              <a:t>в Свердловской области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03.10.18 (5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124744"/>
            <a:ext cx="8280920" cy="5179324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08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788"/>
    </mc:Choice>
    <mc:Fallback>
      <p:transition spd="slow" advTm="53788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007" objId="7"/>
        <p14:stopEvt time="53278" objId="7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-281872" y="1332698"/>
            <a:ext cx="5212080" cy="1089427"/>
          </a:xfrm>
        </p:spPr>
        <p:txBody>
          <a:bodyPr/>
          <a:lstStyle/>
          <a:p>
            <a:pPr algn="ctr"/>
            <a:r>
              <a:rPr lang="ru-RU" dirty="0"/>
              <a:t>Развитие движения «</a:t>
            </a:r>
            <a:r>
              <a:rPr lang="ru-RU" dirty="0" err="1"/>
              <a:t>Абилимпикс</a:t>
            </a:r>
            <a:r>
              <a:rPr lang="ru-RU" dirty="0"/>
              <a:t>».</a:t>
            </a:r>
            <a:br>
              <a:rPr lang="ru-RU" dirty="0"/>
            </a:br>
            <a:r>
              <a:rPr lang="ru-RU" dirty="0"/>
              <a:t>региональный этап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640667"/>
              </p:ext>
            </p:extLst>
          </p:nvPr>
        </p:nvGraphicFramePr>
        <p:xfrm>
          <a:off x="2771800" y="2132856"/>
          <a:ext cx="6264696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2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25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78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680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/>
                        <a:t>год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компетенций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участников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экспертов</a:t>
                      </a:r>
                    </a:p>
                  </a:txBody>
                  <a:tcPr marL="46280" marR="4628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2016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8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34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45</a:t>
                      </a:r>
                    </a:p>
                  </a:txBody>
                  <a:tcPr marL="46280" marR="4628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2017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12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78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70</a:t>
                      </a:r>
                    </a:p>
                  </a:txBody>
                  <a:tcPr marL="46280" marR="4628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2018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20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130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124</a:t>
                      </a:r>
                    </a:p>
                  </a:txBody>
                  <a:tcPr marL="46280" marR="4628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2019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26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196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144</a:t>
                      </a:r>
                    </a:p>
                  </a:txBody>
                  <a:tcPr marL="46280" marR="4628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2020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35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273</a:t>
                      </a:r>
                    </a:p>
                  </a:txBody>
                  <a:tcPr marL="46280" marR="46280"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178</a:t>
                      </a:r>
                    </a:p>
                  </a:txBody>
                  <a:tcPr marL="46280" marR="4628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4581128"/>
            <a:ext cx="8557836" cy="1728192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222222"/>
                </a:solidFill>
                <a:latin typeface="Arial"/>
              </a:rPr>
              <a:t>72 образов. </a:t>
            </a:r>
            <a:r>
              <a:rPr lang="ru-RU" sz="1800" dirty="0" err="1">
                <a:solidFill>
                  <a:srgbClr val="222222"/>
                </a:solidFill>
                <a:latin typeface="Arial"/>
              </a:rPr>
              <a:t>орг-ции</a:t>
            </a:r>
            <a:r>
              <a:rPr lang="ru-RU" sz="1800" dirty="0">
                <a:solidFill>
                  <a:srgbClr val="222222"/>
                </a:solidFill>
                <a:latin typeface="Arial"/>
              </a:rPr>
              <a:t> из территорий: </a:t>
            </a:r>
            <a:r>
              <a:rPr lang="ru-RU" sz="1800" dirty="0" err="1">
                <a:solidFill>
                  <a:srgbClr val="222222"/>
                </a:solidFill>
                <a:latin typeface="Arial"/>
              </a:rPr>
              <a:t>р.п.Белоярский</a:t>
            </a:r>
            <a:r>
              <a:rPr lang="ru-RU" sz="1800" dirty="0">
                <a:solidFill>
                  <a:srgbClr val="222222"/>
                </a:solidFill>
                <a:latin typeface="Arial"/>
              </a:rPr>
              <a:t>, Березовский, Екатеринбург, Ирбит, Каменск-Уральский, </a:t>
            </a:r>
            <a:r>
              <a:rPr lang="ru-RU" sz="1800" dirty="0" err="1">
                <a:solidFill>
                  <a:srgbClr val="222222"/>
                </a:solidFill>
                <a:latin typeface="Arial"/>
              </a:rPr>
              <a:t>Краснотуринск</a:t>
            </a:r>
            <a:r>
              <a:rPr lang="ru-RU" sz="1800" dirty="0">
                <a:solidFill>
                  <a:srgbClr val="222222"/>
                </a:solidFill>
                <a:latin typeface="Arial"/>
              </a:rPr>
              <a:t>, Нижний Тагил, Первоуральск, Ревда, Реж, Североуральск, Камышлов, </a:t>
            </a:r>
            <a:r>
              <a:rPr lang="ru-RU" sz="1800" dirty="0" err="1">
                <a:solidFill>
                  <a:srgbClr val="222222"/>
                </a:solidFill>
                <a:latin typeface="Arial"/>
              </a:rPr>
              <a:t>с.Харловское</a:t>
            </a:r>
            <a:r>
              <a:rPr lang="ru-RU" sz="1800" dirty="0">
                <a:solidFill>
                  <a:srgbClr val="222222"/>
                </a:solidFill>
                <a:latin typeface="Arial"/>
              </a:rPr>
              <a:t> (</a:t>
            </a:r>
            <a:r>
              <a:rPr lang="ru-RU" sz="1800" dirty="0" err="1">
                <a:solidFill>
                  <a:srgbClr val="222222"/>
                </a:solidFill>
                <a:latin typeface="Arial"/>
              </a:rPr>
              <a:t>Ирбитский</a:t>
            </a:r>
            <a:r>
              <a:rPr lang="ru-RU" sz="1800" dirty="0">
                <a:solidFill>
                  <a:srgbClr val="222222"/>
                </a:solidFill>
                <a:latin typeface="Arial"/>
              </a:rPr>
              <a:t> район), Нижняя Тура, Алапаевск, Верхняя Тура, Красноуфимск, Сысерть, Талица, Новоуральск.</a:t>
            </a:r>
            <a:endParaRPr lang="ru-RU" sz="1800" dirty="0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1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796"/>
    </mc:Choice>
    <mc:Fallback>
      <p:transition spd="slow" advTm="45796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000" objId="5"/>
        <p14:stopEvt time="45339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718367" cy="1368152"/>
          </a:xfrm>
        </p:spPr>
        <p:txBody>
          <a:bodyPr>
            <a:normAutofit/>
          </a:bodyPr>
          <a:lstStyle/>
          <a:p>
            <a:r>
              <a:rPr lang="ru-RU" dirty="0"/>
              <a:t>Профессиональные образовательные организации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42975" y="2372196"/>
            <a:ext cx="6915150" cy="4187471"/>
          </a:xfrm>
        </p:spPr>
        <p:txBody>
          <a:bodyPr>
            <a:normAutofit/>
          </a:bodyPr>
          <a:lstStyle/>
          <a:p>
            <a:r>
              <a:rPr lang="ru-RU" sz="2400" dirty="0"/>
              <a:t>Всего 93 подведомственных профессиональных образовательных организаций Министерству образования и молодежной политики Свердловской области, из них в 90 ПОО обучаются лица с инвалидностью и ограниченными возможностями здоровья</a:t>
            </a: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57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299"/>
    </mc:Choice>
    <mc:Fallback>
      <p:transition spd="slow" advTm="3129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337" objId="4"/>
        <p14:stopEvt time="30924" objId="4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520940" cy="1263040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Динамика участия в национальном чемпионате сборной Свердловской </a:t>
            </a:r>
            <a:r>
              <a:rPr lang="ru-RU" sz="3600" dirty="0"/>
              <a:t>области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917424"/>
              </p:ext>
            </p:extLst>
          </p:nvPr>
        </p:nvGraphicFramePr>
        <p:xfrm>
          <a:off x="0" y="1772816"/>
          <a:ext cx="9144000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2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77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00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107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9913"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золото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серебро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бронза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дипломы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361"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8361"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56634"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За развитие волонтерского движения «</a:t>
                      </a:r>
                      <a:r>
                        <a:rPr lang="ru-RU" sz="2000" baseline="0" dirty="0" err="1"/>
                        <a:t>Абилимпикс</a:t>
                      </a:r>
                      <a:r>
                        <a:rPr lang="ru-RU" sz="2000" baseline="0" dirty="0"/>
                        <a:t>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64394"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За развитие экспертного сообщества (1 место)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48874"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Лучший региональный центр развития движения «</a:t>
                      </a:r>
                      <a:r>
                        <a:rPr lang="ru-RU" sz="2000" baseline="0" dirty="0" err="1"/>
                        <a:t>Абилимпикс</a:t>
                      </a:r>
                      <a:r>
                        <a:rPr lang="ru-RU" sz="2000" baseline="0" dirty="0"/>
                        <a:t>» (1 место)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24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797"/>
    </mc:Choice>
    <mc:Fallback>
      <p:transition spd="slow" advTm="151797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1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680" objId="3"/>
        <p14:stopEvt time="151212" objId="3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0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VI </a:t>
            </a:r>
            <a:r>
              <a:rPr lang="ru-RU" dirty="0"/>
              <a:t>Национальный чемпионат «</a:t>
            </a:r>
            <a:r>
              <a:rPr lang="ru-RU"/>
              <a:t>Абилимпикс</a:t>
            </a:r>
            <a:r>
              <a:rPr lang="ru-RU" dirty="0"/>
              <a:t>» 2020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40769"/>
            <a:ext cx="914400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31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346"/>
    </mc:Choice>
    <mc:Fallback>
      <p:transition spd="slow" advTm="66346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162" objId="2"/>
        <p14:stopEvt time="63233" objId="2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936104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rgbClr val="000000"/>
                </a:solidFill>
              </a:rPr>
              <a:t>Перечень соревновательных компетенций регионального этапа чемпионата «</a:t>
            </a:r>
            <a:r>
              <a:rPr lang="ru-RU" sz="1600" dirty="0" err="1">
                <a:solidFill>
                  <a:srgbClr val="000000"/>
                </a:solidFill>
              </a:rPr>
              <a:t>Абилимпикс</a:t>
            </a:r>
            <a:r>
              <a:rPr lang="ru-RU" sz="1600" dirty="0">
                <a:solidFill>
                  <a:srgbClr val="000000"/>
                </a:solidFill>
              </a:rPr>
              <a:t>» в Свердловской области в 2020 году</a:t>
            </a:r>
            <a:br>
              <a:rPr lang="ru-RU" sz="1600" dirty="0">
                <a:solidFill>
                  <a:srgbClr val="000000"/>
                </a:solidFill>
              </a:rPr>
            </a:br>
            <a:r>
              <a:rPr lang="ru-RU" sz="1600" dirty="0">
                <a:solidFill>
                  <a:srgbClr val="000000"/>
                </a:solidFill>
              </a:rPr>
              <a:t>категория «школьники»</a:t>
            </a: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526935"/>
              </p:ext>
            </p:extLst>
          </p:nvPr>
        </p:nvGraphicFramePr>
        <p:xfrm>
          <a:off x="35750" y="980729"/>
          <a:ext cx="9072500" cy="6132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5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971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9573">
                <a:tc>
                  <a:txBody>
                    <a:bodyPr/>
                    <a:lstStyle/>
                    <a:p>
                      <a:r>
                        <a:rPr lang="ru-RU" dirty="0"/>
                        <a:t>Компетенция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Площадка проведения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914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Портной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Художественное вышивание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«Екатеринбургская школа-интернат № 11, реализующая адаптированные основные общеобразовательные программы»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50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Слесарное дело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«Уральский техникум автомобильного транспорта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dirty="0"/>
                        <a:t>и сервиса»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522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Резьба по дереву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«Уральский колледж строительства, архитектуры</a:t>
                      </a:r>
                    </a:p>
                    <a:p>
                      <a:r>
                        <a:rPr lang="ru-RU" sz="1400" dirty="0"/>
                        <a:t>и предпринимательства»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914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Ремонт обуви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«Екатеринбургская школа-интернат № 8, реализующая адаптированные основные общеобразовательные программы»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0306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Робототехника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Вязание крючком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Инженерный дизайн (</a:t>
                      </a:r>
                      <a:r>
                        <a:rPr lang="en-US" sz="1400" dirty="0"/>
                        <a:t>CAD) </a:t>
                      </a:r>
                      <a:r>
                        <a:rPr lang="ru-RU" sz="1400" dirty="0"/>
                        <a:t>САПР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«Центр психолого-медико-социального сопровождения «Эхо»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131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Швея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«Областной техникум  дизайна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dirty="0"/>
                        <a:t>и сервиса»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522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Токарные работы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dirty="0"/>
                        <a:t>       на станках с ЧПУ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«Уральский радиотехнический колледж им. А.С. Попова»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9522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Промышленная робототехника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«Дворец молодёжи»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9522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Изобразительная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«Свердловский областной педагогический колледж»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131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Столярное дело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«Уральский колледж технологий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dirty="0"/>
                        <a:t>и предпринимательства»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131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Малярное дело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«Социально-профессиональный техникум «Строитель»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25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731"/>
    </mc:Choice>
    <mc:Fallback>
      <p:transition spd="slow" advTm="7073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8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759" objId="3"/>
        <p14:stopEvt time="69984" objId="3"/>
      </p14:showEvt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-82037" y="1424027"/>
            <a:ext cx="5212080" cy="931866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chemeClr val="accent3">
                    <a:lumMod val="50000"/>
                  </a:schemeClr>
                </a:solidFill>
              </a:rPr>
              <a:t>контакты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2564904"/>
            <a:ext cx="5867752" cy="3834424"/>
          </a:xfrm>
        </p:spPr>
        <p:txBody>
          <a:bodyPr>
            <a:normAutofit/>
          </a:bodyPr>
          <a:lstStyle/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ru-RU" sz="2800" dirty="0"/>
              <a:t>Учебная часть: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ru-RU" sz="2800" dirty="0"/>
              <a:t>+7 (343) 227-30-70 (доб. 206)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Центр «</a:t>
            </a:r>
            <a:r>
              <a:rPr lang="ru-RU" sz="2800" dirty="0" err="1"/>
              <a:t>Абилимпикс</a:t>
            </a:r>
            <a:r>
              <a:rPr lang="ru-RU" sz="2800" dirty="0"/>
              <a:t>»:</a:t>
            </a:r>
          </a:p>
          <a:p>
            <a:r>
              <a:rPr lang="en-US" sz="2800" dirty="0">
                <a:hlinkClick r:id="rId4"/>
              </a:rPr>
              <a:t>centrovz96@yandex.ru</a:t>
            </a:r>
            <a:endParaRPr lang="ru-RU" sz="2800" dirty="0"/>
          </a:p>
          <a:p>
            <a:r>
              <a:rPr lang="ru-RU" sz="2800" dirty="0"/>
              <a:t>+7 (343)227-30-70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Ссылка на сайт: </a:t>
            </a:r>
            <a:r>
              <a:rPr lang="en-US" sz="2800" dirty="0">
                <a:hlinkClick r:id="rId5"/>
              </a:rPr>
              <a:t>http://sptstroitel.ru/abilimpics/</a:t>
            </a:r>
            <a:endParaRPr lang="ru-RU" sz="2800" dirty="0"/>
          </a:p>
          <a:p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9140000">
            <a:off x="-327574" y="2315554"/>
            <a:ext cx="7356858" cy="765731"/>
          </a:xfrm>
        </p:spPr>
        <p:txBody>
          <a:bodyPr>
            <a:noAutofit/>
          </a:bodyPr>
          <a:lstStyle/>
          <a:p>
            <a:pPr algn="r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ГАПОУ СО «Социально-профессиональный техникум «Строитель»</a:t>
            </a: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68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185"/>
    </mc:Choice>
    <mc:Fallback>
      <p:transition spd="slow" advTm="5918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827" objId="5"/>
        <p14:stopEvt time="57615" objId="5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65760"/>
            <a:ext cx="8424936" cy="12630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ГАПОУ СО «Социально-профессиональный техникум «Строитель»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899592" y="1844824"/>
            <a:ext cx="3200400" cy="4720576"/>
          </a:xfrm>
        </p:spPr>
        <p:txBody>
          <a:bodyPr>
            <a:normAutofit/>
          </a:bodyPr>
          <a:lstStyle/>
          <a:p>
            <a:r>
              <a:rPr lang="ru-RU" dirty="0"/>
              <a:t>Год создания 1947</a:t>
            </a:r>
          </a:p>
          <a:p>
            <a:endParaRPr lang="ru-RU" dirty="0"/>
          </a:p>
          <a:p>
            <a:r>
              <a:rPr lang="ru-RU" dirty="0"/>
              <a:t>2017 год </a:t>
            </a:r>
          </a:p>
          <a:p>
            <a:pPr marL="0" indent="0">
              <a:buNone/>
            </a:pPr>
            <a:r>
              <a:rPr lang="ru-RU" dirty="0"/>
              <a:t>Создание базовой профессиональной образовательной организации, обеспечивающей поддержку региональной системы инклюзивного профессионального образования инвалидов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16016" y="1772816"/>
            <a:ext cx="3200400" cy="4792584"/>
          </a:xfrm>
        </p:spPr>
        <p:txBody>
          <a:bodyPr>
            <a:normAutofit/>
          </a:bodyPr>
          <a:lstStyle/>
          <a:p>
            <a:r>
              <a:rPr lang="ru-RU" dirty="0"/>
              <a:t>С 2018 года</a:t>
            </a:r>
          </a:p>
          <a:p>
            <a:pPr marL="0" indent="0">
              <a:buNone/>
            </a:pPr>
            <a:r>
              <a:rPr lang="ru-RU" dirty="0"/>
              <a:t>Участие в пилотном проекте Минтруда РФ по формированию системы комплексной реабилитации и </a:t>
            </a:r>
            <a:r>
              <a:rPr lang="ru-RU" dirty="0" err="1"/>
              <a:t>абилитации</a:t>
            </a:r>
            <a:r>
              <a:rPr lang="ru-RU" dirty="0"/>
              <a:t> </a:t>
            </a:r>
            <a:r>
              <a:rPr lang="ru-RU" dirty="0" err="1"/>
              <a:t>инвалидов,в</a:t>
            </a:r>
            <a:r>
              <a:rPr lang="ru-RU" dirty="0"/>
              <a:t> том числе детей-инвалидов</a:t>
            </a:r>
          </a:p>
          <a:p>
            <a:r>
              <a:rPr lang="ru-RU" dirty="0"/>
              <a:t>Деятельность  регионального центра развития движения «</a:t>
            </a:r>
            <a:r>
              <a:rPr lang="ru-RU" dirty="0" err="1"/>
              <a:t>Абилимпикс</a:t>
            </a:r>
            <a:r>
              <a:rPr lang="ru-RU" dirty="0"/>
              <a:t>»</a:t>
            </a: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40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485"/>
    </mc:Choice>
    <mc:Fallback>
      <p:transition spd="slow" advTm="5548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387" objId="5"/>
        <p14:stopEvt time="55078" objId="5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842720" cy="1280890"/>
          </a:xfrm>
        </p:spPr>
        <p:txBody>
          <a:bodyPr/>
          <a:lstStyle/>
          <a:p>
            <a:r>
              <a:rPr lang="ru-RU" dirty="0"/>
              <a:t>Информация о контингенте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95536" y="1905000"/>
            <a:ext cx="3816424" cy="4620344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r>
              <a:rPr lang="ru-RU" sz="4100" dirty="0"/>
              <a:t>С 2000 года обучение лиц с ОВЗ </a:t>
            </a:r>
          </a:p>
          <a:p>
            <a:endParaRPr lang="ru-RU" sz="4100" dirty="0"/>
          </a:p>
          <a:p>
            <a:r>
              <a:rPr lang="ru-RU" sz="4100" dirty="0"/>
              <a:t>С 2015 года</a:t>
            </a:r>
          </a:p>
          <a:p>
            <a:r>
              <a:rPr lang="ru-RU" sz="4100" dirty="0"/>
              <a:t>Обучение лиц с нарушением слуха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283968" y="1052736"/>
            <a:ext cx="4536505" cy="4608512"/>
          </a:xfrm>
        </p:spPr>
        <p:txBody>
          <a:bodyPr>
            <a:noAutofit/>
          </a:bodyPr>
          <a:lstStyle/>
          <a:p>
            <a:r>
              <a:rPr lang="ru-RU" sz="2000" dirty="0"/>
              <a:t>На 1 апреля 2020 года:</a:t>
            </a:r>
          </a:p>
          <a:p>
            <a:r>
              <a:rPr lang="ru-RU" sz="2000" dirty="0"/>
              <a:t>инвалидов в образовательном учреждении составило 62 обучающихся, из них:</a:t>
            </a:r>
          </a:p>
          <a:p>
            <a:r>
              <a:rPr lang="ru-RU" sz="2000" dirty="0"/>
              <a:t>–	инвалиды I группы - 3</a:t>
            </a:r>
          </a:p>
          <a:p>
            <a:r>
              <a:rPr lang="ru-RU" sz="2000" dirty="0"/>
              <a:t>–	инвалиды II группы – 7</a:t>
            </a:r>
          </a:p>
          <a:p>
            <a:r>
              <a:rPr lang="ru-RU" sz="2000" dirty="0"/>
              <a:t>–	инвалиды III группы – 18</a:t>
            </a:r>
          </a:p>
          <a:p>
            <a:r>
              <a:rPr lang="ru-RU" sz="2000" dirty="0"/>
              <a:t>–	категории ребенок-инвалид – 34, их них: инвалиды по слуху (</a:t>
            </a:r>
            <a:r>
              <a:rPr lang="ru-RU" sz="2000" dirty="0" err="1"/>
              <a:t>неслышащие</a:t>
            </a:r>
            <a:r>
              <a:rPr lang="ru-RU" sz="2000" dirty="0"/>
              <a:t>, слабослышащие) – 13 человек</a:t>
            </a:r>
          </a:p>
          <a:p>
            <a:r>
              <a:rPr lang="ru-RU" sz="2000" dirty="0"/>
              <a:t>- 133 человека – лица с ОВЗ</a:t>
            </a:r>
          </a:p>
          <a:p>
            <a:endParaRPr lang="ru-RU" sz="2000" dirty="0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68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488"/>
    </mc:Choice>
    <mc:Fallback>
      <p:transition spd="slow" advTm="36488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014" objId="5"/>
        <p14:stopEvt time="36255" objId="5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65760"/>
            <a:ext cx="8712968" cy="1479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err="1"/>
              <a:t>Профориентационная</a:t>
            </a:r>
            <a:r>
              <a:rPr lang="ru-RU" sz="1800" dirty="0"/>
              <a:t> деятельность.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Прием </a:t>
            </a:r>
            <a:r>
              <a:rPr lang="ru-RU" sz="1800" dirty="0"/>
              <a:t>2021 </a:t>
            </a:r>
            <a:br>
              <a:rPr lang="ru-RU" sz="1800" dirty="0"/>
            </a:br>
            <a:r>
              <a:rPr lang="ru-RU" sz="1800" dirty="0"/>
              <a:t>«Социально-профессиональный техникум «строитель» 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cap="none" dirty="0"/>
              <a:t>Ссылка на раздел: </a:t>
            </a:r>
            <a:r>
              <a:rPr lang="en-US" sz="1800" cap="none" dirty="0"/>
              <a:t>http://sptstroitel.ru/applicants/the_admissions_committee/</a:t>
            </a:r>
            <a:endParaRPr lang="ru-RU" sz="1800" cap="none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67544" y="2184836"/>
            <a:ext cx="8676456" cy="3712464"/>
          </a:xfrm>
        </p:spPr>
        <p:txBody>
          <a:bodyPr>
            <a:normAutofit/>
          </a:bodyPr>
          <a:lstStyle/>
          <a:p>
            <a:r>
              <a:rPr lang="ru-RU" sz="1800" u="sng" dirty="0"/>
              <a:t>Программы среднего профессионального образования (в том числе адаптированные для лиц с инвалидностью)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Слесарь по ремонту строительных машин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Социальный работник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Сварочное производство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Технология деревообработки (очная/заочная)</a:t>
            </a:r>
          </a:p>
          <a:p>
            <a:endParaRPr lang="ru-RU" sz="18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115616" y="1844824"/>
            <a:ext cx="7520940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80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920"/>
    </mc:Choice>
    <mc:Fallback>
      <p:transition spd="slow" advTm="2792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89" objId="4"/>
        <p14:stopEvt time="27874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616" y="4485117"/>
            <a:ext cx="3456384" cy="23728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776" y="599334"/>
            <a:ext cx="7077472" cy="857251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b="1" i="1" dirty="0">
                <a:solidFill>
                  <a:srgbClr val="CC3300"/>
                </a:solidFill>
                <a:latin typeface="Calibri" pitchFamily="34" charset="0"/>
                <a:cs typeface="Arial" charset="0"/>
              </a:rPr>
              <a:t>Виды ограничения здоровья обучающихся в техникуме «Родник»</a:t>
            </a:r>
            <a:r>
              <a:rPr lang="ru-RU" altLang="ru-RU" sz="2400" b="1" i="1" dirty="0">
                <a:solidFill>
                  <a:srgbClr val="CC3300"/>
                </a:solidFill>
                <a:latin typeface="Calibri" pitchFamily="34" charset="0"/>
                <a:cs typeface="Arial" charset="0"/>
              </a:rPr>
              <a:t>	</a:t>
            </a:r>
            <a:endParaRPr lang="fr-C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58" y="1412776"/>
            <a:ext cx="5088565" cy="2688299"/>
          </a:xfrm>
        </p:spPr>
        <p:txBody>
          <a:bodyPr rtlCol="0">
            <a:noAutofit/>
          </a:bodyPr>
          <a:lstStyle/>
          <a:p>
            <a:pPr fontAlgn="t">
              <a:buFont typeface="Wingdings" pitchFamily="2" charset="2"/>
              <a:buChar char="Ø"/>
            </a:pPr>
            <a:r>
              <a:rPr lang="ru-RU" sz="2000" b="1" dirty="0">
                <a:solidFill>
                  <a:srgbClr val="7030A0"/>
                </a:solidFill>
              </a:rPr>
              <a:t>На кресле-коляске</a:t>
            </a:r>
            <a:endParaRPr lang="ru-RU" sz="2000" dirty="0">
              <a:solidFill>
                <a:srgbClr val="7030A0"/>
              </a:solidFill>
            </a:endParaRPr>
          </a:p>
          <a:p>
            <a:pPr fontAlgn="t">
              <a:buFont typeface="Wingdings" pitchFamily="2" charset="2"/>
              <a:buChar char="Ø"/>
            </a:pPr>
            <a:r>
              <a:rPr lang="ru-RU" sz="2000" b="1" dirty="0">
                <a:solidFill>
                  <a:srgbClr val="7030A0"/>
                </a:solidFill>
              </a:rPr>
              <a:t>Нарушения зрения</a:t>
            </a:r>
            <a:endParaRPr lang="ru-RU" sz="2000" dirty="0">
              <a:solidFill>
                <a:srgbClr val="7030A0"/>
              </a:solidFill>
            </a:endParaRPr>
          </a:p>
          <a:p>
            <a:pPr fontAlgn="t">
              <a:buFont typeface="Wingdings" pitchFamily="2" charset="2"/>
              <a:buChar char="Ø"/>
            </a:pPr>
            <a:r>
              <a:rPr lang="ru-RU" sz="2000" b="1" dirty="0">
                <a:solidFill>
                  <a:srgbClr val="7030A0"/>
                </a:solidFill>
              </a:rPr>
              <a:t>Нарушения слуха</a:t>
            </a:r>
            <a:endParaRPr lang="ru-RU" sz="2000" dirty="0">
              <a:solidFill>
                <a:srgbClr val="7030A0"/>
              </a:solidFill>
            </a:endParaRPr>
          </a:p>
          <a:p>
            <a:pPr fontAlgn="t">
              <a:buFont typeface="Wingdings" pitchFamily="2" charset="2"/>
              <a:buChar char="Ø"/>
            </a:pPr>
            <a:r>
              <a:rPr lang="ru-RU" sz="2000" b="1" dirty="0">
                <a:solidFill>
                  <a:srgbClr val="7030A0"/>
                </a:solidFill>
              </a:rPr>
              <a:t>Нарушения опорно-двигательного аппарата</a:t>
            </a:r>
          </a:p>
          <a:p>
            <a:pPr fontAlgn="t">
              <a:buFont typeface="Wingdings" pitchFamily="2" charset="2"/>
              <a:buChar char="Ø"/>
            </a:pPr>
            <a:r>
              <a:rPr lang="ru-RU" sz="2000" b="1" dirty="0">
                <a:solidFill>
                  <a:srgbClr val="7030A0"/>
                </a:solidFill>
              </a:rPr>
              <a:t>Нарушения интеллекта</a:t>
            </a:r>
            <a:endParaRPr lang="ru-RU" sz="2000" dirty="0">
              <a:solidFill>
                <a:srgbClr val="7030A0"/>
              </a:solidFill>
            </a:endParaRPr>
          </a:p>
          <a:p>
            <a:pPr fontAlgn="t">
              <a:buFont typeface="Wingdings" pitchFamily="2" charset="2"/>
              <a:buChar char="Ø"/>
            </a:pPr>
            <a:r>
              <a:rPr lang="ru-RU" sz="2000" b="1" dirty="0">
                <a:solidFill>
                  <a:srgbClr val="7030A0"/>
                </a:solidFill>
              </a:rPr>
              <a:t>Соматические заболевания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1" y="116632"/>
            <a:ext cx="1440160" cy="13426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28800"/>
            <a:ext cx="2808312" cy="3169891"/>
          </a:xfrm>
          <a:prstGeom prst="rect">
            <a:avLst/>
          </a:prstGeom>
        </p:spPr>
      </p:pic>
      <p:pic>
        <p:nvPicPr>
          <p:cNvPr id="7" name="Picture 2" descr="C:\ТИМЕРБАЕВА\фото\окресности_родника\IMG_2937.JPG">
            <a:extLst>
              <a:ext uri="{FF2B5EF4-FFF2-40B4-BE49-F238E27FC236}">
                <a16:creationId xmlns="" xmlns:a16="http://schemas.microsoft.com/office/drawing/2014/main" id="{CF453C75-02AE-4658-84AA-840374593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85117"/>
            <a:ext cx="3006706" cy="21231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01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162"/>
    </mc:Choice>
    <mc:Fallback>
      <p:transition spd="slow" advTm="40162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378" objId="8"/>
        <p14:stopEvt time="39663" objId="8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776" y="599334"/>
            <a:ext cx="7077472" cy="857251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300" b="1" i="1" dirty="0">
                <a:solidFill>
                  <a:srgbClr val="CC3300"/>
                </a:solidFill>
                <a:latin typeface="Calibri" pitchFamily="34" charset="0"/>
                <a:cs typeface="Arial" charset="0"/>
              </a:rPr>
              <a:t>Общие принципы и правила реабилитационной работы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4021" y="1796819"/>
            <a:ext cx="4293163" cy="4896544"/>
          </a:xfrm>
        </p:spPr>
        <p:txBody>
          <a:bodyPr rtlCol="0">
            <a:no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ru-RU" altLang="ru-RU" sz="1900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dirty="0">
                <a:solidFill>
                  <a:srgbClr val="7030A0"/>
                </a:solidFill>
                <a:latin typeface="Arial" charset="0"/>
                <a:cs typeface="Arial" charset="0"/>
              </a:rPr>
              <a:t>Проявление педагогического такта: постоянное поощрение за малейшие успехи, своевременная и тактичная помощь каждому обучающемуся, развитие в нем веры в собственные силы и возможности. Помощь обучающимся почувствовать свою интеллектуальную состоятельность, используя следующие приемы: отмечать успехи, а не неудачи; считать ошибки нормальным и нужным явлением; формировать веру в успех; концентрировать внимание на уже достигнутых в прошлом победах.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6676"/>
            <a:ext cx="1440160" cy="13426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2240">
            <a:off x="222323" y="2180864"/>
            <a:ext cx="4380312" cy="3909053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25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392"/>
    </mc:Choice>
    <mc:Fallback>
      <p:transition spd="slow" advTm="45392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172" objId="6"/>
        <p14:stopEvt time="44880" objId="6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300192" y="1200329"/>
            <a:ext cx="2376264" cy="360040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Bookman Old Style" pitchFamily="18" charset="0"/>
              </a:rPr>
              <a:t>Организация рабочего пространства обучающегося с нарушенным слухом  – значимая часть работы по созданию специальных образовательных условий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179512" y="4869160"/>
            <a:ext cx="8482491" cy="151216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Интерактивная аудитория со специальным оборудованием и аппаратурой для индивидуальной коррекции амплитудно-частотных характеристик звуковых волн повышающих порог слышимости детей</a:t>
            </a:r>
          </a:p>
          <a:p>
            <a:pPr marL="0" indent="0" algn="ctr">
              <a:buNone/>
            </a:pPr>
            <a:r>
              <a:rPr lang="ru-RU" sz="2000" b="1" u="sng" dirty="0">
                <a:solidFill>
                  <a:srgbClr val="002060"/>
                </a:solidFill>
                <a:latin typeface="Bookman Old Style" pitchFamily="18" charset="0"/>
              </a:rPr>
              <a:t>ГАПОУ СО «Екатеринбургский промышленно-технологический техникум им. Курочкина»</a:t>
            </a:r>
          </a:p>
          <a:p>
            <a:pPr marL="0" indent="0" algn="ctr">
              <a:buNone/>
            </a:pP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8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1026" name="Picture 2" descr="C:\Users\Кадры\Desktop\Мои документы\ФОТО\Фото на презентации\IMG_98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07824"/>
            <a:ext cx="5415053" cy="356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5616" y="0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28"/>
            <a:r>
              <a:rPr lang="ru-RU" sz="3600" b="1" dirty="0">
                <a:solidFill>
                  <a:srgbClr val="5C92B5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Повышение доступности образовательной среды и знаний</a:t>
            </a:r>
            <a:endParaRPr lang="ru-RU" sz="3600" b="1" dirty="0">
              <a:solidFill>
                <a:srgbClr val="5C92B5">
                  <a:lumMod val="75000"/>
                </a:srgbClr>
              </a:solidFill>
            </a:endParaRP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8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125"/>
    </mc:Choice>
    <mc:Fallback>
      <p:transition spd="slow" advTm="3212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039" objId="2"/>
        <p14:stopEvt time="31674" objId="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74" b="2387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9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2050" name="Picture 2" descr="C:\Users\Кадры\Desktop\Мои документы\ФОТО\Фото на презентации\##Кабинет 205 призинтация 2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5184576" cy="385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87613" y="4290591"/>
            <a:ext cx="8424936" cy="1554271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algn="ctr" defTabSz="914128"/>
            <a:r>
              <a:rPr lang="ru-RU" sz="1900" b="1" dirty="0">
                <a:solidFill>
                  <a:srgbClr val="002060"/>
                </a:solidFill>
                <a:latin typeface="Bookman Old Style" pitchFamily="18" charset="0"/>
              </a:rPr>
              <a:t>Формирование профессиональных компетенций операторов станков с программным управлением  осуществляется в тренажёрной лаборатории, состоящих из рабочих мест, укомплектованных тренажёрами программирования станков с числовым программным обеспечением</a:t>
            </a: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09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694"/>
    </mc:Choice>
    <mc:Fallback>
      <p:transition spd="slow" advTm="24694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94" objId="2"/>
        <p14:stopEvt time="24694" objId="2"/>
      </p14:showEvtLst>
    </p:ext>
  </p:extLst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4.xml><?xml version="1.0" encoding="utf-8"?>
<a:theme xmlns:a="http://schemas.openxmlformats.org/drawingml/2006/main" name="2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511</TotalTime>
  <Words>1359</Words>
  <Application>Microsoft Office PowerPoint</Application>
  <PresentationFormat>Экран (4:3)</PresentationFormat>
  <Paragraphs>190</Paragraphs>
  <Slides>23</Slides>
  <Notes>2</Notes>
  <HiddenSlides>0</HiddenSlides>
  <MMClips>23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Легкий дым</vt:lpstr>
      <vt:lpstr>Gallery</vt:lpstr>
      <vt:lpstr>1_Легкий дым</vt:lpstr>
      <vt:lpstr>2_Легкий дым</vt:lpstr>
      <vt:lpstr>Профориентация и профессиональное образование лиц с инвалидностью в Свердловской области</vt:lpstr>
      <vt:lpstr>Профессиональные образовательные организации</vt:lpstr>
      <vt:lpstr>ГАПОУ СО «Социально-профессиональный техникум «Строитель»</vt:lpstr>
      <vt:lpstr>Информация о контингенте</vt:lpstr>
      <vt:lpstr>Профориентационная деятельность.  Прием 2021  «Социально-профессиональный техникум «строитель»   Ссылка на раздел: http://sptstroitel.ru/applicants/the_admissions_committee/</vt:lpstr>
      <vt:lpstr>Виды ограничения здоровья обучающихся в техникуме «Родник» </vt:lpstr>
      <vt:lpstr>Общие принципы и правила реабилитационной работы</vt:lpstr>
      <vt:lpstr>Организация рабочего пространства обучающегося с нарушенным слухом  – значимая часть работы по созданию специальных образовательных условий</vt:lpstr>
      <vt:lpstr>Презентация PowerPoint</vt:lpstr>
      <vt:lpstr> Возможность обучения и доступности профессии для каждого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«Горячая линия» по вопросам приема инвалидов и лиц с ОВЗ</vt:lpstr>
      <vt:lpstr>Движение “Абилимпикс”  в Свердловской области  </vt:lpstr>
      <vt:lpstr>Развитие движения «Абилимпикс». региональный этап</vt:lpstr>
      <vt:lpstr>Динамика участия в национальном чемпионате сборной Свердловской области</vt:lpstr>
      <vt:lpstr>VI Национальный чемпионат «Абилимпикс» 2020</vt:lpstr>
      <vt:lpstr>Перечень соревновательных компетенций регионального этапа чемпионата «Абилимпикс» в Свердловской области в 2020 году категория «школьники»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svetl</dc:creator>
  <cp:lastModifiedBy>svetl</cp:lastModifiedBy>
  <cp:revision>126</cp:revision>
  <dcterms:created xsi:type="dcterms:W3CDTF">2019-01-14T14:52:35Z</dcterms:created>
  <dcterms:modified xsi:type="dcterms:W3CDTF">2020-12-20T08:41:30Z</dcterms:modified>
</cp:coreProperties>
</file>