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7"/>
  </p:notesMasterIdLst>
  <p:sldIdLst>
    <p:sldId id="271" r:id="rId2"/>
    <p:sldId id="310" r:id="rId3"/>
    <p:sldId id="309" r:id="rId4"/>
    <p:sldId id="307" r:id="rId5"/>
    <p:sldId id="308" r:id="rId6"/>
    <p:sldId id="305" r:id="rId7"/>
    <p:sldId id="313" r:id="rId8"/>
    <p:sldId id="314" r:id="rId9"/>
    <p:sldId id="315" r:id="rId10"/>
    <p:sldId id="311" r:id="rId11"/>
    <p:sldId id="312" r:id="rId12"/>
    <p:sldId id="319" r:id="rId13"/>
    <p:sldId id="299" r:id="rId14"/>
    <p:sldId id="320" r:id="rId15"/>
    <p:sldId id="302" r:id="rId16"/>
    <p:sldId id="301" r:id="rId17"/>
    <p:sldId id="296" r:id="rId18"/>
    <p:sldId id="288" r:id="rId19"/>
    <p:sldId id="317" r:id="rId20"/>
    <p:sldId id="289" r:id="rId21"/>
    <p:sldId id="295" r:id="rId22"/>
    <p:sldId id="318" r:id="rId23"/>
    <p:sldId id="303" r:id="rId24"/>
    <p:sldId id="291" r:id="rId25"/>
    <p:sldId id="300" r:id="rId26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8B"/>
    <a:srgbClr val="CC0000"/>
    <a:srgbClr val="001A00"/>
    <a:srgbClr val="003300"/>
    <a:srgbClr val="FF9900"/>
    <a:srgbClr val="993300"/>
    <a:srgbClr val="CC3300"/>
    <a:srgbClr val="003366"/>
    <a:srgbClr val="FF9797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10A1B5D5-9B99-4C35-A422-299274C87663}" styleName="Средний стиль 1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04" autoAdjust="0"/>
    <p:restoredTop sz="94417" autoAdjust="0"/>
  </p:normalViewPr>
  <p:slideViewPr>
    <p:cSldViewPr>
      <p:cViewPr varScale="1">
        <p:scale>
          <a:sx n="109" d="100"/>
          <a:sy n="109" d="100"/>
        </p:scale>
        <p:origin x="1434" y="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90000"/>
              </a:lnSpc>
              <a:defRPr sz="288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90000"/>
            </a:lnSpc>
            <a:defRPr sz="288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'Лист1'!$B$1</c:f>
              <c:strCache>
                <c:ptCount val="1"/>
                <c:pt idx="0">
                  <c:v>Выпускники трудоустройство на Уралвагонзавод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90500" h="381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shade val="95000"/>
                          <a:satMod val="105000"/>
                        </a:schemeClr>
                      </a:solidFill>
                      <a:prstDash val="solid"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'Лист1'!$A$2:$A$5</c:f>
              <c:strCache>
                <c:ptCount val="4"/>
                <c:pt idx="0">
                  <c:v>2013-2014</c:v>
                </c:pt>
                <c:pt idx="1">
                  <c:v>2014-2015</c:v>
                </c:pt>
                <c:pt idx="2">
                  <c:v>2014-2015</c:v>
                </c:pt>
                <c:pt idx="3">
                  <c:v>2015-2018</c:v>
                </c:pt>
              </c:strCache>
            </c:strRef>
          </c:cat>
          <c:val>
            <c:numRef>
              <c:f>'Лист1'!$B$2:$B$5</c:f>
              <c:numCache>
                <c:formatCode>0%</c:formatCode>
                <c:ptCount val="4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B8-4A54-A22D-D3D49CAEF6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40370280"/>
        <c:axId val="340370672"/>
      </c:barChart>
      <c:catAx>
        <c:axId val="340370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  <a:shade val="95000"/>
                <a:satMod val="10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0370672"/>
        <c:crosses val="autoZero"/>
        <c:auto val="1"/>
        <c:lblAlgn val="ctr"/>
        <c:lblOffset val="100"/>
        <c:noMultiLvlLbl val="0"/>
      </c:catAx>
      <c:valAx>
        <c:axId val="3403706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tint val="75000"/>
                  <a:shade val="95000"/>
                  <a:satMod val="10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out"/>
        <c:minorTickMark val="none"/>
        <c:tickLblPos val="nextTo"/>
        <c:crossAx val="3403702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 sz="2400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lnSpc>
                <a:spcPct val="80000"/>
              </a:lnSpc>
              <a:defRPr sz="2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 sz="2400" b="0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lnSpc>
              <a:spcPct val="80000"/>
            </a:lnSpc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8.8277376786235109E-2"/>
          <c:y val="0.24250999875015627"/>
          <c:w val="0.84623764216972874"/>
          <c:h val="0.543710119370430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2011-2012</c:v>
                </c:pt>
              </c:strCache>
            </c:strRef>
          </c:tx>
          <c:spPr>
            <a:solidFill>
              <a:schemeClr val="accent4">
                <a:shade val="65000"/>
              </a:schemeClr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 w="127000" h="63500"/>
            </a:sp3d>
          </c:spPr>
          <c:invertIfNegative val="0"/>
          <c:dLbls>
            <c:dLbl>
              <c:idx val="0"/>
              <c:layout>
                <c:manualLayout>
                  <c:x val="1.6441205214486526E-2"/>
                  <c:y val="-1.1452551448107497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B58-47A3-B92D-44D630DA908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Токарь</c:v>
                </c:pt>
                <c:pt idx="1">
                  <c:v>Оператор с ЧПУ</c:v>
                </c:pt>
                <c:pt idx="2">
                  <c:v>Слесарное дело</c:v>
                </c:pt>
                <c:pt idx="3">
                  <c:v>Токарь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 formatCode="0%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B58-47A3-B92D-44D630DA908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2013-2014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>
              <a:bevelT w="127000" h="63500"/>
            </a:sp3d>
          </c:spPr>
          <c:invertIfNegative val="0"/>
          <c:dLbls>
            <c:delete val="1"/>
          </c:dLbls>
          <c:cat>
            <c:strRef>
              <c:f>Лист1!$A$2:$A$5</c:f>
              <c:strCache>
                <c:ptCount val="4"/>
                <c:pt idx="0">
                  <c:v>Токарь</c:v>
                </c:pt>
                <c:pt idx="1">
                  <c:v>Оператор с ЧПУ</c:v>
                </c:pt>
                <c:pt idx="2">
                  <c:v>Слесарное дело</c:v>
                </c:pt>
                <c:pt idx="3">
                  <c:v>Токарь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 formatCode="0%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B58-47A3-B92D-44D630DA908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2016-2019 (переподготовка)</c:v>
                </c:pt>
              </c:strCache>
            </c:strRef>
          </c:tx>
          <c:spPr>
            <a:solidFill>
              <a:schemeClr val="accent4">
                <a:tint val="65000"/>
              </a:schemeClr>
            </a:solidFill>
            <a:ln>
              <a:noFill/>
            </a:ln>
            <a:effectLst>
              <a:outerShdw blurRad="50800" dist="50800" dir="5400000" sx="6000" sy="6000" algn="ctr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glow" dir="t">
                <a:rot lat="0" lon="0" rev="4800000"/>
              </a:lightRig>
            </a:scene3d>
            <a:sp3d prstMaterial="matte">
              <a:bevelT w="127000" h="63500"/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Токарь</c:v>
                </c:pt>
                <c:pt idx="1">
                  <c:v>Оператор с ЧПУ</c:v>
                </c:pt>
                <c:pt idx="2">
                  <c:v>Слесарное дело</c:v>
                </c:pt>
                <c:pt idx="3">
                  <c:v>Токарь</c:v>
                </c:pt>
              </c:strCache>
            </c:strRef>
          </c:cat>
          <c:val>
            <c:numRef>
              <c:f>Лист1!$D$2:$D$5</c:f>
              <c:numCache>
                <c:formatCode>0%</c:formatCode>
                <c:ptCount val="4"/>
                <c:pt idx="1">
                  <c:v>0.25</c:v>
                </c:pt>
                <c:pt idx="2">
                  <c:v>1</c:v>
                </c:pt>
                <c:pt idx="3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B58-47A3-B92D-44D630DA908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8"/>
        <c:axId val="340371456"/>
        <c:axId val="340371848"/>
      </c:barChart>
      <c:catAx>
        <c:axId val="34037145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0371848"/>
        <c:crosses val="autoZero"/>
        <c:auto val="1"/>
        <c:lblAlgn val="ctr"/>
        <c:lblOffset val="100"/>
        <c:noMultiLvlLbl val="0"/>
      </c:catAx>
      <c:valAx>
        <c:axId val="340371848"/>
        <c:scaling>
          <c:orientation val="minMax"/>
        </c:scaling>
        <c:delete val="0"/>
        <c:axPos val="l"/>
        <c:majorGridlines>
          <c:spPr>
            <a:ln w="12700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40371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6.9700131233595794E-2"/>
          <c:y val="0.87138619342542933"/>
          <c:w val="0.85807764654418206"/>
          <c:h val="0.128613806574570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12700" cap="flat" cmpd="sng" algn="ctr">
      <a:noFill/>
      <a:prstDash val="solid"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colors2.xml><?xml version="1.0" encoding="utf-8"?>
<cs:colorStyle xmlns:cs="http://schemas.microsoft.com/office/drawing/2012/chartStyle" xmlns:a="http://schemas.openxmlformats.org/drawingml/2006/main" meth="withinLinear" id="17">
  <a:schemeClr val="accent4"/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DFD7C-52C3-432D-A2F8-DF9B89E9F1DF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2D716-BCBC-4487-8087-7A49C5617A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3028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2D716-BCBC-4487-8087-7A49C5617A9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4365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52D716-BCBC-4487-8087-7A49C5617A9D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620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gray">
          <a:xfrm>
            <a:off x="0" y="0"/>
            <a:ext cx="9144000" cy="3822192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755648" y="6400800"/>
            <a:ext cx="2133600" cy="365125"/>
          </a:xfrm>
        </p:spPr>
        <p:txBody>
          <a:bodyPr/>
          <a:lstStyle/>
          <a:p>
            <a:fld id="{D09318C3-117A-431A-B10F-1AE06838D3F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352" y="6400800"/>
            <a:ext cx="2895600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31152" y="6400800"/>
            <a:ext cx="2133600" cy="365125"/>
          </a:xfrm>
        </p:spPr>
        <p:txBody>
          <a:bodyPr/>
          <a:lstStyle/>
          <a:p>
            <a:fld id="{33336E51-ABA8-42B1-AC87-826764B42B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 bwMode="gray">
          <a:xfrm>
            <a:off x="1718336" y="2798064"/>
            <a:ext cx="7425663" cy="1024128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 bwMode="gray">
          <a:xfrm rot="16200000">
            <a:off x="600496" y="2697480"/>
            <a:ext cx="1024128" cy="1225296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gray">
          <a:xfrm>
            <a:off x="0" y="3819185"/>
            <a:ext cx="1728216" cy="1024128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 bwMode="gray">
          <a:xfrm rot="5400000">
            <a:off x="1828800" y="3718600"/>
            <a:ext cx="1024128" cy="1225296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47"/>
          <p:cNvGrpSpPr/>
          <p:nvPr/>
        </p:nvGrpSpPr>
        <p:grpSpPr bwMode="gray">
          <a:xfrm>
            <a:off x="1754222" y="0"/>
            <a:ext cx="1181656" cy="3815366"/>
            <a:chOff x="1754222" y="0"/>
            <a:chExt cx="1181656" cy="3815366"/>
          </a:xfrm>
        </p:grpSpPr>
        <p:grpSp>
          <p:nvGrpSpPr>
            <p:cNvPr id="23" name="Group 11"/>
            <p:cNvGrpSpPr/>
            <p:nvPr userDrawn="1"/>
          </p:nvGrpSpPr>
          <p:grpSpPr bwMode="gray">
            <a:xfrm>
              <a:off x="1754222" y="0"/>
              <a:ext cx="340408" cy="3815366"/>
              <a:chOff x="702662" y="-3778"/>
              <a:chExt cx="340408" cy="1581912"/>
            </a:xfrm>
          </p:grpSpPr>
          <p:cxnSp>
            <p:nvCxnSpPr>
              <p:cNvPr id="13" name="Straight Connector 12"/>
              <p:cNvCxnSpPr/>
              <p:nvPr userDrawn="1"/>
            </p:nvCxnSpPr>
            <p:spPr bwMode="gray">
              <a:xfrm rot="5400000">
                <a:off x="-87500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 userDrawn="1"/>
            </p:nvCxnSpPr>
            <p:spPr bwMode="gray">
              <a:xfrm rot="5400000">
                <a:off x="251320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 userDrawn="1"/>
            </p:nvCxnSpPr>
            <p:spPr bwMode="gray">
              <a:xfrm rot="5400000">
                <a:off x="-49256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 userDrawn="1"/>
            </p:nvCxnSpPr>
            <p:spPr bwMode="gray">
              <a:xfrm rot="5400000">
                <a:off x="-11011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 userDrawn="1"/>
            </p:nvCxnSpPr>
            <p:spPr bwMode="gray">
              <a:xfrm rot="5400000">
                <a:off x="27235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 userDrawn="1"/>
            </p:nvCxnSpPr>
            <p:spPr bwMode="gray">
              <a:xfrm rot="5400000">
                <a:off x="65479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 userDrawn="1"/>
            </p:nvCxnSpPr>
            <p:spPr bwMode="gray">
              <a:xfrm rot="5400000">
                <a:off x="103724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 userDrawn="1"/>
            </p:nvCxnSpPr>
            <p:spPr bwMode="gray">
              <a:xfrm rot="5400000">
                <a:off x="141968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/>
              <p:cNvCxnSpPr/>
              <p:nvPr userDrawn="1"/>
            </p:nvCxnSpPr>
            <p:spPr bwMode="gray">
              <a:xfrm rot="5400000">
                <a:off x="180214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 userDrawn="1"/>
            </p:nvCxnSpPr>
            <p:spPr bwMode="gray">
              <a:xfrm rot="5400000">
                <a:off x="218458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22"/>
            <p:cNvGrpSpPr/>
            <p:nvPr userDrawn="1"/>
          </p:nvGrpSpPr>
          <p:grpSpPr bwMode="gray">
            <a:xfrm>
              <a:off x="2138270" y="0"/>
              <a:ext cx="340408" cy="3815366"/>
              <a:chOff x="702662" y="-3778"/>
              <a:chExt cx="340408" cy="1581912"/>
            </a:xfrm>
          </p:grpSpPr>
          <p:cxnSp>
            <p:nvCxnSpPr>
              <p:cNvPr id="24" name="Straight Connector 23"/>
              <p:cNvCxnSpPr/>
              <p:nvPr userDrawn="1"/>
            </p:nvCxnSpPr>
            <p:spPr bwMode="gray">
              <a:xfrm rot="5400000">
                <a:off x="-87500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24"/>
              <p:cNvCxnSpPr/>
              <p:nvPr userDrawn="1"/>
            </p:nvCxnSpPr>
            <p:spPr bwMode="gray">
              <a:xfrm rot="5400000">
                <a:off x="251320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/>
              <p:cNvCxnSpPr/>
              <p:nvPr userDrawn="1"/>
            </p:nvCxnSpPr>
            <p:spPr bwMode="gray">
              <a:xfrm rot="5400000">
                <a:off x="-49256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/>
              <p:cNvCxnSpPr/>
              <p:nvPr userDrawn="1"/>
            </p:nvCxnSpPr>
            <p:spPr bwMode="gray">
              <a:xfrm rot="5400000">
                <a:off x="-11011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 userDrawn="1"/>
            </p:nvCxnSpPr>
            <p:spPr bwMode="gray">
              <a:xfrm rot="5400000">
                <a:off x="27235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 userDrawn="1"/>
            </p:nvCxnSpPr>
            <p:spPr bwMode="gray">
              <a:xfrm rot="5400000">
                <a:off x="65479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 userDrawn="1"/>
            </p:nvCxnSpPr>
            <p:spPr bwMode="gray">
              <a:xfrm rot="5400000">
                <a:off x="103724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 userDrawn="1"/>
            </p:nvCxnSpPr>
            <p:spPr bwMode="gray">
              <a:xfrm rot="5400000">
                <a:off x="141968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 userDrawn="1"/>
            </p:nvCxnSpPr>
            <p:spPr bwMode="gray">
              <a:xfrm rot="5400000">
                <a:off x="180214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 userDrawn="1"/>
            </p:nvCxnSpPr>
            <p:spPr bwMode="gray">
              <a:xfrm rot="5400000">
                <a:off x="218458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7" name="Group 46"/>
            <p:cNvGrpSpPr/>
            <p:nvPr userDrawn="1"/>
          </p:nvGrpSpPr>
          <p:grpSpPr bwMode="gray">
            <a:xfrm>
              <a:off x="2522318" y="0"/>
              <a:ext cx="413560" cy="3815366"/>
              <a:chOff x="2522318" y="0"/>
              <a:chExt cx="413560" cy="3815366"/>
            </a:xfrm>
          </p:grpSpPr>
          <p:cxnSp>
            <p:nvCxnSpPr>
              <p:cNvPr id="35" name="Straight Connector 34"/>
              <p:cNvCxnSpPr/>
              <p:nvPr userDrawn="1"/>
            </p:nvCxnSpPr>
            <p:spPr bwMode="gray">
              <a:xfrm rot="5400000">
                <a:off x="615429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 userDrawn="1"/>
            </p:nvCxnSpPr>
            <p:spPr bwMode="gray">
              <a:xfrm rot="5400000">
                <a:off x="954249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 userDrawn="1"/>
            </p:nvCxnSpPr>
            <p:spPr bwMode="gray">
              <a:xfrm rot="5400000">
                <a:off x="653673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/>
              <p:nvPr userDrawn="1"/>
            </p:nvCxnSpPr>
            <p:spPr bwMode="gray">
              <a:xfrm rot="5400000">
                <a:off x="691918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8"/>
              <p:cNvCxnSpPr/>
              <p:nvPr userDrawn="1"/>
            </p:nvCxnSpPr>
            <p:spPr bwMode="gray">
              <a:xfrm rot="5400000">
                <a:off x="730164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9"/>
              <p:cNvCxnSpPr/>
              <p:nvPr userDrawn="1"/>
            </p:nvCxnSpPr>
            <p:spPr bwMode="gray">
              <a:xfrm rot="5400000">
                <a:off x="768408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Connector 40"/>
              <p:cNvCxnSpPr/>
              <p:nvPr userDrawn="1"/>
            </p:nvCxnSpPr>
            <p:spPr bwMode="gray">
              <a:xfrm rot="5400000">
                <a:off x="806653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 userDrawn="1"/>
            </p:nvCxnSpPr>
            <p:spPr bwMode="gray">
              <a:xfrm rot="5400000">
                <a:off x="844897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 userDrawn="1"/>
            </p:nvCxnSpPr>
            <p:spPr bwMode="gray">
              <a:xfrm rot="5400000">
                <a:off x="883143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 userDrawn="1"/>
            </p:nvCxnSpPr>
            <p:spPr bwMode="gray">
              <a:xfrm rot="5400000">
                <a:off x="921387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 userDrawn="1"/>
            </p:nvCxnSpPr>
            <p:spPr bwMode="gray">
              <a:xfrm rot="5400000">
                <a:off x="1027401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5"/>
              <p:cNvCxnSpPr/>
              <p:nvPr userDrawn="1"/>
            </p:nvCxnSpPr>
            <p:spPr bwMode="gray">
              <a:xfrm rot="5400000">
                <a:off x="994539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Group 48"/>
          <p:cNvGrpSpPr/>
          <p:nvPr/>
        </p:nvGrpSpPr>
        <p:grpSpPr bwMode="invGray">
          <a:xfrm>
            <a:off x="504542" y="3825240"/>
            <a:ext cx="1181656" cy="3032760"/>
            <a:chOff x="1754222" y="0"/>
            <a:chExt cx="1181656" cy="3815366"/>
          </a:xfrm>
        </p:grpSpPr>
        <p:grpSp>
          <p:nvGrpSpPr>
            <p:cNvPr id="49" name="Group 11"/>
            <p:cNvGrpSpPr/>
            <p:nvPr userDrawn="1"/>
          </p:nvGrpSpPr>
          <p:grpSpPr bwMode="invGray">
            <a:xfrm>
              <a:off x="1754222" y="0"/>
              <a:ext cx="340408" cy="3815366"/>
              <a:chOff x="702662" y="-3778"/>
              <a:chExt cx="340408" cy="1581912"/>
            </a:xfrm>
          </p:grpSpPr>
          <p:cxnSp>
            <p:nvCxnSpPr>
              <p:cNvPr id="75" name="Straight Connector 74"/>
              <p:cNvCxnSpPr/>
              <p:nvPr userDrawn="1"/>
            </p:nvCxnSpPr>
            <p:spPr bwMode="invGray">
              <a:xfrm rot="5400000">
                <a:off x="-87500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 userDrawn="1"/>
            </p:nvCxnSpPr>
            <p:spPr bwMode="invGray">
              <a:xfrm rot="5400000">
                <a:off x="251320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Connector 76"/>
              <p:cNvCxnSpPr/>
              <p:nvPr userDrawn="1"/>
            </p:nvCxnSpPr>
            <p:spPr bwMode="invGray">
              <a:xfrm rot="5400000">
                <a:off x="-49256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8" name="Straight Connector 77"/>
              <p:cNvCxnSpPr/>
              <p:nvPr userDrawn="1"/>
            </p:nvCxnSpPr>
            <p:spPr bwMode="invGray">
              <a:xfrm rot="5400000">
                <a:off x="-11011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/>
              <p:cNvCxnSpPr/>
              <p:nvPr userDrawn="1"/>
            </p:nvCxnSpPr>
            <p:spPr bwMode="invGray">
              <a:xfrm rot="5400000">
                <a:off x="27235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/>
              <p:cNvCxnSpPr/>
              <p:nvPr userDrawn="1"/>
            </p:nvCxnSpPr>
            <p:spPr bwMode="invGray">
              <a:xfrm rot="5400000">
                <a:off x="65479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/>
              <p:cNvCxnSpPr/>
              <p:nvPr userDrawn="1"/>
            </p:nvCxnSpPr>
            <p:spPr bwMode="invGray">
              <a:xfrm rot="5400000">
                <a:off x="103724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 userDrawn="1"/>
            </p:nvCxnSpPr>
            <p:spPr bwMode="invGray">
              <a:xfrm rot="5400000">
                <a:off x="141968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 userDrawn="1"/>
            </p:nvCxnSpPr>
            <p:spPr bwMode="invGray">
              <a:xfrm rot="5400000">
                <a:off x="180214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 userDrawn="1"/>
            </p:nvCxnSpPr>
            <p:spPr bwMode="invGray">
              <a:xfrm rot="5400000">
                <a:off x="218458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22"/>
            <p:cNvGrpSpPr/>
            <p:nvPr userDrawn="1"/>
          </p:nvGrpSpPr>
          <p:grpSpPr bwMode="invGray">
            <a:xfrm>
              <a:off x="2138270" y="0"/>
              <a:ext cx="340408" cy="3815366"/>
              <a:chOff x="702662" y="-3778"/>
              <a:chExt cx="340408" cy="1581912"/>
            </a:xfrm>
          </p:grpSpPr>
          <p:cxnSp>
            <p:nvCxnSpPr>
              <p:cNvPr id="65" name="Straight Connector 64"/>
              <p:cNvCxnSpPr/>
              <p:nvPr userDrawn="1"/>
            </p:nvCxnSpPr>
            <p:spPr bwMode="invGray">
              <a:xfrm rot="5400000">
                <a:off x="-87500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 userDrawn="1"/>
            </p:nvCxnSpPr>
            <p:spPr bwMode="invGray">
              <a:xfrm rot="5400000">
                <a:off x="251320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 userDrawn="1"/>
            </p:nvCxnSpPr>
            <p:spPr bwMode="invGray">
              <a:xfrm rot="5400000">
                <a:off x="-49256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/>
              <p:nvPr userDrawn="1"/>
            </p:nvCxnSpPr>
            <p:spPr bwMode="invGray">
              <a:xfrm rot="5400000">
                <a:off x="-11011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 userDrawn="1"/>
            </p:nvCxnSpPr>
            <p:spPr bwMode="invGray">
              <a:xfrm rot="5400000">
                <a:off x="27235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 userDrawn="1"/>
            </p:nvCxnSpPr>
            <p:spPr bwMode="invGray">
              <a:xfrm rot="5400000">
                <a:off x="65479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/>
              <p:cNvCxnSpPr/>
              <p:nvPr userDrawn="1"/>
            </p:nvCxnSpPr>
            <p:spPr bwMode="invGray">
              <a:xfrm rot="5400000">
                <a:off x="103724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Connector 71"/>
              <p:cNvCxnSpPr/>
              <p:nvPr userDrawn="1"/>
            </p:nvCxnSpPr>
            <p:spPr bwMode="invGray">
              <a:xfrm rot="5400000">
                <a:off x="141968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/>
              <p:cNvCxnSpPr/>
              <p:nvPr userDrawn="1"/>
            </p:nvCxnSpPr>
            <p:spPr bwMode="invGray">
              <a:xfrm rot="5400000">
                <a:off x="180214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 userDrawn="1"/>
            </p:nvCxnSpPr>
            <p:spPr bwMode="invGray">
              <a:xfrm rot="5400000">
                <a:off x="218458" y="786384"/>
                <a:ext cx="1581912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1" name="Group 46"/>
            <p:cNvGrpSpPr/>
            <p:nvPr userDrawn="1"/>
          </p:nvGrpSpPr>
          <p:grpSpPr bwMode="invGray">
            <a:xfrm>
              <a:off x="2522318" y="0"/>
              <a:ext cx="413560" cy="3815366"/>
              <a:chOff x="2522318" y="0"/>
              <a:chExt cx="413560" cy="3815366"/>
            </a:xfrm>
          </p:grpSpPr>
          <p:cxnSp>
            <p:nvCxnSpPr>
              <p:cNvPr id="53" name="Straight Connector 52"/>
              <p:cNvCxnSpPr/>
              <p:nvPr userDrawn="1"/>
            </p:nvCxnSpPr>
            <p:spPr bwMode="invGray">
              <a:xfrm rot="5400000">
                <a:off x="615429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 userDrawn="1"/>
            </p:nvCxnSpPr>
            <p:spPr bwMode="invGray">
              <a:xfrm rot="5400000">
                <a:off x="954249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 userDrawn="1"/>
            </p:nvCxnSpPr>
            <p:spPr bwMode="invGray">
              <a:xfrm rot="5400000">
                <a:off x="653673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 userDrawn="1"/>
            </p:nvCxnSpPr>
            <p:spPr bwMode="invGray">
              <a:xfrm rot="5400000">
                <a:off x="691918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 userDrawn="1"/>
            </p:nvCxnSpPr>
            <p:spPr bwMode="invGray">
              <a:xfrm rot="5400000">
                <a:off x="730164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/>
              <p:cNvCxnSpPr/>
              <p:nvPr userDrawn="1"/>
            </p:nvCxnSpPr>
            <p:spPr bwMode="invGray">
              <a:xfrm rot="5400000">
                <a:off x="768408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 userDrawn="1"/>
            </p:nvCxnSpPr>
            <p:spPr bwMode="invGray">
              <a:xfrm rot="5400000">
                <a:off x="806653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 userDrawn="1"/>
            </p:nvCxnSpPr>
            <p:spPr bwMode="invGray">
              <a:xfrm rot="5400000">
                <a:off x="844897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 userDrawn="1"/>
            </p:nvCxnSpPr>
            <p:spPr bwMode="invGray">
              <a:xfrm rot="5400000">
                <a:off x="883143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/>
              <p:nvPr userDrawn="1"/>
            </p:nvCxnSpPr>
            <p:spPr bwMode="invGray">
              <a:xfrm rot="5400000">
                <a:off x="921387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/>
              <p:cNvCxnSpPr/>
              <p:nvPr userDrawn="1"/>
            </p:nvCxnSpPr>
            <p:spPr bwMode="invGray">
              <a:xfrm rot="5400000">
                <a:off x="1027401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/>
              <p:nvPr userDrawn="1"/>
            </p:nvCxnSpPr>
            <p:spPr bwMode="invGray">
              <a:xfrm rot="5400000">
                <a:off x="994539" y="1906889"/>
                <a:ext cx="3815366" cy="1588"/>
              </a:xfrm>
              <a:prstGeom prst="line">
                <a:avLst/>
              </a:prstGeom>
              <a:ln w="9525">
                <a:solidFill>
                  <a:srgbClr val="FFFFFF">
                    <a:alpha val="30196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862072" y="3959352"/>
            <a:ext cx="6245352" cy="1472184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black">
          <a:xfrm>
            <a:off x="2980944" y="2816352"/>
            <a:ext cx="5897880" cy="960120"/>
          </a:xfrm>
        </p:spPr>
        <p:txBody>
          <a:bodyPr anchor="b">
            <a:normAutofit/>
          </a:bodyPr>
          <a:lstStyle>
            <a:lvl1pPr marL="0" indent="0" algn="l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grpSp>
        <p:nvGrpSpPr>
          <p:cNvPr id="52" name="Group 87"/>
          <p:cNvGrpSpPr/>
          <p:nvPr/>
        </p:nvGrpSpPr>
        <p:grpSpPr bwMode="gray">
          <a:xfrm>
            <a:off x="8147304" y="2587752"/>
            <a:ext cx="640080" cy="118872"/>
            <a:chOff x="8147304" y="2587752"/>
            <a:chExt cx="640080" cy="118872"/>
          </a:xfrm>
        </p:grpSpPr>
        <p:sp>
          <p:nvSpPr>
            <p:cNvPr id="85" name="Rectangle 84"/>
            <p:cNvSpPr/>
            <p:nvPr userDrawn="1"/>
          </p:nvSpPr>
          <p:spPr bwMode="gray">
            <a:xfrm>
              <a:off x="8147304" y="2587752"/>
              <a:ext cx="118872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 userDrawn="1"/>
          </p:nvSpPr>
          <p:spPr bwMode="gray">
            <a:xfrm>
              <a:off x="8412480" y="2587752"/>
              <a:ext cx="118872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 userDrawn="1"/>
          </p:nvSpPr>
          <p:spPr bwMode="gray">
            <a:xfrm>
              <a:off x="8668512" y="2587752"/>
              <a:ext cx="118872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18C3-117A-431A-B10F-1AE06838D3F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6E51-ABA8-42B1-AC87-826764B42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7472" y="457200"/>
            <a:ext cx="6291072" cy="546811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ltGray">
          <a:xfrm rot="16200000">
            <a:off x="3787141" y="2999232"/>
            <a:ext cx="6355080" cy="365760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 bwMode="ltGray">
          <a:xfrm rot="10800000">
            <a:off x="6786373" y="6355080"/>
            <a:ext cx="365760" cy="36576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 bwMode="ltGray">
          <a:xfrm>
            <a:off x="7142989" y="5980176"/>
            <a:ext cx="374904" cy="374904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 rot="16200000">
            <a:off x="7078981" y="6419088"/>
            <a:ext cx="502920" cy="374904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 bwMode="invGray">
          <a:xfrm rot="5400000">
            <a:off x="7962938" y="5539777"/>
            <a:ext cx="356616" cy="2005509"/>
            <a:chOff x="702662" y="-3778"/>
            <a:chExt cx="340408" cy="1581912"/>
          </a:xfrm>
        </p:grpSpPr>
        <p:cxnSp>
          <p:nvCxnSpPr>
            <p:cNvPr id="12" name="Straight Connector 11"/>
            <p:cNvCxnSpPr/>
            <p:nvPr userDrawn="1"/>
          </p:nvCxnSpPr>
          <p:spPr bwMode="invGray">
            <a:xfrm rot="5400000">
              <a:off x="-87500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 bwMode="invGray">
            <a:xfrm rot="5400000">
              <a:off x="251320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 bwMode="invGray">
            <a:xfrm rot="5400000">
              <a:off x="-49256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 bwMode="invGray">
            <a:xfrm rot="5400000">
              <a:off x="-11011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 bwMode="invGray">
            <a:xfrm rot="5400000">
              <a:off x="27235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 bwMode="invGray">
            <a:xfrm rot="5400000">
              <a:off x="65479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 bwMode="invGray">
            <a:xfrm rot="5400000">
              <a:off x="103724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 bwMode="invGray">
            <a:xfrm rot="5400000">
              <a:off x="141968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 bwMode="invGray">
            <a:xfrm rot="5400000">
              <a:off x="180214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 bwMode="invGray">
            <a:xfrm rot="5400000">
              <a:off x="218458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 bwMode="invGray">
          <a:xfrm rot="5400000">
            <a:off x="3392340" y="2596980"/>
            <a:ext cx="356616" cy="7141296"/>
            <a:chOff x="702662" y="-3778"/>
            <a:chExt cx="340408" cy="1581912"/>
          </a:xfrm>
        </p:grpSpPr>
        <p:cxnSp>
          <p:nvCxnSpPr>
            <p:cNvPr id="23" name="Straight Connector 22"/>
            <p:cNvCxnSpPr/>
            <p:nvPr userDrawn="1"/>
          </p:nvCxnSpPr>
          <p:spPr bwMode="invGray">
            <a:xfrm rot="5400000">
              <a:off x="-87500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 bwMode="invGray">
            <a:xfrm rot="5400000">
              <a:off x="251320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 bwMode="invGray">
            <a:xfrm rot="5400000">
              <a:off x="-49256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invGray">
            <a:xfrm rot="5400000">
              <a:off x="-11011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invGray">
            <a:xfrm rot="5400000">
              <a:off x="27235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invGray">
            <a:xfrm rot="5400000">
              <a:off x="65479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 bwMode="invGray">
            <a:xfrm rot="5400000">
              <a:off x="103724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 bwMode="invGray">
            <a:xfrm rot="5400000">
              <a:off x="141968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 bwMode="invGray">
            <a:xfrm rot="5400000">
              <a:off x="180214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invGray">
            <a:xfrm rot="5400000">
              <a:off x="218458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78040" y="384048"/>
            <a:ext cx="1746504" cy="555040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84048" y="6400800"/>
            <a:ext cx="2133600" cy="365125"/>
          </a:xfrm>
        </p:spPr>
        <p:txBody>
          <a:bodyPr/>
          <a:lstStyle/>
          <a:p>
            <a:fld id="{D09318C3-117A-431A-B10F-1AE06838D3F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584448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17232" y="6400800"/>
            <a:ext cx="914400" cy="365125"/>
          </a:xfrm>
        </p:spPr>
        <p:txBody>
          <a:bodyPr/>
          <a:lstStyle/>
          <a:p>
            <a:fld id="{33336E51-ABA8-42B1-AC87-826764B42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18C3-117A-431A-B10F-1AE06838D3F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6E51-ABA8-42B1-AC87-826764B42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496312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18C3-117A-431A-B10F-1AE06838D3F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6E51-ABA8-42B1-AC87-826764B42BA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1" name="Group 32"/>
          <p:cNvGrpSpPr/>
          <p:nvPr/>
        </p:nvGrpSpPr>
        <p:grpSpPr bwMode="ltGray">
          <a:xfrm>
            <a:off x="0" y="4041648"/>
            <a:ext cx="9153144" cy="740664"/>
            <a:chOff x="0" y="1216152"/>
            <a:chExt cx="9153144" cy="740664"/>
          </a:xfrm>
        </p:grpSpPr>
        <p:sp>
          <p:nvSpPr>
            <p:cNvPr id="7" name="Rectangle 6"/>
            <p:cNvSpPr/>
            <p:nvPr userDrawn="1"/>
          </p:nvSpPr>
          <p:spPr bwMode="ltGray">
            <a:xfrm>
              <a:off x="685800" y="1216152"/>
              <a:ext cx="8467344" cy="365760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shade val="30000"/>
                    <a:satMod val="115000"/>
                  </a:schemeClr>
                </a:gs>
                <a:gs pos="50000">
                  <a:schemeClr val="accent2">
                    <a:shade val="67500"/>
                    <a:satMod val="115000"/>
                  </a:schemeClr>
                </a:gs>
                <a:gs pos="100000">
                  <a:schemeClr val="accent2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 userDrawn="1"/>
          </p:nvSpPr>
          <p:spPr bwMode="ltGray">
            <a:xfrm>
              <a:off x="0" y="1581912"/>
              <a:ext cx="685800" cy="374904"/>
            </a:xfrm>
            <a:prstGeom prst="rect">
              <a:avLst/>
            </a:prstGeom>
            <a:gradFill flip="none" rotWithShape="1">
              <a:gsLst>
                <a:gs pos="0">
                  <a:schemeClr val="accent4">
                    <a:shade val="30000"/>
                    <a:satMod val="115000"/>
                  </a:schemeClr>
                </a:gs>
                <a:gs pos="50000">
                  <a:schemeClr val="accent4">
                    <a:shade val="67500"/>
                    <a:satMod val="115000"/>
                  </a:schemeClr>
                </a:gs>
                <a:gs pos="100000">
                  <a:schemeClr val="accent4"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/>
            <p:cNvSpPr/>
            <p:nvPr userDrawn="1"/>
          </p:nvSpPr>
          <p:spPr bwMode="ltGray">
            <a:xfrm rot="5400000">
              <a:off x="685800" y="1581912"/>
              <a:ext cx="374904" cy="374904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ight Triangle 9"/>
            <p:cNvSpPr/>
            <p:nvPr userDrawn="1"/>
          </p:nvSpPr>
          <p:spPr bwMode="ltGray">
            <a:xfrm rot="16200000">
              <a:off x="320040" y="1216152"/>
              <a:ext cx="365760" cy="36576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10"/>
          <p:cNvGrpSpPr/>
          <p:nvPr/>
        </p:nvGrpSpPr>
        <p:grpSpPr>
          <a:xfrm>
            <a:off x="702662" y="-3778"/>
            <a:ext cx="340408" cy="4394803"/>
            <a:chOff x="702662" y="-3778"/>
            <a:chExt cx="340408" cy="1581912"/>
          </a:xfrm>
        </p:grpSpPr>
        <p:cxnSp>
          <p:nvCxnSpPr>
            <p:cNvPr id="12" name="Straight Connector 11"/>
            <p:cNvCxnSpPr/>
            <p:nvPr userDrawn="1"/>
          </p:nvCxnSpPr>
          <p:spPr>
            <a:xfrm rot="5400000">
              <a:off x="-87500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rot="5400000">
              <a:off x="251320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rot="5400000">
              <a:off x="-49256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 rot="5400000">
              <a:off x="-11011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 rot="5400000">
              <a:off x="27235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rot="5400000">
              <a:off x="65479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rot="5400000">
              <a:off x="103724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 rot="5400000">
              <a:off x="141968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 rot="5400000">
              <a:off x="180214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>
            <a:xfrm rot="5400000">
              <a:off x="218458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21"/>
          <p:cNvGrpSpPr/>
          <p:nvPr/>
        </p:nvGrpSpPr>
        <p:grpSpPr>
          <a:xfrm>
            <a:off x="323615" y="4419600"/>
            <a:ext cx="340408" cy="2429255"/>
            <a:chOff x="702662" y="-3778"/>
            <a:chExt cx="340408" cy="1581912"/>
          </a:xfrm>
        </p:grpSpPr>
        <p:cxnSp>
          <p:nvCxnSpPr>
            <p:cNvPr id="23" name="Straight Connector 22"/>
            <p:cNvCxnSpPr/>
            <p:nvPr userDrawn="1"/>
          </p:nvCxnSpPr>
          <p:spPr>
            <a:xfrm rot="5400000">
              <a:off x="-87500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 rot="5400000">
              <a:off x="251320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>
            <a:xfrm rot="5400000">
              <a:off x="-49256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>
            <a:xfrm rot="5400000">
              <a:off x="-11011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>
            <a:xfrm rot="5400000">
              <a:off x="27235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>
            <a:xfrm rot="5400000">
              <a:off x="65479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>
            <a:xfrm rot="5400000">
              <a:off x="103724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>
            <a:xfrm rot="5400000">
              <a:off x="141968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>
            <a:xfrm rot="5400000">
              <a:off x="180214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 rot="5400000">
              <a:off x="218458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/>
          <p:nvPr/>
        </p:nvGrpSpPr>
        <p:grpSpPr bwMode="gray">
          <a:xfrm>
            <a:off x="8147304" y="4169664"/>
            <a:ext cx="640080" cy="118872"/>
            <a:chOff x="8147304" y="2587752"/>
            <a:chExt cx="640080" cy="118872"/>
          </a:xfrm>
        </p:grpSpPr>
        <p:sp>
          <p:nvSpPr>
            <p:cNvPr id="35" name="Rectangle 34"/>
            <p:cNvSpPr/>
            <p:nvPr userDrawn="1"/>
          </p:nvSpPr>
          <p:spPr bwMode="gray">
            <a:xfrm>
              <a:off x="8147304" y="2587752"/>
              <a:ext cx="118872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 userDrawn="1"/>
          </p:nvSpPr>
          <p:spPr bwMode="gray">
            <a:xfrm>
              <a:off x="8412480" y="2587752"/>
              <a:ext cx="118872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 userDrawn="1"/>
          </p:nvSpPr>
          <p:spPr bwMode="gray">
            <a:xfrm>
              <a:off x="8668512" y="2587752"/>
              <a:ext cx="118872" cy="118872"/>
            </a:xfrm>
            <a:prstGeom prst="rect">
              <a:avLst/>
            </a:prstGeom>
            <a:solidFill>
              <a:srgbClr val="FFFF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143000" y="4498848"/>
            <a:ext cx="7772400" cy="1645920"/>
          </a:xfrm>
        </p:spPr>
        <p:txBody>
          <a:bodyPr anchor="t">
            <a:normAutofit/>
          </a:bodyPr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544" y="1719072"/>
            <a:ext cx="4038600" cy="4416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55464" y="1719072"/>
            <a:ext cx="4038600" cy="441655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18C3-117A-431A-B10F-1AE06838D3F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6E51-ABA8-42B1-AC87-826764B42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ltGray">
          <a:xfrm>
            <a:off x="685800" y="1216152"/>
            <a:ext cx="8467344" cy="365760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 bwMode="invGray">
          <a:xfrm>
            <a:off x="0" y="1581912"/>
            <a:ext cx="685800" cy="374904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 bwMode="ltGray">
          <a:xfrm rot="5400000">
            <a:off x="685800" y="1581912"/>
            <a:ext cx="374904" cy="374904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Triangle 12"/>
          <p:cNvSpPr/>
          <p:nvPr/>
        </p:nvSpPr>
        <p:spPr bwMode="ltGray">
          <a:xfrm rot="16200000">
            <a:off x="320040" y="1216152"/>
            <a:ext cx="365760" cy="36576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 bwMode="invGray">
          <a:xfrm>
            <a:off x="702662" y="-3778"/>
            <a:ext cx="340408" cy="1581912"/>
            <a:chOff x="702662" y="-3778"/>
            <a:chExt cx="340408" cy="1581912"/>
          </a:xfrm>
        </p:grpSpPr>
        <p:cxnSp>
          <p:nvCxnSpPr>
            <p:cNvPr id="15" name="Straight Connector 14"/>
            <p:cNvCxnSpPr/>
            <p:nvPr userDrawn="1"/>
          </p:nvCxnSpPr>
          <p:spPr bwMode="invGray">
            <a:xfrm rot="5400000">
              <a:off x="-87500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 bwMode="invGray">
            <a:xfrm rot="5400000">
              <a:off x="251320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 bwMode="invGray">
            <a:xfrm rot="5400000">
              <a:off x="-49256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 bwMode="invGray">
            <a:xfrm rot="5400000">
              <a:off x="-11011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 bwMode="invGray">
            <a:xfrm rot="5400000">
              <a:off x="27235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 bwMode="invGray">
            <a:xfrm rot="5400000">
              <a:off x="65479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 userDrawn="1"/>
          </p:nvCxnSpPr>
          <p:spPr bwMode="invGray">
            <a:xfrm rot="5400000">
              <a:off x="103724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 bwMode="invGray">
            <a:xfrm rot="5400000">
              <a:off x="141968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 bwMode="invGray">
            <a:xfrm rot="5400000">
              <a:off x="180214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 bwMode="invGray">
            <a:xfrm rot="5400000">
              <a:off x="218458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 bwMode="invGray">
          <a:xfrm>
            <a:off x="323615" y="1580352"/>
            <a:ext cx="340408" cy="5268503"/>
            <a:chOff x="702662" y="-3778"/>
            <a:chExt cx="340408" cy="1581912"/>
          </a:xfrm>
        </p:grpSpPr>
        <p:cxnSp>
          <p:nvCxnSpPr>
            <p:cNvPr id="26" name="Straight Connector 25"/>
            <p:cNvCxnSpPr/>
            <p:nvPr userDrawn="1"/>
          </p:nvCxnSpPr>
          <p:spPr bwMode="invGray">
            <a:xfrm rot="5400000">
              <a:off x="-87500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invGray">
            <a:xfrm rot="5400000">
              <a:off x="251320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invGray">
            <a:xfrm rot="5400000">
              <a:off x="-49256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 bwMode="invGray">
            <a:xfrm rot="5400000">
              <a:off x="-11011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 bwMode="invGray">
            <a:xfrm rot="5400000">
              <a:off x="27235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 userDrawn="1"/>
          </p:nvCxnSpPr>
          <p:spPr bwMode="invGray">
            <a:xfrm rot="5400000">
              <a:off x="65479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 bwMode="invGray">
            <a:xfrm rot="5400000">
              <a:off x="103724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 userDrawn="1"/>
          </p:nvCxnSpPr>
          <p:spPr bwMode="invGray">
            <a:xfrm rot="5400000">
              <a:off x="141968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 userDrawn="1"/>
          </p:nvCxnSpPr>
          <p:spPr bwMode="invGray">
            <a:xfrm rot="5400000">
              <a:off x="180214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invGray">
            <a:xfrm rot="5400000">
              <a:off x="218458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7824" y="1691640"/>
            <a:ext cx="3867912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7824" y="2359152"/>
            <a:ext cx="38679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2040" y="1691640"/>
            <a:ext cx="3867912" cy="639762"/>
          </a:xfrm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accent3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2040" y="2359152"/>
            <a:ext cx="386791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18C3-117A-431A-B10F-1AE06838D3F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6E51-ABA8-42B1-AC87-826764B42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18C3-117A-431A-B10F-1AE06838D3F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6E51-ABA8-42B1-AC87-826764B42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18C3-117A-431A-B10F-1AE06838D3F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6E51-ABA8-42B1-AC87-826764B42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6576"/>
            <a:ext cx="7662672" cy="1143000"/>
          </a:xfrm>
        </p:spPr>
        <p:txBody>
          <a:bodyPr anchor="ctr">
            <a:normAutofit/>
          </a:bodyPr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91640"/>
            <a:ext cx="5111496" cy="45537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1560" y="1691640"/>
            <a:ext cx="2414016" cy="456285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18C3-117A-431A-B10F-1AE06838D3F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6E51-ABA8-42B1-AC87-826764B42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36576"/>
            <a:ext cx="7662672" cy="1143000"/>
          </a:xfrm>
        </p:spPr>
        <p:txBody>
          <a:bodyPr anchor="ctr">
            <a:normAutofit/>
          </a:bodyPr>
          <a:lstStyle>
            <a:lvl1pPr algn="l"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gray">
          <a:xfrm>
            <a:off x="896112" y="1801368"/>
            <a:ext cx="7790688" cy="36758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05256" y="5541264"/>
            <a:ext cx="7818120" cy="704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9318C3-117A-431A-B10F-1AE06838D3FC}" type="datetimeFigureOut">
              <a:rPr lang="ru-RU" smtClean="0"/>
              <a:pPr/>
              <a:t>17.09.2020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336E51-ABA8-42B1-AC87-826764B42BA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4000" cy="1581912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1097280" y="36576"/>
            <a:ext cx="76626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429000" y="64008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6553200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336E51-ABA8-42B1-AC87-826764B42BA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Rectangle 7"/>
          <p:cNvSpPr/>
          <p:nvPr/>
        </p:nvSpPr>
        <p:spPr bwMode="ltGray">
          <a:xfrm>
            <a:off x="685800" y="1216152"/>
            <a:ext cx="8467344" cy="365760"/>
          </a:xfrm>
          <a:prstGeom prst="rect">
            <a:avLst/>
          </a:prstGeom>
          <a:gradFill flip="none" rotWithShape="1">
            <a:gsLst>
              <a:gs pos="0">
                <a:schemeClr val="accent2">
                  <a:shade val="30000"/>
                  <a:satMod val="115000"/>
                </a:schemeClr>
              </a:gs>
              <a:gs pos="50000">
                <a:schemeClr val="accent2">
                  <a:shade val="67500"/>
                  <a:satMod val="115000"/>
                </a:schemeClr>
              </a:gs>
              <a:gs pos="100000">
                <a:schemeClr val="accent2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0" y="1581912"/>
            <a:ext cx="685800" cy="374904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30000"/>
                  <a:satMod val="115000"/>
                </a:schemeClr>
              </a:gs>
              <a:gs pos="50000">
                <a:schemeClr val="accent4">
                  <a:shade val="67500"/>
                  <a:satMod val="115000"/>
                </a:schemeClr>
              </a:gs>
              <a:gs pos="100000">
                <a:schemeClr val="accent4"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 bwMode="ltGray">
          <a:xfrm rot="5400000">
            <a:off x="685800" y="1581912"/>
            <a:ext cx="374904" cy="374904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 bwMode="ltGray">
          <a:xfrm rot="16200000">
            <a:off x="320040" y="1216152"/>
            <a:ext cx="365760" cy="36576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31"/>
          <p:cNvGrpSpPr/>
          <p:nvPr/>
        </p:nvGrpSpPr>
        <p:grpSpPr bwMode="gray">
          <a:xfrm>
            <a:off x="702662" y="-3778"/>
            <a:ext cx="340408" cy="1581912"/>
            <a:chOff x="702662" y="-3778"/>
            <a:chExt cx="340408" cy="1581912"/>
          </a:xfrm>
        </p:grpSpPr>
        <p:cxnSp>
          <p:nvCxnSpPr>
            <p:cNvPr id="14" name="Straight Connector 13"/>
            <p:cNvCxnSpPr/>
            <p:nvPr userDrawn="1"/>
          </p:nvCxnSpPr>
          <p:spPr bwMode="gray">
            <a:xfrm rot="5400000">
              <a:off x="-87500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 userDrawn="1"/>
          </p:nvCxnSpPr>
          <p:spPr bwMode="gray">
            <a:xfrm rot="5400000">
              <a:off x="251320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 userDrawn="1"/>
          </p:nvCxnSpPr>
          <p:spPr bwMode="gray">
            <a:xfrm rot="5400000">
              <a:off x="-49256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 bwMode="gray">
            <a:xfrm rot="5400000">
              <a:off x="-11011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 userDrawn="1"/>
          </p:nvCxnSpPr>
          <p:spPr bwMode="gray">
            <a:xfrm rot="5400000">
              <a:off x="27235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 userDrawn="1"/>
          </p:nvCxnSpPr>
          <p:spPr bwMode="gray">
            <a:xfrm rot="5400000">
              <a:off x="65479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 userDrawn="1"/>
          </p:nvCxnSpPr>
          <p:spPr bwMode="gray">
            <a:xfrm rot="5400000">
              <a:off x="103724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 userDrawn="1"/>
          </p:nvCxnSpPr>
          <p:spPr bwMode="gray">
            <a:xfrm rot="5400000">
              <a:off x="141968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 userDrawn="1"/>
          </p:nvCxnSpPr>
          <p:spPr bwMode="gray">
            <a:xfrm rot="5400000">
              <a:off x="180214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 userDrawn="1"/>
          </p:nvCxnSpPr>
          <p:spPr bwMode="gray">
            <a:xfrm rot="5400000">
              <a:off x="218458" y="786384"/>
              <a:ext cx="1581912" cy="1588"/>
            </a:xfrm>
            <a:prstGeom prst="line">
              <a:avLst/>
            </a:prstGeom>
            <a:ln w="9525">
              <a:solidFill>
                <a:srgbClr val="FFFFFF">
                  <a:alpha val="30196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32"/>
          <p:cNvGrpSpPr/>
          <p:nvPr/>
        </p:nvGrpSpPr>
        <p:grpSpPr bwMode="invGray">
          <a:xfrm>
            <a:off x="323615" y="1580352"/>
            <a:ext cx="340408" cy="5268503"/>
            <a:chOff x="702662" y="-3778"/>
            <a:chExt cx="340408" cy="1581912"/>
          </a:xfrm>
        </p:grpSpPr>
        <p:cxnSp>
          <p:nvCxnSpPr>
            <p:cNvPr id="34" name="Straight Connector 33"/>
            <p:cNvCxnSpPr/>
            <p:nvPr userDrawn="1"/>
          </p:nvCxnSpPr>
          <p:spPr bwMode="invGray">
            <a:xfrm rot="5400000">
              <a:off x="-87500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 userDrawn="1"/>
          </p:nvCxnSpPr>
          <p:spPr bwMode="invGray">
            <a:xfrm rot="5400000">
              <a:off x="251320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 userDrawn="1"/>
          </p:nvCxnSpPr>
          <p:spPr bwMode="invGray">
            <a:xfrm rot="5400000">
              <a:off x="-49256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 userDrawn="1"/>
          </p:nvCxnSpPr>
          <p:spPr bwMode="invGray">
            <a:xfrm rot="5400000">
              <a:off x="-11011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 userDrawn="1"/>
          </p:nvCxnSpPr>
          <p:spPr bwMode="invGray">
            <a:xfrm rot="5400000">
              <a:off x="27235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 userDrawn="1"/>
          </p:nvCxnSpPr>
          <p:spPr bwMode="invGray">
            <a:xfrm rot="5400000">
              <a:off x="65479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 userDrawn="1"/>
          </p:nvCxnSpPr>
          <p:spPr bwMode="invGray">
            <a:xfrm rot="5400000">
              <a:off x="103724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 userDrawn="1"/>
          </p:nvCxnSpPr>
          <p:spPr bwMode="invGray">
            <a:xfrm rot="5400000">
              <a:off x="141968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 userDrawn="1"/>
          </p:nvCxnSpPr>
          <p:spPr bwMode="invGray">
            <a:xfrm rot="5400000">
              <a:off x="180214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 userDrawn="1"/>
          </p:nvCxnSpPr>
          <p:spPr bwMode="invGray">
            <a:xfrm rot="5400000">
              <a:off x="218458" y="786384"/>
              <a:ext cx="1581912" cy="1588"/>
            </a:xfrm>
            <a:prstGeom prst="line">
              <a:avLst/>
            </a:prstGeom>
            <a:ln w="9525">
              <a:solidFill>
                <a:srgbClr val="A6A6A6">
                  <a:alpha val="34902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1069848" y="1600200"/>
            <a:ext cx="761695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1069848" y="640080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9318C3-117A-431A-B10F-1AE06838D3FC}" type="datetimeFigureOut">
              <a:rPr lang="ru-RU" smtClean="0"/>
              <a:pPr/>
              <a:t>17.09.2020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ln w="12700">
            <a:solidFill>
              <a:schemeClr val="accent2">
                <a:lumMod val="50000"/>
              </a:schemeClr>
            </a:solidFill>
          </a:ln>
          <a:gradFill>
            <a:gsLst>
              <a:gs pos="0">
                <a:schemeClr val="accent2"/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16200000" scaled="1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vz.ru/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jpeg"/><Relationship Id="rId5" Type="http://schemas.openxmlformats.org/officeDocument/2006/relationships/hyperlink" Target="&#1063;&#1077;&#1084;&#1087;&#1080;&#1086;&#1085;&#1072;&#1090;%20&#1087;&#1086;%20&#1087;&#1088;&#1086;&#1092;&#1077;&#1089;&#1089;&#1080;&#1086;&#1085;&#1072;&#1083;&#1100;&#1085;&#1086;&#1084;&#1091;%20&#1084;&#1072;&#1089;&#1090;&#1077;&#1088;&#1089;&#1090;&#1074;&#1091;%20&#1040;&#1073;&#1080;&#1083;&#1080;&#1084;&#1087;&#1080;&#1082;&#1089;.mp4" TargetMode="Externa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&#1053;&#1058;&#1058;&#1052;&#1055;&#1057;%20&#1044;&#1077;&#1085;&#1080;&#1089;%20&#1043;&#1088;&#1077;&#1093;&#1086;&#1074;%20-%20&#1087;&#1086;&#1073;&#1077;&#1076;&#1080;&#1090;&#1077;&#1083;&#1100;%20&#1040;&#1073;&#1080;&#1083;&#1080;&#1084;&#1087;&#1080;&#1082;&#1089;&#1072;%5b2%5d.mp4" TargetMode="External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&#1048;&#1090;&#1086;&#1075;&#1080;%20&#1076;&#1085;&#1103;.%20&#1042;&#1099;&#1087;&#1091;&#1089;&#1082;%20&#1086;&#1090;%2030.09.2019.mp4" TargetMode="Externa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619672" y="1196752"/>
            <a:ext cx="7146540" cy="2500319"/>
          </a:xfrm>
        </p:spPr>
        <p:txBody>
          <a:bodyPr>
            <a:noAutofit/>
          </a:bodyPr>
          <a:lstStyle/>
          <a:p>
            <a:pPr algn="ctr"/>
            <a:r>
              <a:rPr lang="ru-RU" sz="3600" b="1" i="1" dirty="0"/>
              <a:t>Практика сотрудничества Корпорации Уралвагонзавод и техникума в создании условий образования и трудоустройства лиц </a:t>
            </a:r>
            <a:r>
              <a:rPr lang="ru-RU" sz="3600" b="1" i="1" dirty="0" smtClean="0"/>
              <a:t>с </a:t>
            </a:r>
            <a:r>
              <a:rPr lang="ru-RU" sz="3600" b="1" i="1" dirty="0"/>
              <a:t>ОВЗ</a:t>
            </a:r>
            <a:endParaRPr lang="ru-RU" sz="3600" dirty="0"/>
          </a:p>
        </p:txBody>
      </p:sp>
      <p:sp>
        <p:nvSpPr>
          <p:cNvPr id="7" name="Заголовок 6"/>
          <p:cNvSpPr txBox="1">
            <a:spLocks/>
          </p:cNvSpPr>
          <p:nvPr/>
        </p:nvSpPr>
        <p:spPr bwMode="gray">
          <a:xfrm>
            <a:off x="611561" y="4941168"/>
            <a:ext cx="8532439" cy="1511290"/>
          </a:xfrm>
          <a:prstGeom prst="rect">
            <a:avLst/>
          </a:prstGeom>
          <a:noFill/>
          <a:ln>
            <a:noFill/>
          </a:ln>
          <a:effectLst>
            <a:outerShdw blurRad="50800" dist="25400" dir="2700000" algn="bl" rotWithShape="0">
              <a:srgbClr val="000000">
                <a:alpha val="30000"/>
              </a:srgbClr>
            </a:outerShdw>
            <a:softEdge rad="635000"/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b="1" kern="1200" cap="all">
                <a:ln w="12700">
                  <a:solidFill>
                    <a:schemeClr val="accent2">
                      <a:lumMod val="50000"/>
                    </a:schemeClr>
                  </a:solidFill>
                </a:ln>
                <a:gradFill>
                  <a:gsLst>
                    <a:gs pos="0">
                      <a:schemeClr val="accent2"/>
                    </a:gs>
                    <a:gs pos="50000">
                      <a:schemeClr val="accent2">
                        <a:tint val="44500"/>
                        <a:satMod val="160000"/>
                      </a:schemeClr>
                    </a:gs>
                    <a:gs pos="100000">
                      <a:schemeClr val="accent2">
                        <a:tint val="23500"/>
                        <a:satMod val="160000"/>
                      </a:schemeClr>
                    </a:gs>
                  </a:gsLst>
                  <a:lin ang="16200000" scaled="1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i="1" cap="none" dirty="0" smtClean="0">
                <a:ln>
                  <a:noFill/>
                </a:ln>
                <a:solidFill>
                  <a:srgbClr val="FFFF8B"/>
                </a:solidFill>
                <a:effectLst/>
              </a:rPr>
              <a:t>Залманов Яков </a:t>
            </a:r>
            <a:r>
              <a:rPr lang="ru-RU" sz="2400" i="1" cap="none" dirty="0" err="1" smtClean="0">
                <a:ln>
                  <a:noFill/>
                </a:ln>
                <a:solidFill>
                  <a:srgbClr val="FFFF8B"/>
                </a:solidFill>
                <a:effectLst/>
              </a:rPr>
              <a:t>Пинхосович</a:t>
            </a:r>
            <a:r>
              <a:rPr lang="ru-RU" sz="2400" i="1" cap="none" dirty="0" smtClean="0">
                <a:ln>
                  <a:noFill/>
                </a:ln>
                <a:solidFill>
                  <a:srgbClr val="FFFF8B"/>
                </a:solidFill>
                <a:effectLst/>
              </a:rPr>
              <a:t> </a:t>
            </a:r>
            <a:r>
              <a:rPr lang="ru-RU" sz="2400" i="1" cap="none" dirty="0" smtClean="0">
                <a:ln>
                  <a:noFill/>
                </a:ln>
                <a:solidFill>
                  <a:srgbClr val="FFFF8B"/>
                </a:solidFill>
                <a:effectLst/>
              </a:rPr>
              <a:t/>
            </a:r>
            <a:br>
              <a:rPr lang="ru-RU" sz="2400" i="1" cap="none" dirty="0" smtClean="0">
                <a:ln>
                  <a:noFill/>
                </a:ln>
                <a:solidFill>
                  <a:srgbClr val="FFFF8B"/>
                </a:solidFill>
                <a:effectLst/>
              </a:rPr>
            </a:br>
            <a:r>
              <a:rPr lang="ru-RU" sz="2400" i="1" cap="none" dirty="0" smtClean="0">
                <a:ln>
                  <a:noFill/>
                </a:ln>
                <a:solidFill>
                  <a:srgbClr val="FFFF8B"/>
                </a:solidFill>
                <a:effectLst/>
              </a:rPr>
              <a:t>ГАПОУ СО «Нижнетагильский техникум </a:t>
            </a:r>
            <a:r>
              <a:rPr lang="ru-RU" sz="2400" cap="none" dirty="0" smtClean="0">
                <a:ln>
                  <a:noFill/>
                </a:ln>
                <a:solidFill>
                  <a:srgbClr val="FFFF8B"/>
                </a:solidFill>
                <a:effectLst/>
              </a:rPr>
              <a:t/>
            </a:r>
            <a:br>
              <a:rPr lang="ru-RU" sz="2400" cap="none" dirty="0" smtClean="0">
                <a:ln>
                  <a:noFill/>
                </a:ln>
                <a:solidFill>
                  <a:srgbClr val="FFFF8B"/>
                </a:solidFill>
                <a:effectLst/>
              </a:rPr>
            </a:br>
            <a:r>
              <a:rPr lang="ru-RU" sz="2400" i="1" cap="none" dirty="0" smtClean="0">
                <a:ln>
                  <a:noFill/>
                </a:ln>
                <a:solidFill>
                  <a:srgbClr val="FFFF8B"/>
                </a:solidFill>
                <a:effectLst/>
              </a:rPr>
              <a:t>металлообрабатывающих производств и сервиса»</a:t>
            </a:r>
            <a:endParaRPr lang="ru-RU" sz="2400" cap="none" dirty="0">
              <a:solidFill>
                <a:srgbClr val="FFFF8B"/>
              </a:solidFill>
              <a:effectLst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0648"/>
            <a:ext cx="1673731" cy="14390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116632"/>
            <a:ext cx="8568952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mtClean="0">
                <a:solidFill>
                  <a:srgbClr val="000000"/>
                </a:solidFill>
                <a:latin typeface="-apple-system"/>
              </a:rPr>
              <a:t>29 октября 2019 г, 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прошел мастер-класс </a:t>
            </a:r>
            <a:endParaRPr lang="ru-RU" dirty="0" smtClean="0">
              <a:solidFill>
                <a:srgbClr val="000000"/>
              </a:solidFill>
              <a:latin typeface="-apple-system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-apple-system"/>
              </a:rPr>
              <a:t>«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ОСНОВЫ ЖЕСТОВОГО ЯЗЫКА, УМЕЙ ОБЩАТЬСЯ», </a:t>
            </a:r>
            <a:endParaRPr lang="ru-RU" dirty="0" smtClean="0">
              <a:solidFill>
                <a:srgbClr val="000000"/>
              </a:solidFill>
              <a:latin typeface="-apple-system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-apple-system"/>
              </a:rPr>
              <a:t>организованный 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Добровольческим центром «От сердца к сердцу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»,</a:t>
            </a: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в рамках реализации проекта «Инклюзивные игры – Давай найдем слова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»</a:t>
            </a:r>
            <a:endParaRPr lang="ru-RU" dirty="0"/>
          </a:p>
        </p:txBody>
      </p:sp>
      <p:pic>
        <p:nvPicPr>
          <p:cNvPr id="2050" name="Picture 2" descr="https://sun9-72.userapi.com/c852020/v852020589/34103/QsMg_Bny8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181" y="1497649"/>
            <a:ext cx="5616624" cy="37385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705040"/>
            <a:ext cx="4500882" cy="2992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69"/>
          <a:stretch/>
        </p:blipFill>
        <p:spPr>
          <a:xfrm>
            <a:off x="243693" y="3776851"/>
            <a:ext cx="3897821" cy="2920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049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 rot="10800000" flipV="1">
            <a:off x="539552" y="1340768"/>
            <a:ext cx="8208912" cy="1754326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altLang="ru-RU" dirty="0">
                <a:solidFill>
                  <a:srgbClr val="000000"/>
                </a:solidFill>
                <a:latin typeface="-apple-system"/>
              </a:rPr>
              <a:t>Мероприятие было посвящено Новому </a:t>
            </a:r>
            <a:r>
              <a:rPr lang="ru-RU" altLang="ru-RU" dirty="0" smtClean="0">
                <a:solidFill>
                  <a:srgbClr val="000000"/>
                </a:solidFill>
                <a:latin typeface="-apple-system"/>
              </a:rPr>
              <a:t>году. </a:t>
            </a:r>
            <a:r>
              <a:rPr lang="ru-RU" altLang="ru-RU" dirty="0">
                <a:solidFill>
                  <a:srgbClr val="000000"/>
                </a:solidFill>
                <a:latin typeface="-apple-system"/>
              </a:rPr>
              <a:t>Команды состояли из студентов «Нижнетагильского техникума металлообрабатывающих производств и сервиса» (с ограничениями по слуху), студентов «Нижнетагильского государственного социально-педагогического института», а именно СПО "</a:t>
            </a:r>
            <a:r>
              <a:rPr lang="ru-RU" altLang="ru-RU" dirty="0" err="1">
                <a:solidFill>
                  <a:srgbClr val="000000"/>
                </a:solidFill>
                <a:latin typeface="-apple-system"/>
              </a:rPr>
              <a:t>ИмпериО</a:t>
            </a:r>
            <a:r>
              <a:rPr lang="ru-RU" altLang="ru-RU" dirty="0">
                <a:solidFill>
                  <a:srgbClr val="000000"/>
                </a:solidFill>
                <a:latin typeface="-apple-system"/>
              </a:rPr>
              <a:t>", СОП "Бригантина" и СПО "Веста" и студентов НТИ (УПИ) - ССО "Улыбка".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260648"/>
            <a:ext cx="9036496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-apple-system"/>
              </a:rPr>
              <a:t>17 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декабря 2018 года 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на базе НТГСПИ (ф) РГППУ, </a:t>
            </a:r>
            <a:endParaRPr lang="ru-RU" dirty="0" smtClean="0">
              <a:solidFill>
                <a:srgbClr val="000000"/>
              </a:solidFill>
              <a:latin typeface="-apple-system"/>
            </a:endParaRPr>
          </a:p>
          <a:p>
            <a:pPr algn="ctr"/>
            <a:r>
              <a:rPr lang="ru-RU" dirty="0" smtClean="0">
                <a:solidFill>
                  <a:srgbClr val="000000"/>
                </a:solidFill>
                <a:latin typeface="-apple-system"/>
              </a:rPr>
              <a:t>мероприятие 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в рамках проекта «Инклюзивные игры – Давай найдем слова», организованное Добровольческим центром «От сердца к сердцу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»</a:t>
            </a:r>
            <a:endParaRPr lang="ru-RU" dirty="0"/>
          </a:p>
        </p:txBody>
      </p:sp>
      <p:pic>
        <p:nvPicPr>
          <p:cNvPr id="3079" name="Picture 7" descr="https://sun9-70.userapi.com/c851328/v851328625/6a489/o7ebvCw9R0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76" y="3264352"/>
            <a:ext cx="4248472" cy="283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https://sun9-12.userapi.com/c851328/v851328625/6a83d/sYwiR-PtBm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429000"/>
            <a:ext cx="5018474" cy="3344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150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3588" y="44846"/>
            <a:ext cx="7416824" cy="10801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ctr">
              <a:spcBef>
                <a:spcPct val="0"/>
              </a:spcBef>
              <a:buNone/>
              <a:defRPr sz="3100" b="1" i="1" cap="all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Форум молодежи Уральского </a:t>
            </a:r>
            <a:endParaRPr lang="ru-RU" dirty="0" smtClean="0"/>
          </a:p>
          <a:p>
            <a:r>
              <a:rPr lang="ru-RU" dirty="0" smtClean="0"/>
              <a:t>федерального </a:t>
            </a:r>
            <a:r>
              <a:rPr lang="ru-RU" dirty="0"/>
              <a:t>округа «УТРО-2019»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5776" y="1147260"/>
            <a:ext cx="6444208" cy="36248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772816"/>
            <a:ext cx="3491880" cy="4655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1030" y="3429000"/>
            <a:ext cx="5616624" cy="3159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584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5"/>
          <p:cNvPicPr>
            <a:picLocks noChangeAspect="1" noChangeArrowheads="1"/>
          </p:cNvPicPr>
          <p:nvPr/>
        </p:nvPicPr>
        <p:blipFill rotWithShape="1">
          <a:blip r:embed="rId2" cstate="print"/>
          <a:srcRect l="26575" r="1"/>
          <a:stretch/>
        </p:blipFill>
        <p:spPr bwMode="auto">
          <a:xfrm>
            <a:off x="107505" y="2032906"/>
            <a:ext cx="9036496" cy="4647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147" name="Rectangle 1"/>
          <p:cNvSpPr>
            <a:spLocks noChangeArrowheads="1"/>
          </p:cNvSpPr>
          <p:nvPr/>
        </p:nvSpPr>
        <p:spPr bwMode="auto">
          <a:xfrm>
            <a:off x="357158" y="165722"/>
            <a:ext cx="8286808" cy="1477328"/>
          </a:xfrm>
          <a:prstGeom prst="rect">
            <a:avLst/>
          </a:prstGeom>
          <a:ln w="9525">
            <a:solidFill>
              <a:srgbClr val="CC3300"/>
            </a:solidFill>
            <a:prstDash val="sysDash"/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wrap="square" anchor="ctr">
            <a:spAutoFit/>
          </a:bodyPr>
          <a:lstStyle/>
          <a:p>
            <a:pPr algn="ctr"/>
            <a:r>
              <a:rPr lang="ru-RU" sz="3000" b="1" dirty="0">
                <a:solidFill>
                  <a:srgbClr val="CC33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Наиболее эффективно складываются партнерские отношения между техникумом и </a:t>
            </a:r>
            <a:endParaRPr lang="ru-RU" sz="3000" b="1" dirty="0" smtClean="0">
              <a:solidFill>
                <a:srgbClr val="CC3300"/>
              </a:solidFill>
              <a:latin typeface="Arial Narrow" pitchFamily="34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ru-RU" sz="3000" b="1" dirty="0" smtClean="0">
                <a:solidFill>
                  <a:srgbClr val="CC33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АО </a:t>
            </a:r>
            <a:r>
              <a:rPr lang="ru-RU" sz="3000" b="1" dirty="0">
                <a:solidFill>
                  <a:srgbClr val="CC3300"/>
                </a:solidFill>
                <a:latin typeface="Arial Narrow" pitchFamily="34" charset="0"/>
                <a:ea typeface="Calibri" pitchFamily="34" charset="0"/>
                <a:cs typeface="Times New Roman" pitchFamily="18" charset="0"/>
              </a:rPr>
              <a:t>«НПК «Уралвагонзавод»</a:t>
            </a:r>
          </a:p>
        </p:txBody>
      </p:sp>
      <p:pic>
        <p:nvPicPr>
          <p:cNvPr id="6148" name="Picture 2" descr="На главную">
            <a:hlinkClick r:id="rId3" tooltip="&quot;На главную&quot;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0980" y="1128502"/>
            <a:ext cx="1745862" cy="8639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922404"/>
            <a:ext cx="1549406" cy="133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2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72460"/>
            <a:ext cx="8786842" cy="250033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Многим выпускникам нашего техникума  (инвалиды по слуху) присвоены повышенные разряды (4 и 5) по профессии Станочник(металлообработка)</a:t>
            </a:r>
          </a:p>
          <a:p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В настоящее время выпускники являются наставниками в цехах корпорации  для студентов, проходящих производственную практику 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254" y="3140967"/>
            <a:ext cx="3199928" cy="3182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I:\фотки черная и практика\IMG_35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7635" y="2545192"/>
            <a:ext cx="2841768" cy="2186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148" y="4509120"/>
            <a:ext cx="2510590" cy="2299305"/>
          </a:xfrm>
          <a:prstGeom prst="rect">
            <a:avLst/>
          </a:prstGeom>
          <a:ln>
            <a:noFill/>
          </a:ln>
          <a:effectLst>
            <a:softEdge rad="254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556" y="2702903"/>
            <a:ext cx="2172704" cy="16761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84" y="4733565"/>
            <a:ext cx="2881140" cy="228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1348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971166334"/>
              </p:ext>
            </p:extLst>
          </p:nvPr>
        </p:nvGraphicFramePr>
        <p:xfrm>
          <a:off x="395536" y="764704"/>
          <a:ext cx="8568952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539552" y="188640"/>
            <a:ext cx="8424936" cy="890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 sz="288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Выпускники </a:t>
            </a:r>
          </a:p>
          <a:p>
            <a:pPr algn="ctr">
              <a:lnSpc>
                <a:spcPct val="90000"/>
              </a:lnSpc>
              <a:defRPr sz="288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трудоустройство на Уралвагонзавод</a:t>
            </a:r>
          </a:p>
        </p:txBody>
      </p:sp>
    </p:spTree>
    <p:extLst>
      <p:ext uri="{BB962C8B-B14F-4D97-AF65-F5344CB8AC3E}">
        <p14:creationId xmlns:p14="http://schemas.microsoft.com/office/powerpoint/2010/main" val="2144501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284311861"/>
              </p:ext>
            </p:extLst>
          </p:nvPr>
        </p:nvGraphicFramePr>
        <p:xfrm>
          <a:off x="125760" y="0"/>
          <a:ext cx="9144000" cy="674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025352" y="116632"/>
            <a:ext cx="7344816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 sz="24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Трудоустройство </a:t>
            </a:r>
            <a:r>
              <a:rPr lang="ru-RU" dirty="0" smtClean="0"/>
              <a:t>на Уралвагонзавод</a:t>
            </a:r>
            <a:endParaRPr lang="ru-RU" dirty="0"/>
          </a:p>
          <a:p>
            <a:pPr algn="ctr">
              <a:lnSpc>
                <a:spcPct val="80000"/>
              </a:lnSpc>
              <a:defRPr sz="24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(профессиональное обучение и </a:t>
            </a:r>
          </a:p>
          <a:p>
            <a:pPr algn="ctr">
              <a:lnSpc>
                <a:spcPct val="80000"/>
              </a:lnSpc>
              <a:defRPr sz="2400" b="1" i="0" u="none" strike="noStrike" kern="120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профессиональная подготовка)</a:t>
            </a:r>
          </a:p>
        </p:txBody>
      </p:sp>
    </p:spTree>
    <p:extLst>
      <p:ext uri="{BB962C8B-B14F-4D97-AF65-F5344CB8AC3E}">
        <p14:creationId xmlns:p14="http://schemas.microsoft.com/office/powerpoint/2010/main" val="96034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3146"/>
          <a:stretch/>
        </p:blipFill>
        <p:spPr>
          <a:xfrm>
            <a:off x="107504" y="1196752"/>
            <a:ext cx="5112567" cy="33303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3356992"/>
            <a:ext cx="4423135" cy="3317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27584" y="34261"/>
            <a:ext cx="7807510" cy="10464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ru-RU" sz="3100" b="1" i="1" cap="all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ФЕСТИВАЛЬ МОЛОДЕЖИ ГЛУХИХ </a:t>
            </a:r>
            <a:endParaRPr lang="ru-RU" sz="3100" b="1" i="1" cap="all" dirty="0" smtClean="0">
              <a:ln w="12700">
                <a:solidFill>
                  <a:schemeClr val="accent2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spcBef>
                <a:spcPct val="0"/>
              </a:spcBef>
            </a:pPr>
            <a:r>
              <a:rPr lang="ru-RU" sz="3100" b="1" i="1" cap="all" dirty="0" smtClean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"</a:t>
            </a:r>
            <a:r>
              <a:rPr lang="ru-RU" sz="3100" b="1" i="1" cap="all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ВСЕ В ТВОИХ РУКАХ"</a:t>
            </a:r>
          </a:p>
        </p:txBody>
      </p:sp>
    </p:spTree>
    <p:extLst>
      <p:ext uri="{BB962C8B-B14F-4D97-AF65-F5344CB8AC3E}">
        <p14:creationId xmlns:p14="http://schemas.microsoft.com/office/powerpoint/2010/main" val="168345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1520" y="44624"/>
            <a:ext cx="8604448" cy="17663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chemeClr val="bg1"/>
                </a:solidFill>
              </a:rPr>
              <a:t>Региональные Чемпионаты </a:t>
            </a:r>
            <a:r>
              <a:rPr lang="ru-RU" sz="2400" b="1" dirty="0">
                <a:solidFill>
                  <a:schemeClr val="bg1"/>
                </a:solidFill>
              </a:rPr>
              <a:t>Свердловской области по профессиональному мастерству среди инвалидов и лиц с ограниченными возможностями здоровья “Абилимпикс</a:t>
            </a:r>
            <a:r>
              <a:rPr lang="ru-RU" sz="2400" b="1" dirty="0" smtClean="0">
                <a:solidFill>
                  <a:schemeClr val="bg1"/>
                </a:solidFill>
              </a:rPr>
              <a:t>” 2017, 2018, 2019 года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38"/>
          <a:stretch/>
        </p:blipFill>
        <p:spPr>
          <a:xfrm>
            <a:off x="5076056" y="1810941"/>
            <a:ext cx="3620884" cy="382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7" r="16139"/>
          <a:stretch/>
        </p:blipFill>
        <p:spPr>
          <a:xfrm>
            <a:off x="464747" y="1876876"/>
            <a:ext cx="3569479" cy="4112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0331" t="19938" r="7970"/>
          <a:stretch/>
        </p:blipFill>
        <p:spPr>
          <a:xfrm>
            <a:off x="3203848" y="4221088"/>
            <a:ext cx="3528392" cy="2593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8978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9" y="4049601"/>
            <a:ext cx="4270397" cy="26825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90" y="4073629"/>
            <a:ext cx="4248472" cy="26825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69" y="1179620"/>
            <a:ext cx="4248471" cy="2834834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fil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590" y="1170381"/>
            <a:ext cx="4248472" cy="2834834"/>
          </a:xfrm>
          <a:prstGeom prst="rect">
            <a:avLst/>
          </a:prstGeom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85094" y="10510"/>
            <a:ext cx="8928992" cy="10081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3100" i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Региональный чемпионат</a:t>
            </a:r>
            <a:br>
              <a:rPr lang="ru-RU" sz="3100" i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ru-RU" sz="3100" i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ru-RU" sz="3100" i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Абилимпикс </a:t>
            </a:r>
            <a:r>
              <a:rPr lang="ru-RU" sz="3100" i="1" dirty="0" smtClean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2019 </a:t>
            </a:r>
            <a:r>
              <a:rPr lang="ru-RU" sz="3100" i="1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в НТТМПС</a:t>
            </a:r>
          </a:p>
        </p:txBody>
      </p:sp>
    </p:spTree>
    <p:extLst>
      <p:ext uri="{BB962C8B-B14F-4D97-AF65-F5344CB8AC3E}">
        <p14:creationId xmlns:p14="http://schemas.microsoft.com/office/powerpoint/2010/main" val="179408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Приём по сети\Техникум новы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360" y="136087"/>
            <a:ext cx="8208912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Стрелка вниз 3"/>
          <p:cNvSpPr/>
          <p:nvPr/>
        </p:nvSpPr>
        <p:spPr>
          <a:xfrm>
            <a:off x="4143760" y="3170094"/>
            <a:ext cx="1008112" cy="701437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252985" y="3836577"/>
            <a:ext cx="734481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spc="300" dirty="0" smtClean="0">
                <a:latin typeface="+mj-lt"/>
                <a:ea typeface="Calibri" panose="020F0502020204030204" pitchFamily="34" charset="0"/>
              </a:rPr>
              <a:t>ОБЕСПЕЧЕНИЕ ДОСТУПНОСТИ ПОЛУЧЕНИЯ ОБРАЗОВАНИЯ ДЕТЬМИ С УЧЕТОМ ИХ ПСИХОФИЗИЧЕСКИХ ОСОБЕННОСТЕЙ</a:t>
            </a:r>
            <a:endParaRPr lang="ru-RU" sz="2000" spc="300" dirty="0"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5576" y="5229198"/>
            <a:ext cx="2986948" cy="95410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ИНВАЛИДЫ </a:t>
            </a:r>
          </a:p>
          <a:p>
            <a:pPr algn="ctr"/>
            <a:r>
              <a:rPr lang="ru-RU" sz="28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 СЛУХУ </a:t>
            </a: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553109" y="5229199"/>
            <a:ext cx="3317575" cy="83099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ИНВАЛИДЫ 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 ЗАБОЛЕВАНИЮ</a:t>
            </a:r>
          </a:p>
        </p:txBody>
      </p:sp>
      <p:sp>
        <p:nvSpPr>
          <p:cNvPr id="12" name="Выноска со стрелками влево/вправо 11"/>
          <p:cNvSpPr/>
          <p:nvPr/>
        </p:nvSpPr>
        <p:spPr>
          <a:xfrm>
            <a:off x="3926888" y="5229198"/>
            <a:ext cx="1365192" cy="1200329"/>
          </a:xfrm>
          <a:prstGeom prst="leftRight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7918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68760"/>
            <a:ext cx="6412400" cy="4270758"/>
          </a:xfrm>
          <a:prstGeom prst="rect">
            <a:avLst/>
          </a:prstGeom>
        </p:spPr>
      </p:pic>
      <p:pic>
        <p:nvPicPr>
          <p:cNvPr id="3" name="Рисунок 2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844824"/>
            <a:ext cx="3581150" cy="47748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20852" y="260648"/>
            <a:ext cx="7644144" cy="5693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/>
          <a:p>
            <a:pPr algn="ctr">
              <a:spcBef>
                <a:spcPct val="0"/>
              </a:spcBef>
            </a:pPr>
            <a:r>
              <a:rPr lang="ru-RU" sz="3100" b="1" i="1" cap="all" dirty="0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Национальный Чемпионат 2018 </a:t>
            </a:r>
          </a:p>
        </p:txBody>
      </p:sp>
    </p:spTree>
    <p:extLst>
      <p:ext uri="{BB962C8B-B14F-4D97-AF65-F5344CB8AC3E}">
        <p14:creationId xmlns:p14="http://schemas.microsoft.com/office/powerpoint/2010/main" val="392760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960" t="9050" r="25641" b="2751"/>
          <a:stretch/>
        </p:blipFill>
        <p:spPr>
          <a:xfrm>
            <a:off x="251520" y="512676"/>
            <a:ext cx="4320480" cy="604867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20600" t="15350" r="12201" b="15350"/>
          <a:stretch/>
        </p:blipFill>
        <p:spPr>
          <a:xfrm>
            <a:off x="4139952" y="1700808"/>
            <a:ext cx="4800533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3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-399" t="8002" r="399" b="7350"/>
          <a:stretch/>
        </p:blipFill>
        <p:spPr>
          <a:xfrm>
            <a:off x="4572000" y="1340766"/>
            <a:ext cx="4248472" cy="5382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863588" y="44846"/>
            <a:ext cx="7416824" cy="10801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97500"/>
          </a:bodyPr>
          <a:lstStyle>
            <a:lvl1pPr algn="ctr">
              <a:spcBef>
                <a:spcPct val="0"/>
              </a:spcBef>
              <a:buNone/>
              <a:defRPr sz="3100" b="1" i="1" cap="all">
                <a:ln w="12700"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ru-RU" dirty="0"/>
              <a:t>Форум молодежи Уральского </a:t>
            </a:r>
            <a:endParaRPr lang="ru-RU" dirty="0" smtClean="0"/>
          </a:p>
          <a:p>
            <a:r>
              <a:rPr lang="ru-RU" dirty="0" smtClean="0"/>
              <a:t>федерального </a:t>
            </a:r>
            <a:r>
              <a:rPr lang="ru-RU" dirty="0"/>
              <a:t>округа «УТРО-2019»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11466" r="21012"/>
          <a:stretch/>
        </p:blipFill>
        <p:spPr>
          <a:xfrm>
            <a:off x="179512" y="1662665"/>
            <a:ext cx="4266373" cy="47388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417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hlinkClick r:id="rId2" action="ppaction://hlinkfile"/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l="5480" t="15350" r="29840" b="4850"/>
          <a:stretch/>
        </p:blipFill>
        <p:spPr>
          <a:xfrm>
            <a:off x="1187624" y="0"/>
            <a:ext cx="6919399" cy="6829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40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6" y="188640"/>
            <a:ext cx="65402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И снова в долгий путь……</a:t>
            </a:r>
            <a:endParaRPr lang="ru-RU" sz="40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412776"/>
            <a:ext cx="3651870" cy="486916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199" y="1412776"/>
            <a:ext cx="3579862" cy="477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10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43608" y="1988840"/>
            <a:ext cx="7662672" cy="244827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СПАСИБО </a:t>
            </a:r>
            <a:r>
              <a:rPr lang="ru-RU" dirty="0" smtClean="0"/>
              <a:t>ЗА ВНИМАНИЕ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664"/>
            <a:ext cx="2375864" cy="2042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2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127427" y="116632"/>
            <a:ext cx="8889143" cy="138499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5397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1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NewRomanPSMT"/>
                <a:cs typeface="Browallia New" panose="020B0604020202020204" pitchFamily="34" charset="-34"/>
              </a:rPr>
              <a:t>Созданные условия доступности профессионального образования для инвалидов по слуху в НТТМПС</a:t>
            </a:r>
            <a:endParaRPr kumimoji="0" lang="ru-RU" sz="3600" b="1" i="1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cs typeface="Browallia New" panose="020B0604020202020204" pitchFamily="34" charset="-34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30986" y="1772816"/>
            <a:ext cx="8784976" cy="501317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800" b="1" i="1" dirty="0" smtClean="0">
                <a:solidFill>
                  <a:schemeClr val="bg1"/>
                </a:solidFill>
              </a:rPr>
              <a:t/>
            </a:r>
            <a:br>
              <a:rPr lang="ru-RU" sz="2800" b="1" i="1" dirty="0" smtClean="0">
                <a:solidFill>
                  <a:schemeClr val="bg1"/>
                </a:solidFill>
              </a:rPr>
            </a:br>
            <a:r>
              <a:rPr lang="ru-RU" sz="2800" i="1" dirty="0" smtClean="0">
                <a:solidFill>
                  <a:schemeClr val="bg1"/>
                </a:solidFill>
              </a:rPr>
              <a:t>- </a:t>
            </a:r>
            <a:r>
              <a:rPr lang="ru-RU" sz="2400" dirty="0">
                <a:solidFill>
                  <a:schemeClr val="bg1"/>
                </a:solidFill>
                <a:effectLst/>
              </a:rPr>
              <a:t>специализированный учебный кабинет и УПМ оборудован индукционной системой «</a:t>
            </a:r>
            <a:r>
              <a:rPr lang="ru-RU" sz="2400" dirty="0" err="1">
                <a:solidFill>
                  <a:schemeClr val="bg1"/>
                </a:solidFill>
                <a:effectLst/>
              </a:rPr>
              <a:t>Круст</a:t>
            </a:r>
            <a:r>
              <a:rPr lang="ru-RU" sz="2400" dirty="0">
                <a:solidFill>
                  <a:schemeClr val="bg1"/>
                </a:solidFill>
                <a:effectLst/>
              </a:rPr>
              <a:t>» УС-50/К</a:t>
            </a:r>
            <a:r>
              <a:rPr lang="ru-RU" sz="2400" b="1" i="1" dirty="0" smtClean="0">
                <a:solidFill>
                  <a:schemeClr val="bg1"/>
                </a:solidFill>
              </a:rPr>
              <a:t>;</a:t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>
                <a:solidFill>
                  <a:schemeClr val="bg1"/>
                </a:solidFill>
              </a:rPr>
              <a:t/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 smtClean="0">
                <a:solidFill>
                  <a:schemeClr val="bg1"/>
                </a:solidFill>
              </a:rPr>
              <a:t>- </a:t>
            </a:r>
            <a:r>
              <a:rPr lang="ru-RU" sz="2400" dirty="0" smtClean="0">
                <a:solidFill>
                  <a:schemeClr val="bg1"/>
                </a:solidFill>
                <a:effectLst/>
              </a:rPr>
              <a:t>работа </a:t>
            </a:r>
            <a:r>
              <a:rPr lang="ru-RU" sz="2400" dirty="0">
                <a:solidFill>
                  <a:schemeClr val="bg1"/>
                </a:solidFill>
                <a:effectLst/>
              </a:rPr>
              <a:t>в малых группах, посещение общественных мест обеспечивается переносным комплектом индукционной петли малого радиуса действия (1,2 м</a:t>
            </a:r>
            <a:r>
              <a:rPr lang="ru-RU" sz="2400" baseline="30000" dirty="0">
                <a:solidFill>
                  <a:schemeClr val="bg1"/>
                </a:solidFill>
                <a:effectLst/>
              </a:rPr>
              <a:t>2</a:t>
            </a:r>
            <a:r>
              <a:rPr lang="ru-RU" sz="2400" dirty="0">
                <a:solidFill>
                  <a:schemeClr val="bg1"/>
                </a:solidFill>
                <a:effectLst/>
              </a:rPr>
              <a:t>)</a:t>
            </a:r>
            <a:r>
              <a:rPr lang="ru-RU" sz="2400" b="1" i="1" dirty="0" smtClean="0">
                <a:solidFill>
                  <a:schemeClr val="bg1"/>
                </a:solidFill>
              </a:rPr>
              <a:t>; </a:t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 smtClean="0">
                <a:solidFill>
                  <a:schemeClr val="bg1"/>
                </a:solidFill>
              </a:rPr>
              <a:t> </a:t>
            </a:r>
            <a:r>
              <a:rPr lang="ru-RU" sz="2400" b="1" i="1" dirty="0">
                <a:solidFill>
                  <a:schemeClr val="bg1"/>
                </a:solidFill>
              </a:rPr>
              <a:t/>
            </a:r>
            <a:br>
              <a:rPr lang="ru-RU" sz="2400" b="1" i="1" dirty="0">
                <a:solidFill>
                  <a:schemeClr val="bg1"/>
                </a:solidFill>
              </a:rPr>
            </a:br>
            <a:r>
              <a:rPr lang="ru-RU" sz="2400" b="1" i="1" dirty="0" smtClean="0">
                <a:solidFill>
                  <a:schemeClr val="bg1"/>
                </a:solidFill>
              </a:rPr>
              <a:t>- </a:t>
            </a:r>
            <a:r>
              <a:rPr lang="ru-RU" sz="2400" dirty="0" err="1">
                <a:solidFill>
                  <a:schemeClr val="bg1"/>
                </a:solidFill>
                <a:effectLst/>
              </a:rPr>
              <a:t>внеучебное</a:t>
            </a:r>
            <a:r>
              <a:rPr lang="ru-RU" sz="2400" dirty="0">
                <a:solidFill>
                  <a:schemeClr val="bg1"/>
                </a:solidFill>
                <a:effectLst/>
              </a:rPr>
              <a:t> пространство техникума, учебный кабинет, учебная мастерская металлообработки оборудованы «Бегущими строками</a:t>
            </a:r>
            <a:r>
              <a:rPr lang="ru-RU" sz="2400" dirty="0" smtClean="0">
                <a:solidFill>
                  <a:schemeClr val="bg1"/>
                </a:solidFill>
                <a:effectLst/>
              </a:rPr>
              <a:t>»</a:t>
            </a:r>
            <a:r>
              <a:rPr lang="ru-RU" sz="2400" b="1" i="1" dirty="0" smtClean="0">
                <a:solidFill>
                  <a:schemeClr val="bg1"/>
                </a:solidFill>
              </a:rPr>
              <a:t>;</a:t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 smtClean="0">
                <a:solidFill>
                  <a:schemeClr val="bg1"/>
                </a:solidFill>
              </a:rPr>
              <a:t/>
            </a:r>
            <a:br>
              <a:rPr lang="ru-RU" sz="2400" b="1" i="1" dirty="0" smtClean="0">
                <a:solidFill>
                  <a:schemeClr val="bg1"/>
                </a:solidFill>
              </a:rPr>
            </a:br>
            <a:r>
              <a:rPr lang="ru-RU" sz="2400" b="1" i="1" dirty="0" smtClean="0">
                <a:solidFill>
                  <a:schemeClr val="bg1"/>
                </a:solidFill>
              </a:rPr>
              <a:t>- </a:t>
            </a:r>
            <a:r>
              <a:rPr lang="ru-RU" sz="2400" dirty="0" err="1">
                <a:solidFill>
                  <a:schemeClr val="bg1"/>
                </a:solidFill>
                <a:effectLst/>
              </a:rPr>
              <a:t>внеучебное</a:t>
            </a:r>
            <a:r>
              <a:rPr lang="ru-RU" sz="2400" dirty="0">
                <a:solidFill>
                  <a:schemeClr val="bg1"/>
                </a:solidFill>
                <a:effectLst/>
              </a:rPr>
              <a:t> пространство техникума оснащены информационными </a:t>
            </a:r>
            <a:r>
              <a:rPr lang="ru-RU" sz="2400" dirty="0" smtClean="0">
                <a:solidFill>
                  <a:schemeClr val="bg1"/>
                </a:solidFill>
                <a:effectLst/>
              </a:rPr>
              <a:t>киосками</a:t>
            </a:r>
            <a: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b="1" i="1" dirty="0" smtClean="0">
                <a:solidFill>
                  <a:schemeClr val="accent2">
                    <a:lumMod val="75000"/>
                  </a:schemeClr>
                </a:solidFill>
              </a:rPr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1681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568951" cy="30243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Куратором и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тьютором </a:t>
            </a: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одном лице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группы, где </a:t>
            </a:r>
            <a:r>
              <a:rPr lang="ru-RU" sz="32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обучаются </a:t>
            </a:r>
            <a:r>
              <a:rPr lang="ru-RU" sz="32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студенты-инвалиды по слуху  является переводчик русского жестового языка</a:t>
            </a:r>
            <a:endParaRPr lang="ru-RU" sz="28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929" r="7143"/>
          <a:stretch/>
        </p:blipFill>
        <p:spPr>
          <a:xfrm>
            <a:off x="1115616" y="3410244"/>
            <a:ext cx="3384376" cy="33408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3410244"/>
            <a:ext cx="3453970" cy="3302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7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J:\елена\P1010112.JPG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/>
          <a:srcRect l="10524" r="5284"/>
          <a:stretch/>
        </p:blipFill>
        <p:spPr bwMode="auto">
          <a:xfrm>
            <a:off x="2195736" y="3861048"/>
            <a:ext cx="2520280" cy="2750354"/>
          </a:xfrm>
          <a:prstGeom prst="rect">
            <a:avLst/>
          </a:prstGeom>
          <a:noFill/>
        </p:spPr>
      </p:pic>
      <p:pic>
        <p:nvPicPr>
          <p:cNvPr id="22534" name="Picture 6" descr="Настройка и ремонт домашнего компьютера, как выбрать ноутбук - Материаловедение. Учебник. Гриф Государственного комитета по стро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810" y="2852936"/>
            <a:ext cx="2104818" cy="2736304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280920" cy="249691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МЕТОДИЧЕСКОЕ ПОСОБИЕ «Профессиональные практического жесты  обучающихся инвалидов по слуху» </a:t>
            </a:r>
            <a:br>
              <a:rPr lang="ru-RU" sz="32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" descr="J:\елена\P1010117.JPG"/>
          <p:cNvPicPr>
            <a:picLocks noChangeAspect="1" noChangeArrowheads="1"/>
          </p:cNvPicPr>
          <p:nvPr/>
        </p:nvPicPr>
        <p:blipFill rotWithShape="1">
          <a:blip r:embed="rId4" cstate="print"/>
          <a:srcRect l="11054" r="10722"/>
          <a:stretch/>
        </p:blipFill>
        <p:spPr bwMode="auto">
          <a:xfrm>
            <a:off x="6732240" y="3896758"/>
            <a:ext cx="2247343" cy="2714644"/>
          </a:xfrm>
          <a:prstGeom prst="rect">
            <a:avLst/>
          </a:prstGeom>
          <a:noFill/>
        </p:spPr>
      </p:pic>
      <p:pic>
        <p:nvPicPr>
          <p:cNvPr id="10" name="Picture 2" descr="Ю.к. катаенко Электротехника Учебное пособие , автор Катаенко Ю.К. скачать Энергетика. Электротехника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32040" y="2839026"/>
            <a:ext cx="2071702" cy="2714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189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кретарь\Desktop\Карты\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07" y="0"/>
            <a:ext cx="9129493" cy="6858000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2786050" y="4000504"/>
            <a:ext cx="36000" cy="36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7422" y="3929066"/>
            <a:ext cx="397545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Нижний Тагил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488" y="4071942"/>
            <a:ext cx="262892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Невьянск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7488" y="4214818"/>
            <a:ext cx="378309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Екатеринбург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0364" y="3857628"/>
            <a:ext cx="166712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Серов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14414" y="4286256"/>
            <a:ext cx="286938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Волгоград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2910" y="4214818"/>
            <a:ext cx="439223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Ростов-на-Дону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71934" y="4857760"/>
            <a:ext cx="367088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Новосибирск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43108" y="3500438"/>
            <a:ext cx="173124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Киров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00100" y="3929066"/>
            <a:ext cx="219612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Луганск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4612" y="4286256"/>
            <a:ext cx="298159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Челябинск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43108" y="4500570"/>
            <a:ext cx="392736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Магнитогорск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85918" y="3286124"/>
            <a:ext cx="296556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Ярославль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214546" y="4000504"/>
            <a:ext cx="506549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</a:t>
            </a:r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 Елизаветинское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71802" y="4000504"/>
            <a:ext cx="285752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5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с</a:t>
            </a:r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. Азанка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643174" y="3714752"/>
            <a:ext cx="262892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Волчанск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57290" y="3643314"/>
            <a:ext cx="128240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Тула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57422" y="4071942"/>
            <a:ext cx="298159" cy="769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500" b="1" dirty="0" err="1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Кировград</a:t>
            </a:r>
            <a:endParaRPr lang="ru-RU" sz="500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25" name="Овал 24"/>
          <p:cNvSpPr/>
          <p:nvPr/>
        </p:nvSpPr>
        <p:spPr>
          <a:xfrm>
            <a:off x="2786050" y="4143380"/>
            <a:ext cx="71438" cy="7143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2786050" y="4071942"/>
            <a:ext cx="36000" cy="36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2714612" y="4071942"/>
            <a:ext cx="36000" cy="36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28" name="Овал 27"/>
          <p:cNvSpPr/>
          <p:nvPr/>
        </p:nvSpPr>
        <p:spPr>
          <a:xfrm>
            <a:off x="3000364" y="4071942"/>
            <a:ext cx="36000" cy="36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2928926" y="3857628"/>
            <a:ext cx="36000" cy="36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2928926" y="3786190"/>
            <a:ext cx="36000" cy="36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2285984" y="3571876"/>
            <a:ext cx="71438" cy="7143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2643174" y="4214818"/>
            <a:ext cx="71438" cy="7143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34" name="Овал 33"/>
          <p:cNvSpPr/>
          <p:nvPr/>
        </p:nvSpPr>
        <p:spPr>
          <a:xfrm>
            <a:off x="2428860" y="4429132"/>
            <a:ext cx="36000" cy="360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4000496" y="4786322"/>
            <a:ext cx="71438" cy="7143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36" name="Овал 35"/>
          <p:cNvSpPr/>
          <p:nvPr/>
        </p:nvSpPr>
        <p:spPr>
          <a:xfrm>
            <a:off x="928662" y="4071942"/>
            <a:ext cx="71438" cy="7143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928662" y="3857628"/>
            <a:ext cx="71438" cy="7143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38" name="Овал 37"/>
          <p:cNvSpPr/>
          <p:nvPr/>
        </p:nvSpPr>
        <p:spPr>
          <a:xfrm>
            <a:off x="1357290" y="4143380"/>
            <a:ext cx="71438" cy="7143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1285852" y="3571876"/>
            <a:ext cx="71438" cy="7143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1785918" y="3214686"/>
            <a:ext cx="71438" cy="71438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ru-RU" sz="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40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50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" dur="50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" dur="50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autoRev="1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autoRev="1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7" dur="500" autoRev="1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" dur="500" autoRev="1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500" autoRev="1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1" dur="50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2" dur="50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" dur="50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500" autoRev="1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autoRev="1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7" dur="500" autoRev="1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500" autoRev="1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autoRev="1" fill="hold"/>
                                        <p:tgtEl>
                                          <p:spTgt spid="26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1" dur="500" autoRev="1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autoRev="1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500" autoRev="1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autoRev="1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autoRev="1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autoRev="1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500" autoRev="1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autoRev="1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1" dur="500" autoRev="1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autoRev="1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3" dur="500" autoRev="1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500" autoRev="1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47" dur="500" autoRev="1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8" dur="500" autoRev="1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autoRev="1" fill="hold"/>
                                        <p:tgtEl>
                                          <p:spTgt spid="2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1" dur="500" autoRev="1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2" dur="500" autoRev="1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3" dur="500" autoRev="1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500" autoRev="1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autoRev="1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57" dur="500" autoRev="1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8" dur="500" autoRev="1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autoRev="1" fill="hold"/>
                                        <p:tgtEl>
                                          <p:spTgt spid="2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0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1" dur="500" autoRev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2" dur="500" autoRev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500" autoRev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500" autoRev="1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autoRev="1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67" dur="500" autoRev="1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8" dur="500" autoRev="1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autoRev="1" fill="hold"/>
                                        <p:tgtEl>
                                          <p:spTgt spid="3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0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1" dur="500" autoRev="1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autoRev="1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500" autoRev="1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autoRev="1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6" dur="5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500" autoRev="1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9" dur="500" autoRev="1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500" autoRev="1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500" autoRev="1" fill="hold"/>
                                        <p:tgtEl>
                                          <p:spTgt spid="31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3" dur="500" autoRev="1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4" dur="500" autoRev="1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500" autoRev="1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autoRev="1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500" autoRev="1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9" dur="500" autoRev="1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0" dur="500" autoRev="1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500" autoRev="1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2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3" dur="500" autoRev="1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4" dur="500" autoRev="1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500" autoRev="1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500" autoRev="1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8" dur="500" autoRev="1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99" dur="500" autoRev="1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0" dur="500" autoRev="1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1" dur="500" autoRev="1" fill="hold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2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3" dur="500" autoRev="1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4" dur="500" autoRev="1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5" dur="500" autoRev="1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autoRev="1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500" autoRev="1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09" dur="500" autoRev="1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500" autoRev="1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autoRev="1" fill="hold"/>
                                        <p:tgtEl>
                                          <p:spTgt spid="35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2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3" dur="500" autoRev="1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4" dur="500" autoRev="1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5" dur="500" autoRev="1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500" autoRev="1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8" dur="500" autoRev="1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19" dur="500" autoRev="1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autoRev="1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autoRev="1" fill="hold"/>
                                        <p:tgtEl>
                                          <p:spTgt spid="36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2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3" dur="500" autoRev="1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4" dur="500" autoRev="1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5" dur="500" autoRev="1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500" autoRev="1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8" dur="500" autoRev="1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9" dur="500" autoRev="1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0" dur="500" autoRev="1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1" dur="500" autoRev="1" fill="hold"/>
                                        <p:tgtEl>
                                          <p:spTgt spid="37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2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3" dur="500" autoRev="1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4" dur="500" autoRev="1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5" dur="500" autoRev="1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6" dur="500" autoRev="1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8" dur="500" autoRev="1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39" dur="500" autoRev="1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0" dur="500" autoRev="1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autoRev="1" fill="hold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2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3" dur="500" autoRev="1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4" dur="500" autoRev="1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autoRev="1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autoRev="1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8" dur="500" autoRev="1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49" dur="500" autoRev="1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0" dur="500" autoRev="1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1" dur="500" autoRev="1" fill="hold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2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3" dur="500" autoRev="1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autoRev="1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autoRev="1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autoRev="1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7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8" dur="500" autoRev="1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59" dur="500" autoRev="1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0" dur="500" autoRev="1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1" dur="500" autoRev="1" fill="hold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7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2"/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3" dur="500" autoRev="1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4" dur="500" autoRev="1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5" dur="500" autoRev="1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500" autoRev="1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8" dur="5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9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0" dur="5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1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2" dur="5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3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4" dur="5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5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6" dur="5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7" presetID="6" presetClass="emp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8" dur="5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9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0" dur="5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2" dur="5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3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4" dur="5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5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6" dur="5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7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8" dur="5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9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0" dur="5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1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2" dur="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3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4" dur="5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5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6" dur="5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5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6" presetClass="emp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0" dur="5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1" presetID="6" presetClass="emp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2" dur="5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19" grpId="1"/>
      <p:bldP spid="20" grpId="0"/>
      <p:bldP spid="21" grpId="0"/>
      <p:bldP spid="21" grpId="1"/>
      <p:bldP spid="22" grpId="0"/>
      <p:bldP spid="23" grpId="0"/>
      <p:bldP spid="24" grpId="0"/>
      <p:bldP spid="25" grpId="0" build="allAtOnce" animBg="1"/>
      <p:bldP spid="26" grpId="0" build="allAtOnce" animBg="1"/>
      <p:bldP spid="27" grpId="0" build="allAtOnce" animBg="1"/>
      <p:bldP spid="28" grpId="0" build="allAtOnce" animBg="1"/>
      <p:bldP spid="29" grpId="0" build="allAtOnce" animBg="1"/>
      <p:bldP spid="30" grpId="0" build="allAtOnce" animBg="1"/>
      <p:bldP spid="31" grpId="0" build="allAtOnce" animBg="1"/>
      <p:bldP spid="32" grpId="0" build="allAtOnce" animBg="1"/>
      <p:bldP spid="34" grpId="0" build="allAtOnce" animBg="1"/>
      <p:bldP spid="35" grpId="0" build="allAtOnce" animBg="1"/>
      <p:bldP spid="36" grpId="0" build="allAtOnce" animBg="1"/>
      <p:bldP spid="37" grpId="0" build="allAtOnce" animBg="1"/>
      <p:bldP spid="38" grpId="0" build="allAtOnce" animBg="1"/>
      <p:bldP spid="39" grpId="0" build="allAtOnce" animBg="1"/>
      <p:bldP spid="40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User\Desktop\с рабочего стола\фото новые группа 105-1\20151021_113129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5"/>
            <a:ext cx="4631402" cy="38884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C:\Users\User\Desktop\с рабочего стола\фото новые группа 105-1\20161207_1153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6632"/>
            <a:ext cx="3577510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C:\Users\User\Desktop\с рабочего стола\фото новые группа 105-1\20160325_1430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356992"/>
            <a:ext cx="3168352" cy="3218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4182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8" y="106613"/>
            <a:ext cx="7706817" cy="1224136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b="1" i="1" dirty="0" err="1" smtClean="0">
                <a:solidFill>
                  <a:schemeClr val="accent1">
                    <a:lumMod val="75000"/>
                  </a:schemeClr>
                </a:solidFill>
              </a:rPr>
              <a:t>Внеучебная</a:t>
            </a:r>
            <a:r>
              <a:rPr lang="ru-RU" b="1" i="1" dirty="0" smtClean="0">
                <a:solidFill>
                  <a:schemeClr val="accent1">
                    <a:lumMod val="75000"/>
                  </a:schemeClr>
                </a:solidFill>
              </a:rPr>
              <a:t> деятельность-инклюзивные мероприятия</a:t>
            </a:r>
            <a:endParaRPr lang="ru-RU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389839"/>
            <a:ext cx="3384376" cy="253828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417315"/>
            <a:ext cx="3611893" cy="25382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106889"/>
            <a:ext cx="3544755" cy="26585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855" y="4081712"/>
            <a:ext cx="3611893" cy="270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0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 descr="J:\фото 05-1\фотки\IMG_98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42852"/>
            <a:ext cx="3929090" cy="2857496"/>
          </a:xfrm>
          <a:prstGeom prst="rect">
            <a:avLst/>
          </a:prstGeom>
          <a:noFill/>
        </p:spPr>
      </p:pic>
      <p:pic>
        <p:nvPicPr>
          <p:cNvPr id="6" name="Picture 5" descr="D:\Картинки\Олег В\фото 05-а\День здоровья! Лыжная база!\WT6l2fkhRi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202237"/>
            <a:ext cx="3857652" cy="32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284984"/>
            <a:ext cx="4030168" cy="323391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2852"/>
            <a:ext cx="4000528" cy="2857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13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_RU_bluegreen_Knot">
  <a:themeElements>
    <a:clrScheme name="Korea01">
      <a:dk1>
        <a:srgbClr val="000000"/>
      </a:dk1>
      <a:lt1>
        <a:srgbClr val="FFFFFF"/>
      </a:lt1>
      <a:dk2>
        <a:srgbClr val="003366"/>
      </a:dk2>
      <a:lt2>
        <a:srgbClr val="F5F1D7"/>
      </a:lt2>
      <a:accent1>
        <a:srgbClr val="B2B2B2"/>
      </a:accent1>
      <a:accent2>
        <a:srgbClr val="C6BE5A"/>
      </a:accent2>
      <a:accent3>
        <a:srgbClr val="84AA4B"/>
      </a:accent3>
      <a:accent4>
        <a:srgbClr val="CB6B23"/>
      </a:accent4>
      <a:accent5>
        <a:srgbClr val="8A6EB2"/>
      </a:accent5>
      <a:accent6>
        <a:srgbClr val="4AA3AC"/>
      </a:accent6>
      <a:hlink>
        <a:srgbClr val="0FD2D7"/>
      </a:hlink>
      <a:folHlink>
        <a:srgbClr val="FF0066"/>
      </a:folHlink>
    </a:clrScheme>
    <a:fontScheme name="Korea01">
      <a:majorFont>
        <a:latin typeface="Calisto MT"/>
        <a:ea typeface=""/>
        <a:cs typeface=""/>
      </a:majorFont>
      <a:minorFont>
        <a:latin typeface="Constantia"/>
        <a:ea typeface=""/>
        <a:cs typeface=""/>
      </a:minorFont>
    </a:fontScheme>
    <a:fmtScheme name="Korea0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35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35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8100000" algn="b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translucentPowder">
            <a:bevelT w="38100" h="38100" prst="slope"/>
          </a:sp3d>
        </a:effectStyle>
        <a:effectStyle>
          <a:effectLst>
            <a:outerShdw blurRad="50800" dist="25400" dir="2700000" algn="b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8000000"/>
            </a:lightRig>
          </a:scene3d>
          <a:sp3d prstMaterial="flat">
            <a:bevelT w="31750" h="63500" prst="slope"/>
          </a:sp3d>
        </a:effectStyle>
        <a:effectStyle>
          <a:effectLst>
            <a:outerShdw blurRad="38100" dist="38100" dir="2700000" algn="b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6200000"/>
            </a:lightRig>
          </a:scene3d>
          <a:sp3d prstMaterial="flat">
            <a:bevelT w="57150" h="1143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atMod val="90000"/>
              </a:schemeClr>
            </a:gs>
            <a:gs pos="100000">
              <a:schemeClr val="phClr">
                <a:shade val="90000"/>
                <a:satMod val="100000"/>
                <a:lumMod val="80000"/>
              </a:schemeClr>
            </a:gs>
          </a:gsLst>
          <a:lin ang="10800000" scaled="1"/>
        </a:gradFill>
        <a:gradFill rotWithShape="1">
          <a:gsLst>
            <a:gs pos="22000">
              <a:schemeClr val="phClr">
                <a:tint val="100000"/>
                <a:shade val="60000"/>
                <a:satMod val="170000"/>
              </a:schemeClr>
            </a:gs>
            <a:gs pos="100000">
              <a:schemeClr val="phClr">
                <a:tint val="95000"/>
                <a:shade val="100000"/>
                <a:satMod val="130000"/>
                <a:lumMod val="130000"/>
              </a:schemeClr>
            </a:gs>
          </a:gsLst>
          <a:lin ang="2700000" scaled="1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7932</TotalTime>
  <Words>355</Words>
  <Application>Microsoft Office PowerPoint</Application>
  <PresentationFormat>Экран (4:3)</PresentationFormat>
  <Paragraphs>59</Paragraphs>
  <Slides>25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5" baseType="lpstr">
      <vt:lpstr>-apple-system</vt:lpstr>
      <vt:lpstr>Arial</vt:lpstr>
      <vt:lpstr>Arial Narrow</vt:lpstr>
      <vt:lpstr>Browallia New</vt:lpstr>
      <vt:lpstr>Calibri</vt:lpstr>
      <vt:lpstr>Calisto MT</vt:lpstr>
      <vt:lpstr>Constantia</vt:lpstr>
      <vt:lpstr>Times New Roman</vt:lpstr>
      <vt:lpstr>TimesNewRomanPSMT</vt:lpstr>
      <vt:lpstr>MS_RU_bluegreen_Knot</vt:lpstr>
      <vt:lpstr>Презентация PowerPoint</vt:lpstr>
      <vt:lpstr>Презентация PowerPoint</vt:lpstr>
      <vt:lpstr>  - специализированный учебный кабинет и УПМ оборудован индукционной системой «Круст» УС-50/К;  - работа в малых группах, посещение общественных мест обеспечивается переносным комплектом индукционной петли малого радиуса действия (1,2 м2);    - внеучебное пространство техникума, учебный кабинет, учебная мастерская металлообработки оборудованы «Бегущими строками»;  - внеучебное пространство техникума оснащены информационными киосками </vt:lpstr>
      <vt:lpstr>Куратором и тьютором в одном лице группы, где обучаются студенты-инвалиды по слуху  является переводчик русского жестового языка</vt:lpstr>
      <vt:lpstr>  МЕТОДИЧЕСКОЕ ПОСОБИЕ «Профессиональные практического жесты  обучающихся инвалидов по слуху»  </vt:lpstr>
      <vt:lpstr>Презентация PowerPoint</vt:lpstr>
      <vt:lpstr>Презентация PowerPoint</vt:lpstr>
      <vt:lpstr>Внеучебная деятельность-инклюзивные мероприятия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Региональный чемпионат  Абилимпикс 2019 в НТТМПС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СПАСИБО ЗА ВНИМАНИЕ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</cp:lastModifiedBy>
  <cp:revision>336</cp:revision>
  <cp:lastPrinted>2019-10-09T09:49:34Z</cp:lastPrinted>
  <dcterms:created xsi:type="dcterms:W3CDTF">2010-03-18T14:44:18Z</dcterms:created>
  <dcterms:modified xsi:type="dcterms:W3CDTF">2020-09-17T10:51:26Z</dcterms:modified>
</cp:coreProperties>
</file>