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2" r:id="rId3"/>
    <p:sldId id="310" r:id="rId4"/>
    <p:sldId id="304" r:id="rId5"/>
    <p:sldId id="316" r:id="rId6"/>
    <p:sldId id="321" r:id="rId7"/>
    <p:sldId id="327" r:id="rId8"/>
    <p:sldId id="320" r:id="rId9"/>
    <p:sldId id="322" r:id="rId10"/>
    <p:sldId id="324" r:id="rId11"/>
    <p:sldId id="271" r:id="rId12"/>
    <p:sldId id="307" r:id="rId13"/>
    <p:sldId id="329" r:id="rId14"/>
    <p:sldId id="267" r:id="rId15"/>
    <p:sldId id="333" r:id="rId16"/>
    <p:sldId id="334" r:id="rId17"/>
    <p:sldId id="331" r:id="rId18"/>
    <p:sldId id="330" r:id="rId19"/>
    <p:sldId id="328" r:id="rId20"/>
    <p:sldId id="268" r:id="rId21"/>
    <p:sldId id="326" r:id="rId22"/>
    <p:sldId id="263" r:id="rId23"/>
    <p:sldId id="33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Лист1!$C$1:$H$2</c:f>
              <c:multiLvlStrCache>
                <c:ptCount val="6"/>
                <c:lvl>
                  <c:pt idx="0">
                    <c:v>компетенции</c:v>
                  </c:pt>
                  <c:pt idx="1">
                    <c:v>участники</c:v>
                  </c:pt>
                  <c:pt idx="2">
                    <c:v>компетенции</c:v>
                  </c:pt>
                  <c:pt idx="3">
                    <c:v>участники</c:v>
                  </c:pt>
                  <c:pt idx="4">
                    <c:v>компетенции</c:v>
                  </c:pt>
                  <c:pt idx="5">
                    <c:v>участники</c:v>
                  </c:pt>
                </c:lvl>
                <c:lvl>
                  <c:pt idx="0">
                    <c:v>школьники</c:v>
                  </c:pt>
                  <c:pt idx="2">
                    <c:v>студенты</c:v>
                  </c:pt>
                  <c:pt idx="4">
                    <c:v>специалисты</c:v>
                  </c:pt>
                </c:lvl>
              </c:multiLvlStrCache>
            </c:multiLvlStrRef>
          </c:cat>
          <c:val>
            <c:numRef>
              <c:f>Лист1!$C$3:$H$3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16</c:v>
                </c:pt>
                <c:pt idx="3">
                  <c:v>95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6-48CA-8299-B71B0A30C08D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multiLvlStrRef>
              <c:f>Лист1!$C$1:$H$2</c:f>
              <c:multiLvlStrCache>
                <c:ptCount val="6"/>
                <c:lvl>
                  <c:pt idx="0">
                    <c:v>компетенции</c:v>
                  </c:pt>
                  <c:pt idx="1">
                    <c:v>участники</c:v>
                  </c:pt>
                  <c:pt idx="2">
                    <c:v>компетенции</c:v>
                  </c:pt>
                  <c:pt idx="3">
                    <c:v>участники</c:v>
                  </c:pt>
                  <c:pt idx="4">
                    <c:v>компетенции</c:v>
                  </c:pt>
                  <c:pt idx="5">
                    <c:v>участники</c:v>
                  </c:pt>
                </c:lvl>
                <c:lvl>
                  <c:pt idx="0">
                    <c:v>школьники</c:v>
                  </c:pt>
                  <c:pt idx="2">
                    <c:v>студенты</c:v>
                  </c:pt>
                  <c:pt idx="4">
                    <c:v>специалисты</c:v>
                  </c:pt>
                </c:lvl>
              </c:multiLvlStrCache>
            </c:multiLvlStr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9</c:v>
                </c:pt>
                <c:pt idx="1">
                  <c:v>63</c:v>
                </c:pt>
                <c:pt idx="2">
                  <c:v>21</c:v>
                </c:pt>
                <c:pt idx="3">
                  <c:v>84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6-48CA-8299-B71B0A30C08D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multiLvlStrRef>
              <c:f>Лист1!$C$1:$H$2</c:f>
              <c:multiLvlStrCache>
                <c:ptCount val="6"/>
                <c:lvl>
                  <c:pt idx="0">
                    <c:v>компетенции</c:v>
                  </c:pt>
                  <c:pt idx="1">
                    <c:v>участники</c:v>
                  </c:pt>
                  <c:pt idx="2">
                    <c:v>компетенции</c:v>
                  </c:pt>
                  <c:pt idx="3">
                    <c:v>участники</c:v>
                  </c:pt>
                  <c:pt idx="4">
                    <c:v>компетенции</c:v>
                  </c:pt>
                  <c:pt idx="5">
                    <c:v>участники</c:v>
                  </c:pt>
                </c:lvl>
                <c:lvl>
                  <c:pt idx="0">
                    <c:v>школьники</c:v>
                  </c:pt>
                  <c:pt idx="2">
                    <c:v>студенты</c:v>
                  </c:pt>
                  <c:pt idx="4">
                    <c:v>специалисты</c:v>
                  </c:pt>
                </c:lvl>
              </c:multiLvlStrCache>
            </c:multiLvlStrRef>
          </c:cat>
          <c:val>
            <c:numRef>
              <c:f>Лист1!$C$5:$H$5</c:f>
              <c:numCache>
                <c:formatCode>General</c:formatCode>
                <c:ptCount val="6"/>
                <c:pt idx="0">
                  <c:v>14</c:v>
                </c:pt>
                <c:pt idx="1">
                  <c:v>94</c:v>
                </c:pt>
                <c:pt idx="2">
                  <c:v>27</c:v>
                </c:pt>
                <c:pt idx="3">
                  <c:v>148</c:v>
                </c:pt>
                <c:pt idx="4">
                  <c:v>6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6-48CA-8299-B71B0A30C08D}"/>
            </c:ext>
          </c:extLst>
        </c:ser>
        <c:ser>
          <c:idx val="3"/>
          <c:order val="3"/>
          <c:tx>
            <c:strRef>
              <c:f>Лист1!$B$6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Лист1!$C$1:$H$2</c:f>
              <c:multiLvlStrCache>
                <c:ptCount val="6"/>
                <c:lvl>
                  <c:pt idx="0">
                    <c:v>компетенции</c:v>
                  </c:pt>
                  <c:pt idx="1">
                    <c:v>участники</c:v>
                  </c:pt>
                  <c:pt idx="2">
                    <c:v>компетенции</c:v>
                  </c:pt>
                  <c:pt idx="3">
                    <c:v>участники</c:v>
                  </c:pt>
                  <c:pt idx="4">
                    <c:v>компетенции</c:v>
                  </c:pt>
                  <c:pt idx="5">
                    <c:v>участники</c:v>
                  </c:pt>
                </c:lvl>
                <c:lvl>
                  <c:pt idx="0">
                    <c:v>школьники</c:v>
                  </c:pt>
                  <c:pt idx="2">
                    <c:v>студенты</c:v>
                  </c:pt>
                  <c:pt idx="4">
                    <c:v>специалисты</c:v>
                  </c:pt>
                </c:lvl>
              </c:multiLvlStrCache>
            </c:multiLvlStrRef>
          </c:cat>
          <c:val>
            <c:numRef>
              <c:f>Лист1!$C$6:$H$6</c:f>
              <c:numCache>
                <c:formatCode>General</c:formatCode>
                <c:ptCount val="6"/>
                <c:pt idx="0">
                  <c:v>16</c:v>
                </c:pt>
                <c:pt idx="1">
                  <c:v>101</c:v>
                </c:pt>
                <c:pt idx="2">
                  <c:v>37</c:v>
                </c:pt>
                <c:pt idx="3">
                  <c:v>197</c:v>
                </c:pt>
                <c:pt idx="4">
                  <c:v>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6-48CA-8299-B71B0A30C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28672"/>
        <c:axId val="236434560"/>
      </c:barChart>
      <c:catAx>
        <c:axId val="23642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36434560"/>
        <c:crosses val="autoZero"/>
        <c:auto val="1"/>
        <c:lblAlgn val="ctr"/>
        <c:lblOffset val="100"/>
        <c:noMultiLvlLbl val="0"/>
      </c:catAx>
      <c:valAx>
        <c:axId val="2364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42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45508894721491"/>
          <c:y val="0.37137709698466381"/>
          <c:w val="0.11228565179352581"/>
          <c:h val="0.25724558508321876"/>
        </c:manualLayout>
      </c:layout>
      <c:overlay val="0"/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FB58D2-FF1B-4DC9-B406-E759661C30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5A26AE-6F2E-4868-80A3-DCDAE3DBEF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2FE5-0909-4C22-B901-34142881B13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DF5819-476C-457C-B435-0604F898A6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9820C1-E818-40EB-8354-5B46C3CF6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7399-65D1-4105-A33E-1B1312F5F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8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84FEB-44D4-43C7-AD6F-8A86CC19A18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F72D-E4F7-4C62-B7CB-E0DFE355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9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8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1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0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9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2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066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6441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4C363B5-4EA9-4FC5-903E-14D6067C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3782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53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7386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181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3370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605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608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851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384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0" y="4777383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1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E7D1AD-36AC-4527-9D32-EB8BA603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512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9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6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3A02-7D68-4A94-81ED-9E9401C0AAF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11CB31-82E5-40D5-AE9D-E5329CF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695" r:id="rId17"/>
    <p:sldLayoutId id="2147483697" r:id="rId18"/>
    <p:sldLayoutId id="2147483699" r:id="rId19"/>
    <p:sldLayoutId id="2147483701" r:id="rId20"/>
    <p:sldLayoutId id="2147483703" r:id="rId21"/>
    <p:sldLayoutId id="2147483722" r:id="rId22"/>
    <p:sldLayoutId id="2147483724" r:id="rId23"/>
    <p:sldLayoutId id="2147483726" r:id="rId24"/>
    <p:sldLayoutId id="2147483728" r:id="rId25"/>
    <p:sldLayoutId id="2147483730" r:id="rId26"/>
    <p:sldLayoutId id="2147483732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bilympics-russia.ru/mmpid/20?sp=eyJsb2NhbC1jb21wZXRlbmNlLcSNc3TEkmFzay1zaG93LTYzIjrEgMSIxIrEjMSOxJBJZMSiMX1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bilympics-russia.ru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p.copp66.ru/programs/97a38423388040f6a76817f4f7c80929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bylimpics_hotline@inbox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abilympics_66" TargetMode="External"/><Relationship Id="rId2" Type="http://schemas.openxmlformats.org/officeDocument/2006/relationships/hyperlink" Target="http://sptstroitel.ru/abilimpics/vi-natsionalnyy-chempionat-abilimpi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abylimpics_66" TargetMode="External"/><Relationship Id="rId5" Type="http://schemas.openxmlformats.org/officeDocument/2006/relationships/hyperlink" Target="https://vk.com/abilympics_so" TargetMode="External"/><Relationship Id="rId4" Type="http://schemas.openxmlformats.org/officeDocument/2006/relationships/hyperlink" Target="https://t.me/abilympics6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ptstroitel.ru/abilimpics/otkrytaya-olimpiada-professionalnogo-masterstva-sredi-obuchayushchikhsya-s-ovz/2022-god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4AEC6-8FE4-4A34-90F1-16392390B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87" y="1283516"/>
            <a:ext cx="8915399" cy="4135772"/>
          </a:xfrm>
        </p:spPr>
        <p:txBody>
          <a:bodyPr>
            <a:normAutofit fontScale="90000"/>
          </a:bodyPr>
          <a:lstStyle/>
          <a:p>
            <a:pPr algn="l"/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1. О результатах </a:t>
            </a:r>
            <a:r>
              <a:rPr lang="ru-RU" sz="3200" cap="all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проведения чемпионата Свердловской области 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«</a:t>
            </a:r>
            <a:r>
              <a:rPr kumimoji="0" lang="ru-RU" sz="3200" b="0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абилимпикс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» 2021 года</a:t>
            </a:r>
            <a:b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b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2. о проведении чемпионата Свердловской области «</a:t>
            </a:r>
            <a:r>
              <a:rPr kumimoji="0" lang="ru-RU" sz="3200" b="0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абилимпикс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» 2022 года</a:t>
            </a:r>
            <a:b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b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3.Об участии в олимпиаде профессионального мастерства для лиц с </a:t>
            </a:r>
            <a:r>
              <a:rPr kumimoji="0" lang="ru-RU" sz="3200" b="0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овз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уральского федерального округа 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DBA4BA-088C-4D9C-8CF7-2159D36A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737" y="5495186"/>
            <a:ext cx="7766936" cy="109689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800" b="1" cap="none" dirty="0"/>
              <a:t>Чешко Светлана Леонидовна</a:t>
            </a:r>
            <a:r>
              <a:rPr lang="ru-RU" b="1" dirty="0"/>
              <a:t>, </a:t>
            </a:r>
          </a:p>
          <a:p>
            <a:pPr algn="r"/>
            <a:r>
              <a:rPr lang="ru-RU" b="1" dirty="0"/>
              <a:t>заместитель директора ГАПОУ СО </a:t>
            </a:r>
          </a:p>
          <a:p>
            <a:pPr algn="r"/>
            <a:r>
              <a:rPr lang="ru-RU" b="1" dirty="0"/>
              <a:t>«Социально-профессиональный техникум «Строитель»</a:t>
            </a:r>
            <a:r>
              <a:rPr lang="ru-RU" sz="1800" b="1" dirty="0"/>
              <a:t>, </a:t>
            </a:r>
          </a:p>
          <a:p>
            <a:pPr algn="r"/>
            <a:r>
              <a:rPr lang="ru-RU" sz="1800" b="1" dirty="0"/>
              <a:t>руководитель Регионального центра развития движения </a:t>
            </a:r>
            <a:r>
              <a:rPr lang="ru-RU" sz="1800" b="1" dirty="0" err="1"/>
              <a:t>Абилимпикс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DF7CF-4A2B-4A9A-90DE-F743DE51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7" y="237415"/>
            <a:ext cx="3408041" cy="7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\АБИЛИМПИКС 2021\КРЫМ 2021\заняти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9" y="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21\АБИЛИМПИКС 2021\КРЫМ 2021\занят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7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45113" y="4085350"/>
            <a:ext cx="2627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Занятия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48128" y="800100"/>
            <a:ext cx="2627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Занятия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048" y="44241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Концепция развития движения «</a:t>
            </a:r>
            <a:r>
              <a:rPr lang="ru-RU" sz="3600" dirty="0" err="1"/>
              <a:t>Абилимпикс</a:t>
            </a:r>
            <a:r>
              <a:rPr lang="ru-RU" sz="3600" dirty="0"/>
              <a:t>» в Российской Федерации на 2021-2030 годы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17907" y="2709643"/>
            <a:ext cx="8496944" cy="3485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Цель: </a:t>
            </a:r>
            <a:r>
              <a:rPr lang="ru-RU" sz="2400" dirty="0"/>
              <a:t>развитие в Российской Федерации движения «</a:t>
            </a:r>
            <a:r>
              <a:rPr lang="ru-RU" sz="2400" dirty="0" err="1"/>
              <a:t>Абилимпикс</a:t>
            </a:r>
            <a:r>
              <a:rPr lang="ru-RU" sz="2400" dirty="0"/>
              <a:t>», обеспечивающего эффективную профессиональную ориентацию и мотивацию инвалидов и лиц с ограниченными возможностями здоровья (далее – ОВЗ) к получению профессионального образования, содействие их трудоустройству и социокультурной инклюзии в обществе, развитию новых профессий и трудовой занятости для людей с инвалидностью.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32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22" y="260648"/>
            <a:ext cx="3854528" cy="135047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Организационная структура системы конкурсов «</a:t>
            </a:r>
            <a:r>
              <a:rPr lang="ru-RU" dirty="0" err="1"/>
              <a:t>Абилимпикс</a:t>
            </a:r>
            <a:r>
              <a:rPr lang="ru-RU" dirty="0"/>
              <a:t>» </a:t>
            </a:r>
          </a:p>
        </p:txBody>
      </p:sp>
      <p:pic>
        <p:nvPicPr>
          <p:cNvPr id="1026" name="Picture 2" descr="D:\2020\курсы экспертов 2020\курсы 2020 модуль 1\символ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71" y="286404"/>
            <a:ext cx="2592289" cy="15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610222" y="1983409"/>
            <a:ext cx="8435280" cy="4718104"/>
          </a:xfrm>
        </p:spPr>
        <p:txBody>
          <a:bodyPr>
            <a:normAutofit fontScale="92500"/>
          </a:bodyPr>
          <a:lstStyle/>
          <a:p>
            <a:r>
              <a:rPr lang="ru-RU" sz="2300" u="sng" dirty="0"/>
              <a:t>региональный уровень</a:t>
            </a:r>
            <a:endParaRPr lang="ru-RU" sz="2300" dirty="0"/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организационный комитет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 рабочая группа 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координационный совет работодателей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региональный центр развития движения  «</a:t>
            </a:r>
            <a:r>
              <a:rPr lang="ru-RU" sz="2300" dirty="0" err="1"/>
              <a:t>Абилимпикс</a:t>
            </a:r>
            <a:r>
              <a:rPr lang="ru-RU" sz="2300" dirty="0"/>
              <a:t>» </a:t>
            </a:r>
            <a:r>
              <a:rPr lang="ru-RU" sz="1800" dirty="0"/>
              <a:t>(на базе ГАПОУ  СО «Социально-профессиональный техникум «Строитель»)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волонтерский центр «</a:t>
            </a:r>
            <a:r>
              <a:rPr lang="ru-RU" sz="2300" dirty="0" err="1"/>
              <a:t>Абилимпикс</a:t>
            </a:r>
            <a:r>
              <a:rPr lang="ru-RU" sz="2300" dirty="0"/>
              <a:t>» </a:t>
            </a:r>
            <a:r>
              <a:rPr lang="ru-RU" sz="1800" dirty="0"/>
              <a:t>(на базе ГБПОУ «Свердловский областной медицинский колледж»)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dirty="0"/>
              <a:t>региональный центр обучения экспертов </a:t>
            </a:r>
            <a:r>
              <a:rPr lang="ru-RU" sz="1800" dirty="0"/>
              <a:t>(на базе ГАПОУ  СО «Уральский колледж строительства, архитектуры и предпринимательства»)</a:t>
            </a:r>
          </a:p>
          <a:p>
            <a:pPr marL="502734" indent="-457032">
              <a:buFont typeface="Arial" panose="020B0604020202020204" pitchFamily="34" charset="0"/>
              <a:buChar char="•"/>
            </a:pPr>
            <a:r>
              <a:rPr lang="ru-RU" sz="2300" u="sng" dirty="0"/>
              <a:t>молодежный совет</a:t>
            </a:r>
          </a:p>
        </p:txBody>
      </p:sp>
    </p:spTree>
    <p:extLst>
      <p:ext uri="{BB962C8B-B14F-4D97-AF65-F5344CB8AC3E}">
        <p14:creationId xmlns:p14="http://schemas.microsoft.com/office/powerpoint/2010/main" val="95791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4578-629F-42AA-9A7E-61D55247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86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Чемпионатный цикл «</a:t>
            </a:r>
            <a:r>
              <a:rPr lang="ru-RU" dirty="0" err="1"/>
              <a:t>Абилимпикс</a:t>
            </a:r>
            <a:r>
              <a:rPr lang="ru-RU" dirty="0"/>
              <a:t>» 2022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76E21-EB71-4A99-95F2-03AC5B14D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32" y="3054300"/>
            <a:ext cx="5384800" cy="3719853"/>
          </a:xfrm>
        </p:spPr>
        <p:txBody>
          <a:bodyPr>
            <a:normAutofit/>
          </a:bodyPr>
          <a:lstStyle/>
          <a:p>
            <a:r>
              <a:rPr lang="ru-RU" dirty="0"/>
              <a:t>Ввиду планируемого проведения VII и VIII Национальных чемпионатов «</a:t>
            </a:r>
            <a:r>
              <a:rPr lang="ru-RU" dirty="0" err="1"/>
              <a:t>Абилимпикс</a:t>
            </a:r>
            <a:r>
              <a:rPr lang="ru-RU" dirty="0"/>
              <a:t>» в августе 2022 года, субъектам РФ необходимо запланировать проведение региональных чемпионатов «</a:t>
            </a:r>
            <a:r>
              <a:rPr lang="ru-RU" dirty="0" err="1"/>
              <a:t>Абилимпикс</a:t>
            </a:r>
            <a:r>
              <a:rPr lang="ru-RU" dirty="0"/>
              <a:t>» до 1 июня 2022 года.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0FF42-C806-457E-A3BF-1F1F2E1F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0604" y="2917780"/>
            <a:ext cx="5974079" cy="3787230"/>
          </a:xfrm>
        </p:spPr>
        <p:txBody>
          <a:bodyPr>
            <a:normAutofit/>
          </a:bodyPr>
          <a:lstStyle/>
          <a:p>
            <a:r>
              <a:rPr lang="ru-RU" dirty="0"/>
              <a:t>Отборочный этап VIII Национального чемпионата планируется в июне 2022 года.</a:t>
            </a:r>
          </a:p>
          <a:p>
            <a:r>
              <a:rPr lang="ru-RU" b="1" u="sng" dirty="0"/>
              <a:t>Участники по категориям:</a:t>
            </a:r>
          </a:p>
          <a:p>
            <a:r>
              <a:rPr lang="ru-RU" dirty="0"/>
              <a:t>Школьники от 14 лет</a:t>
            </a:r>
          </a:p>
          <a:p>
            <a:r>
              <a:rPr lang="ru-RU" dirty="0"/>
              <a:t>Студенты (программы ПО, СПО,ВО, ДПО)</a:t>
            </a:r>
          </a:p>
          <a:p>
            <a:r>
              <a:rPr lang="ru-RU" dirty="0"/>
              <a:t>Специалисты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441777-AF9D-41CD-800A-F558213EFC09}"/>
              </a:ext>
            </a:extLst>
          </p:cNvPr>
          <p:cNvSpPr txBox="1">
            <a:spLocks/>
          </p:cNvSpPr>
          <p:nvPr/>
        </p:nvSpPr>
        <p:spPr>
          <a:xfrm>
            <a:off x="380733" y="1312562"/>
            <a:ext cx="5715267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7E0B2-C841-424C-AE0D-69A073A255DC}"/>
              </a:ext>
            </a:extLst>
          </p:cNvPr>
          <p:cNvSpPr txBox="1"/>
          <p:nvPr/>
        </p:nvSpPr>
        <p:spPr>
          <a:xfrm>
            <a:off x="316425" y="1609453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Чемпионат Свердловской области «</a:t>
            </a:r>
            <a:r>
              <a:rPr lang="ru-RU" sz="3200" dirty="0" err="1">
                <a:solidFill>
                  <a:srgbClr val="FF0000"/>
                </a:solidFill>
              </a:rPr>
              <a:t>Абилимпикс</a:t>
            </a:r>
            <a:r>
              <a:rPr lang="ru-RU" sz="3200" dirty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19-21 апреля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124564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4990" y="356971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Предлагаемые компетенции 2022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75520" y="991051"/>
            <a:ext cx="4038600" cy="56792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Адаптивная физическая культура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Администрирование баз данных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Веб-дизайн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Веб-разработка (Программирование)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Веломеханика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Вязание крючком (школьники, студенты, 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Вязание спицами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Дизайн персонажей/Анимация (школьники)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Документационное обеспечение управления и архивоведение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Дошкольное воспитание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528048" y="1124743"/>
            <a:ext cx="4038600" cy="49969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Закройщик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Изобразительное искусство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Инженерный дизайн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САПР (школьники)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Интернет вещей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Информационная безопасность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Карвинг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Клининг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Малярное дело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Массажист (студенты, 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Мебельщик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7E97AD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E97AD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62F07-9F1A-44C2-AE49-E3901B11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" y="2407793"/>
            <a:ext cx="1664352" cy="14814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87489-1F8A-4EFE-A693-8024A5C2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" y="268182"/>
            <a:ext cx="1694835" cy="1713124"/>
          </a:xfrm>
          <a:prstGeom prst="rect">
            <a:avLst/>
          </a:prstGeom>
        </p:spPr>
      </p:pic>
      <p:pic>
        <p:nvPicPr>
          <p:cNvPr id="9" name="Picture 11" descr="C:\Users\Администратор\Downloads\stroitel5.jpg">
            <a:extLst>
              <a:ext uri="{FF2B5EF4-FFF2-40B4-BE49-F238E27FC236}">
                <a16:creationId xmlns:a16="http://schemas.microsoft.com/office/drawing/2014/main" id="{7E54B046-AABD-4015-A3A7-F3CEDF14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5" y="4315737"/>
            <a:ext cx="1644094" cy="194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7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4990" y="356971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Предлагаемые компетенции 2022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82577" y="1578193"/>
            <a:ext cx="4038600" cy="5130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 Медицинский и лабораторный анализ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 Медицинский и социальный уход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 Ногтевой сервис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 Облицовка плиткой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 Обработка текста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 Парикмахерское искусство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 Переводчик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 Поварское дело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 Портной (школьники, студенты, 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 Предпринимательство (студенты, 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528048" y="1124743"/>
            <a:ext cx="4038600" cy="49969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 Промышленная робототехника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 Разработчик виртуальной и дополнительной реальности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33. Резьба по дереву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 Ремонт и обслуживание автомобилей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35. Ремонт обуви (школьники)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 Ресторанный сервис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 Робототехника (школьники)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38. Слесарное дело (школьники, студенты, 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 Социальная работа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40. Столярное дело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7E97AD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E97AD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62F07-9F1A-44C2-AE49-E3901B11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" y="2407793"/>
            <a:ext cx="1664352" cy="14814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87489-1F8A-4EFE-A693-8024A5C2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" y="268182"/>
            <a:ext cx="1694835" cy="1713124"/>
          </a:xfrm>
          <a:prstGeom prst="rect">
            <a:avLst/>
          </a:prstGeom>
        </p:spPr>
      </p:pic>
      <p:pic>
        <p:nvPicPr>
          <p:cNvPr id="9" name="Picture 11" descr="C:\Users\Администратор\Downloads\stroitel5.jpg">
            <a:extLst>
              <a:ext uri="{FF2B5EF4-FFF2-40B4-BE49-F238E27FC236}">
                <a16:creationId xmlns:a16="http://schemas.microsoft.com/office/drawing/2014/main" id="{7E54B046-AABD-4015-A3A7-F3CEDF14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5" y="4315737"/>
            <a:ext cx="1644094" cy="194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0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4990" y="356971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Предлагаемые компетенции 2022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975082" y="1275871"/>
            <a:ext cx="4038600" cy="51306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41. Студийный фотограф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42. Сухое строительство и штукатурные работы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43. Токарные работы на станках ЧПУ (специалисты)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 Торговля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45. Туризм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46. Учитель начальных классов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47. Художественное вышивание (школьники)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48. Швея (школьники, 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49. Экономика и бухгалтерский учёт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50. Электромонтаж (студенты)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528048" y="1124743"/>
            <a:ext cx="4038600" cy="499692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компетенции:</a:t>
            </a:r>
          </a:p>
          <a:p>
            <a:pPr marL="0" indent="0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вещей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5C216-A482-4BD0-BE79-285EFF162796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7E97AD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E97AD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62F07-9F1A-44C2-AE49-E3901B11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" y="2407793"/>
            <a:ext cx="1664352" cy="14814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87489-1F8A-4EFE-A693-8024A5C2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" y="268182"/>
            <a:ext cx="1694835" cy="1713124"/>
          </a:xfrm>
          <a:prstGeom prst="rect">
            <a:avLst/>
          </a:prstGeom>
        </p:spPr>
      </p:pic>
      <p:pic>
        <p:nvPicPr>
          <p:cNvPr id="9" name="Picture 11" descr="C:\Users\Администратор\Downloads\stroitel5.jpg">
            <a:extLst>
              <a:ext uri="{FF2B5EF4-FFF2-40B4-BE49-F238E27FC236}">
                <a16:creationId xmlns:a16="http://schemas.microsoft.com/office/drawing/2014/main" id="{7E54B046-AABD-4015-A3A7-F3CEDF14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5" y="4315737"/>
            <a:ext cx="1644094" cy="194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8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EE1C-58D9-4081-9E3A-BFC8E39A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Конкурсные задания 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11038-6DB1-4D98-93D9-CB4AE5E6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683"/>
            <a:ext cx="8596668" cy="4732679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Официальный сайт Национального чемпионата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Абилимпикс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https://abilympics-russia.ru/mmpid/20?sp=eyJsb2NhbC1jb21wZXRlbmNlLcSNc3TEkmFzay1zaG93LTYzIjrEgMSIxIrEjMSOxJBJZMSiMX19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A4447-9D92-43EC-92ED-C3C571E8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43" y="2629483"/>
            <a:ext cx="713232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3E738-A3FD-426E-AE0B-B22C9E21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Регистрация участников Чемпионата Свердловской области «</a:t>
            </a:r>
            <a:r>
              <a:rPr lang="ru-RU" dirty="0" err="1"/>
              <a:t>Абилимпикс</a:t>
            </a:r>
            <a:r>
              <a:rPr lang="ru-RU" dirty="0"/>
              <a:t>» 2022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D5819-3BC8-4A46-A563-8464E6E0DE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Официальный сайт Национального чемпионата «</a:t>
            </a:r>
            <a:r>
              <a:rPr lang="ru-RU" dirty="0" err="1"/>
              <a:t>Абилимпикс</a:t>
            </a:r>
            <a:r>
              <a:rPr lang="ru-RU" dirty="0"/>
              <a:t>» </a:t>
            </a:r>
            <a:r>
              <a:rPr lang="en-US" dirty="0">
                <a:hlinkClick r:id="rId2"/>
              </a:rPr>
              <a:t>https://abilympics-russia.ru/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B30184-962A-442A-93CC-98F78F9F4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6614" y="1930400"/>
            <a:ext cx="4414757" cy="3880773"/>
          </a:xfrm>
        </p:spPr>
        <p:txBody>
          <a:bodyPr/>
          <a:lstStyle/>
          <a:p>
            <a:r>
              <a:rPr lang="ru-RU" dirty="0"/>
              <a:t>В региональных чемпионатах, приуроченных к VIII Национальному чемпионату, </a:t>
            </a:r>
          </a:p>
          <a:p>
            <a:pPr marL="0" indent="0">
              <a:buNone/>
            </a:pPr>
            <a:r>
              <a:rPr lang="ru-RU" sz="2400" dirty="0"/>
              <a:t>не могут </a:t>
            </a:r>
            <a:r>
              <a:rPr lang="ru-RU" dirty="0"/>
              <a:t>принимать участие конкурсанты прошедшие </a:t>
            </a:r>
            <a:r>
              <a:rPr lang="ru-RU" sz="2400" dirty="0"/>
              <a:t>отборочный</a:t>
            </a:r>
            <a:r>
              <a:rPr lang="ru-RU" dirty="0"/>
              <a:t> этап VII Национального чемпионата.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23E00-8D31-4798-A08D-386B2DB1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3429000"/>
            <a:ext cx="566928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6B4B-3210-4A7D-A6B0-3E1F5062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Повышение квалификации региональных экспертов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6FF64-A1E8-44D8-86DF-CFAC7EB6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118585"/>
            <a:ext cx="9900830" cy="2922776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/>
              <a:t>07 февраля 2022 – 21 февраля 2022 (1 поток 25 человек)</a:t>
            </a:r>
          </a:p>
          <a:p>
            <a:pPr marL="0" indent="0">
              <a:buNone/>
            </a:pPr>
            <a:endParaRPr lang="ru-RU" sz="3300" dirty="0"/>
          </a:p>
          <a:p>
            <a:r>
              <a:rPr lang="ru-RU" sz="3300" dirty="0"/>
              <a:t>14 марта 2022 -28 марта 2022 (2 поток 25 человек)</a:t>
            </a:r>
          </a:p>
          <a:p>
            <a:pPr marL="0" indent="0">
              <a:buNone/>
            </a:pPr>
            <a:endParaRPr lang="ru-RU" sz="3300" dirty="0"/>
          </a:p>
          <a:p>
            <a:r>
              <a:rPr lang="ru-RU" sz="3300" dirty="0"/>
              <a:t>14 ноября 2022 – 28 ноября 2022 (3 поток 25 человек)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BFC122-C6A1-4C2C-93C7-C0FBD9EE9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0892" y="1841350"/>
            <a:ext cx="4184034" cy="1268411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Оператор:</a:t>
            </a:r>
          </a:p>
          <a:p>
            <a:pPr marL="0" indent="0">
              <a:buNone/>
            </a:pPr>
            <a:r>
              <a:rPr lang="ru-RU" dirty="0"/>
              <a:t>Региональный центр обучения экспертов (на базе ГАПОУ СО «Уральский колледж строительства, архитектуры и предпринимательства» ЦОПП)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78425DAB-B1BA-455B-9519-573748744797}"/>
              </a:ext>
            </a:extLst>
          </p:cNvPr>
          <p:cNvSpPr txBox="1">
            <a:spLocks/>
          </p:cNvSpPr>
          <p:nvPr/>
        </p:nvSpPr>
        <p:spPr>
          <a:xfrm>
            <a:off x="944034" y="1841351"/>
            <a:ext cx="4184034" cy="126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Ссылка на заявку на программу </a:t>
            </a:r>
            <a:r>
              <a:rPr lang="ru-RU" dirty="0">
                <a:hlinkClick r:id="rId2"/>
              </a:rPr>
              <a:t>https://cp.copp66.ru/programs/97a38423388040f6a76817f4f7c80929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211831" y="1116672"/>
            <a:ext cx="5212080" cy="1089427"/>
          </a:xfrm>
        </p:spPr>
        <p:txBody>
          <a:bodyPr/>
          <a:lstStyle/>
          <a:p>
            <a:pPr algn="ctr"/>
            <a:r>
              <a:rPr lang="ru-RU" dirty="0"/>
              <a:t>Развитие движения «</a:t>
            </a:r>
            <a:r>
              <a:rPr lang="ru-RU" dirty="0" err="1"/>
              <a:t>Абилимпикс</a:t>
            </a:r>
            <a:r>
              <a:rPr lang="ru-RU" dirty="0"/>
              <a:t>»:</a:t>
            </a:r>
            <a:br>
              <a:rPr lang="ru-RU" dirty="0"/>
            </a:br>
            <a:r>
              <a:rPr lang="ru-RU" dirty="0"/>
              <a:t>региональный этап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07768" y="2204864"/>
          <a:ext cx="626469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компетенций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участников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экспертов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2016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8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34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45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2017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78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70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2018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130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124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2019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26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196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144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2020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35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273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178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2021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45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318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/>
                        <a:t> 201</a:t>
                      </a:r>
                    </a:p>
                  </a:txBody>
                  <a:tcPr marL="46280" marR="46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30652" y="5013176"/>
            <a:ext cx="8557836" cy="17281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222222"/>
                </a:solidFill>
                <a:latin typeface="Arial"/>
              </a:rPr>
              <a:t>Более 70 образов.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орг-ций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из территорий: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р.п.Белоярский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Березовский, Екатеринбург, Ирбит, Каменск-Уральский,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Краснотуринск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, Нижний Тагил, Первоуральск, Ревда, Реж, Североуральск, Камышлов, 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с.Харловское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(</a:t>
            </a:r>
            <a:r>
              <a:rPr lang="ru-RU" sz="1800" dirty="0" err="1">
                <a:solidFill>
                  <a:srgbClr val="222222"/>
                </a:solidFill>
                <a:latin typeface="Arial"/>
              </a:rPr>
              <a:t>Ирбитский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 район), Нижняя Тура, Алапаевск, Верхняя Тура, Красноуфимск, Сысерть, Талица, Новоуральск.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413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«Горячая линия» по вопросам организации Чемпионата Свердловской области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Абилимпикс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b="1" cap="all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РЕГИОНАЛЬНЫЙ ЦЕНТР РАЗВИТИЯ ДВИЖЕНИЯ АБИЛИМПИКС ЗАПУСТИЛ ГОРЯЧУЮ ЛИНИЮ</a:t>
            </a:r>
            <a:endParaRPr lang="ru-RU" sz="2000" b="1" cap="all" dirty="0">
              <a:solidFill>
                <a:srgbClr val="1C1C1C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Горячая линия будет работать с целью оказания консультационной помощи по вопросам организации Чемпионата Свердловской области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Абилимпикс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» 2022. На горячую линию могут обратиться эксперты чемпионата, представители участников и площадок чемпионата.</a:t>
            </a:r>
            <a:endParaRPr lang="ru-RU" sz="2000" b="0" i="0" dirty="0">
              <a:solidFill>
                <a:srgbClr val="828282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График работы горячей линии: с 1 февраля 2022 года по 15 апреля 2022 года с 9.00 до 17.00 ч, с понедельника по пятницу. Адрес электронной почты горячей линии: </a:t>
            </a:r>
            <a:r>
              <a:rPr lang="ru-RU" sz="2000" b="0" i="0" u="none" strike="noStrike" dirty="0">
                <a:solidFill>
                  <a:srgbClr val="157FC4"/>
                </a:solidFill>
                <a:effectLst/>
                <a:latin typeface="PT Sans" panose="020B0503020203020204" pitchFamily="34" charset="-52"/>
                <a:hlinkClick r:id="rId2"/>
              </a:rPr>
              <a:t>abylimpics_hotline@inbox.ru</a:t>
            </a:r>
            <a:endParaRPr lang="ru-RU" sz="2000" b="0" i="0" dirty="0">
              <a:solidFill>
                <a:srgbClr val="828282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780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00"/>
                </a:solidFill>
                <a:ea typeface="+mn-ea"/>
                <a:cs typeface="+mn-cs"/>
              </a:rPr>
              <a:t>Основные задачи деятельности регионального центра развития движения «</a:t>
            </a:r>
            <a:r>
              <a:rPr lang="ru-RU" sz="3200" b="1" dirty="0" err="1">
                <a:solidFill>
                  <a:srgbClr val="000000"/>
                </a:solidFill>
                <a:ea typeface="+mn-ea"/>
                <a:cs typeface="+mn-cs"/>
              </a:rPr>
              <a:t>Абилимпикс</a:t>
            </a:r>
            <a:r>
              <a:rPr lang="ru-RU" sz="3200" b="1" dirty="0">
                <a:solidFill>
                  <a:srgbClr val="000000"/>
                </a:solidFill>
                <a:ea typeface="+mn-ea"/>
                <a:cs typeface="+mn-cs"/>
              </a:rPr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и проведение Чемпионата Свердловской области 2022 года </a:t>
            </a:r>
          </a:p>
          <a:p>
            <a:r>
              <a:rPr lang="ru-RU" dirty="0"/>
              <a:t>Организация тренировочного процесса участников финала </a:t>
            </a:r>
            <a:r>
              <a:rPr lang="en-US" dirty="0"/>
              <a:t>VII</a:t>
            </a:r>
            <a:r>
              <a:rPr lang="ru-RU" dirty="0"/>
              <a:t> 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VIII</a:t>
            </a:r>
            <a:r>
              <a:rPr lang="ru-RU" dirty="0"/>
              <a:t> Национального чемпионата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  <a:p>
            <a:r>
              <a:rPr lang="ru-RU" dirty="0"/>
              <a:t>Организация тренировочного процесса участника расширенного состава Национальной сборной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  <a:p>
            <a:r>
              <a:rPr lang="ru-RU" dirty="0"/>
              <a:t>Актуализация нормативных документов</a:t>
            </a:r>
          </a:p>
          <a:p>
            <a:r>
              <a:rPr lang="ru-RU" dirty="0"/>
              <a:t>Популяризация движения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3582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Информация о проводимых мероприятиях размещается на странице сайта в разделе «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Абилимпикс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» </a:t>
            </a:r>
            <a:r>
              <a:rPr lang="ru-RU" u="sng" dirty="0">
                <a:solidFill>
                  <a:srgbClr val="0563C1"/>
                </a:solidFill>
                <a:effectLst/>
                <a:latin typeface="Liberation Serif"/>
                <a:ea typeface="Times New Roman"/>
                <a:cs typeface="Liberation Serif"/>
                <a:hlinkClick r:id="rId2"/>
              </a:rPr>
              <a:t>http://sptstroitel.ru/abilimpics/vi-natsionalnyy-chempionat-abilimpiks/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 и в социальных сетях: 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Официальный аккаунт РЦРД в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Тикток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  <a:hlinkClick r:id="rId3"/>
              </a:rPr>
              <a:t>https://www.tiktok.com/@abilympics_66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 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Официальный канал РЦРД в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Телеграм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  <a:hlinkClick r:id="rId4"/>
              </a:rPr>
              <a:t>https://t.me/abilympics66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 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Группа движения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Абилимпикс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в Свердловской области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Вконтакте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  <a:hlinkClick r:id="rId5"/>
              </a:rPr>
              <a:t>https://vk.com/abilympics_so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 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Аккаунт движения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Абилимпикс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в Свердловской области в </a:t>
            </a:r>
            <a:r>
              <a:rPr lang="ru-RU" dirty="0" err="1">
                <a:effectLst/>
                <a:latin typeface="Liberation Serif"/>
                <a:ea typeface="Times New Roman"/>
                <a:cs typeface="Liberation Serif"/>
              </a:rPr>
              <a:t>Инстаграм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  <a:hlinkClick r:id="rId6"/>
              </a:rPr>
              <a:t>https://www.instagram.com/abylimpics_66</a:t>
            </a:r>
            <a:r>
              <a:rPr lang="ru-RU" dirty="0">
                <a:effectLst/>
                <a:latin typeface="Liberation Serif"/>
                <a:ea typeface="Times New Roman"/>
                <a:cs typeface="Liberation Serif"/>
              </a:rPr>
              <a:t>  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05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D2AD-CE99-4BDE-8E90-061262FD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02" y="430213"/>
            <a:ext cx="7533015" cy="13208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Открытая олимпиада профессионального мастерства для лиц с ОВЗ в Уральском федеральном округе 2022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3E1A5-8FE0-4CCB-86C1-271523C0E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Профессии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Маляр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Садовник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Швея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Слесарь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Рабочий по комплексному обслуживанию и ремонту зданий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Штукатур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Облицовщик-плиточник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Кухонный рабочий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Столяр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Оператор ЭВМ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EC3D5-5FD9-469B-B327-0C0D59D47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Сроки проведения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Март- май 2022 года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Информация на сайте</a:t>
            </a:r>
          </a:p>
          <a:p>
            <a:pPr marL="0" indent="0">
              <a:buNone/>
            </a:pPr>
            <a:r>
              <a:rPr lang="ru-RU" dirty="0"/>
              <a:t> ГАПОУ СО «Социально-профессиональный техникум «Строитель» – РЦРДА – Открытая олимпиада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http://sptstroitel.ru/abilimpics/otkrytaya-olimpiada-professionalnogo-masterstva-sredi-obuchayushchikhsya-s-ovz/2022-god/</a:t>
            </a:r>
            <a:r>
              <a:rPr lang="ru-RU" dirty="0"/>
              <a:t>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508E9E5-EB16-4F29-AE69-37653670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305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4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C874EAF-C0F6-4F9B-9731-BFF10487A1B5}"/>
              </a:ext>
            </a:extLst>
          </p:cNvPr>
          <p:cNvSpPr txBox="1"/>
          <p:nvPr/>
        </p:nvSpPr>
        <p:spPr>
          <a:xfrm>
            <a:off x="10266294" y="6477000"/>
            <a:ext cx="422031" cy="3468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839565"/>
            <a:r>
              <a:rPr lang="ru-RU" sz="1600" b="1" dirty="0">
                <a:solidFill>
                  <a:srgbClr val="1B4D9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9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/>
              <a:t>Динамика участия (по категориям)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</p:nvPr>
        </p:nvGraphicFramePr>
        <p:xfrm>
          <a:off x="2033104" y="13407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6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Чемпионат Свердловской области «</a:t>
            </a:r>
            <a:r>
              <a:rPr lang="ru-RU" sz="4000" dirty="0" err="1">
                <a:solidFill>
                  <a:prstClr val="black"/>
                </a:solidFill>
              </a:rPr>
              <a:t>Абилимпикс</a:t>
            </a:r>
            <a:r>
              <a:rPr lang="ru-RU" sz="4000" dirty="0">
                <a:solidFill>
                  <a:prstClr val="black"/>
                </a:solidFill>
              </a:rPr>
              <a:t>» 2021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22790" y="2160589"/>
            <a:ext cx="4907560" cy="3965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Компетенции Чемпионата</a:t>
            </a:r>
          </a:p>
          <a:p>
            <a:pPr marL="0" indent="0">
              <a:buNone/>
            </a:pPr>
            <a:r>
              <a:rPr lang="ru-RU" i="1" dirty="0"/>
              <a:t>42 основные компетенции</a:t>
            </a:r>
          </a:p>
          <a:p>
            <a:pPr marL="0" indent="0">
              <a:buNone/>
            </a:pPr>
            <a:r>
              <a:rPr lang="ru-RU" dirty="0"/>
              <a:t>из перечня основных компетенций Национального чемпионата</a:t>
            </a:r>
          </a:p>
          <a:p>
            <a:pPr marL="0" indent="0">
              <a:buNone/>
            </a:pPr>
            <a:r>
              <a:rPr lang="ru-RU" i="1" dirty="0"/>
              <a:t>Региональные компетенции:</a:t>
            </a:r>
          </a:p>
          <a:p>
            <a:pPr marL="0" indent="0">
              <a:buNone/>
            </a:pPr>
            <a:r>
              <a:rPr lang="ru-RU" dirty="0"/>
              <a:t>1.Фрезерные работы на станках с ЧПУ</a:t>
            </a:r>
          </a:p>
          <a:p>
            <a:pPr marL="0" indent="0">
              <a:buNone/>
            </a:pPr>
            <a:r>
              <a:rPr lang="ru-RU" dirty="0"/>
              <a:t>2.Медицинская оптика</a:t>
            </a:r>
          </a:p>
          <a:p>
            <a:pPr marL="0" indent="0">
              <a:buNone/>
            </a:pPr>
            <a:r>
              <a:rPr lang="ru-RU" dirty="0"/>
              <a:t>3.Интернет вещей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35398" y="2160589"/>
            <a:ext cx="3938606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/>
              <a:t>Категории участников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Школьники с 14 лет</a:t>
            </a:r>
          </a:p>
          <a:p>
            <a:pPr marL="0" indent="0" algn="ctr">
              <a:buNone/>
            </a:pPr>
            <a:r>
              <a:rPr lang="ru-RU" dirty="0"/>
              <a:t>Студенты </a:t>
            </a:r>
          </a:p>
          <a:p>
            <a:pPr marL="0" indent="0" algn="ctr">
              <a:buNone/>
            </a:pPr>
            <a:r>
              <a:rPr lang="ru-RU" dirty="0"/>
              <a:t>Специалисты до 65 лет</a:t>
            </a:r>
          </a:p>
        </p:txBody>
      </p:sp>
    </p:spTree>
    <p:extLst>
      <p:ext uri="{BB962C8B-B14F-4D97-AF65-F5344CB8AC3E}">
        <p14:creationId xmlns:p14="http://schemas.microsoft.com/office/powerpoint/2010/main" val="260129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1628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Отборочный этап </a:t>
            </a:r>
            <a:r>
              <a:rPr lang="en-US" b="1" dirty="0">
                <a:solidFill>
                  <a:srgbClr val="002060"/>
                </a:solidFill>
              </a:rPr>
              <a:t>VII</a:t>
            </a:r>
            <a:r>
              <a:rPr lang="ru-RU" b="1" dirty="0">
                <a:solidFill>
                  <a:srgbClr val="002060"/>
                </a:solidFill>
              </a:rPr>
              <a:t> Национального чемпионата «</a:t>
            </a:r>
            <a:r>
              <a:rPr lang="ru-RU" b="1" dirty="0" err="1">
                <a:solidFill>
                  <a:srgbClr val="002060"/>
                </a:solidFill>
              </a:rPr>
              <a:t>Абилимпикс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75520" y="1600207"/>
            <a:ext cx="4464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/>
              <a:t>С 4 по 17 октября 2021 г. </a:t>
            </a:r>
          </a:p>
          <a:p>
            <a:pPr marL="0" indent="0">
              <a:buNone/>
            </a:pPr>
            <a:r>
              <a:rPr lang="ru-RU" dirty="0"/>
              <a:t>в очно-дистанционном формате по  </a:t>
            </a:r>
            <a:r>
              <a:rPr lang="ru-RU" b="1" i="1" dirty="0"/>
              <a:t>38 </a:t>
            </a:r>
            <a:r>
              <a:rPr lang="ru-RU" i="1" dirty="0"/>
              <a:t>основным компетенциям </a:t>
            </a:r>
          </a:p>
          <a:p>
            <a:pPr marL="0" indent="0">
              <a:buNone/>
            </a:pPr>
            <a:r>
              <a:rPr lang="ru-RU" dirty="0"/>
              <a:t>из перечня основных компетенций Национального чемпионата, с учетом категорий – 49 участников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4316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VII </a:t>
            </a:r>
            <a:r>
              <a:rPr lang="ru-RU" u="sng" dirty="0"/>
              <a:t>Национальный чемпионат «</a:t>
            </a:r>
            <a:r>
              <a:rPr lang="ru-RU" u="sng" dirty="0" err="1"/>
              <a:t>Абилимпикс</a:t>
            </a:r>
            <a:r>
              <a:rPr lang="ru-RU" u="sng" dirty="0"/>
              <a:t>»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2E2C2C"/>
                </a:solidFill>
                <a:latin typeface="Roboto-regular"/>
              </a:rPr>
              <a:t>Без отборочного на финал планируются</a:t>
            </a:r>
          </a:p>
          <a:p>
            <a:pPr marL="0" indent="0" algn="ctr">
              <a:buNone/>
            </a:pPr>
            <a:endParaRPr lang="ru-RU" dirty="0">
              <a:solidFill>
                <a:srgbClr val="2E2C2C"/>
              </a:solidFill>
              <a:latin typeface="Roboto-regular"/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rgbClr val="2E2C2C"/>
                </a:solidFill>
                <a:latin typeface="Roboto-regular"/>
              </a:rPr>
              <a:t>Веломеханик</a:t>
            </a:r>
            <a:endParaRPr lang="ru-RU" dirty="0">
              <a:solidFill>
                <a:srgbClr val="2E2C2C"/>
              </a:solidFill>
              <a:latin typeface="Roboto-regular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2E2C2C"/>
                </a:solidFill>
                <a:latin typeface="Roboto-regular"/>
              </a:rPr>
              <a:t>Переводчик</a:t>
            </a:r>
          </a:p>
          <a:p>
            <a:pPr marL="0" indent="0" algn="ctr">
              <a:buNone/>
            </a:pPr>
            <a:endParaRPr lang="ru-RU" dirty="0">
              <a:solidFill>
                <a:srgbClr val="2E2C2C"/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514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6" y="260648"/>
            <a:ext cx="3008313" cy="1427758"/>
          </a:xfrm>
        </p:spPr>
        <p:txBody>
          <a:bodyPr>
            <a:noAutofit/>
          </a:bodyPr>
          <a:lstStyle/>
          <a:p>
            <a:r>
              <a:rPr lang="ru-RU" sz="2400" dirty="0"/>
              <a:t>Подготовка к Х Международному чемпионату «</a:t>
            </a:r>
            <a:r>
              <a:rPr lang="ru-RU" sz="2400" dirty="0" err="1"/>
              <a:t>Абилимпикс</a:t>
            </a:r>
            <a:r>
              <a:rPr lang="ru-RU" sz="2400" dirty="0"/>
              <a:t>»</a:t>
            </a:r>
          </a:p>
        </p:txBody>
      </p:sp>
      <p:pic>
        <p:nvPicPr>
          <p:cNvPr id="3074" name="Picture 2" descr="D:\2021\АБИЛИМПИКС 2021\контрольный срез\Комков И контрольный срез 2021-10-2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4" r="15704"/>
          <a:stretch/>
        </p:blipFill>
        <p:spPr bwMode="auto">
          <a:xfrm>
            <a:off x="3791744" y="764704"/>
            <a:ext cx="67817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81204" y="1772816"/>
            <a:ext cx="3008313" cy="435335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Площадку для проведения среза предоставил ГБОУ СО «Центр психолого-медико-социального сопровождения «Эхо».</a:t>
            </a:r>
          </a:p>
          <a:p>
            <a:r>
              <a:rPr lang="ru-RU" sz="1800" dirty="0"/>
              <a:t>В срезе знаний принял участие Комков Иван - кандидат в Национальную сборную «</a:t>
            </a:r>
            <a:r>
              <a:rPr lang="ru-RU" sz="1800" dirty="0" err="1"/>
              <a:t>Абилимпикс</a:t>
            </a:r>
            <a:r>
              <a:rPr lang="ru-RU" sz="1800" dirty="0"/>
              <a:t>» - победитель Национального чемпионата «</a:t>
            </a:r>
            <a:r>
              <a:rPr lang="ru-RU" sz="1800" dirty="0" err="1"/>
              <a:t>Абилимпикс</a:t>
            </a:r>
            <a:r>
              <a:rPr lang="ru-RU" sz="1800" dirty="0"/>
              <a:t>» 2020 года по компетенции «Робототехника», обучающийся в ГАПОУ СО «Нижнетагильский техникум металлообрабатывающих производств и сервиса».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92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435280" cy="1512168"/>
          </a:xfrm>
        </p:spPr>
        <p:txBody>
          <a:bodyPr>
            <a:noAutofit/>
          </a:bodyPr>
          <a:lstStyle/>
          <a:p>
            <a:r>
              <a:rPr lang="ru-RU" sz="3600" dirty="0"/>
              <a:t>Сборы расширенного состава национальной сборной «</a:t>
            </a:r>
            <a:r>
              <a:rPr lang="ru-RU" sz="3600" dirty="0" err="1"/>
              <a:t>Абилимпикс</a:t>
            </a:r>
            <a:r>
              <a:rPr lang="ru-RU" sz="3600" dirty="0"/>
              <a:t>» </a:t>
            </a:r>
            <a:br>
              <a:rPr lang="ru-RU" sz="3600" dirty="0"/>
            </a:br>
            <a:r>
              <a:rPr lang="ru-RU" sz="3600" dirty="0"/>
              <a:t>г. Анапа, сентябрь 2021 года</a:t>
            </a:r>
          </a:p>
        </p:txBody>
      </p:sp>
      <p:pic>
        <p:nvPicPr>
          <p:cNvPr id="1026" name="Picture 2" descr="D:\2021\АБИЛИМПИКС 2021\Анап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\АБИЛИМПИКС 2021\Анапа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7158" r="1046" b="9313"/>
          <a:stretch/>
        </p:blipFill>
        <p:spPr bwMode="auto">
          <a:xfrm>
            <a:off x="3863752" y="2269058"/>
            <a:ext cx="4176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1\АБИЛИМПИКС 2021\Анапа 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41376" r="316" b="5397"/>
          <a:stretch/>
        </p:blipFill>
        <p:spPr bwMode="auto">
          <a:xfrm>
            <a:off x="8039752" y="1700808"/>
            <a:ext cx="2622648" cy="24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00505"/>
            <a:ext cx="76328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Слет участников «</a:t>
            </a:r>
            <a:r>
              <a:rPr lang="ru-RU" sz="3200" b="1" dirty="0" err="1">
                <a:solidFill>
                  <a:srgbClr val="0070C0"/>
                </a:solidFill>
                <a:ea typeface="+mn-ea"/>
                <a:cs typeface="+mn-cs"/>
              </a:rPr>
              <a:t>Абилимпикс</a:t>
            </a:r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» в Республике Крым 2 ноября -17 ноября 2021 года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>
              <a:solidFill>
                <a:srgbClr val="157FC4"/>
              </a:solidFill>
              <a:latin typeface="PT Sans"/>
            </a:endParaRPr>
          </a:p>
        </p:txBody>
      </p:sp>
      <p:pic>
        <p:nvPicPr>
          <p:cNvPr id="4099" name="Picture 3" descr="D:\2021\АБИЛИМПИКС 2021\КРЫМ 2021\приез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51" y="1343505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9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6633"/>
            <a:ext cx="283527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2021\АБИЛИМПИКС 2021\КРЫМ 2021\аквааэроб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14" y="3566994"/>
            <a:ext cx="4430287" cy="33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21\АБИЛИМПИКС 2021\КРЫМ 2021\обе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86" y="476673"/>
            <a:ext cx="3343855" cy="44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4085350"/>
            <a:ext cx="2627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Утренняя зарядка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09929" y="5287995"/>
            <a:ext cx="2627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Обед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918206" y="1844824"/>
            <a:ext cx="262778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0000"/>
                </a:solidFill>
                <a:latin typeface="Calibri"/>
              </a:rPr>
              <a:t>Аква аэробика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6553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</TotalTime>
  <Words>1455</Words>
  <Application>Microsoft Office PowerPoint</Application>
  <PresentationFormat>Широкоэкранный</PresentationFormat>
  <Paragraphs>200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Liberation Serif</vt:lpstr>
      <vt:lpstr>PT Sans</vt:lpstr>
      <vt:lpstr>Roboto-regular</vt:lpstr>
      <vt:lpstr>Times New Roman</vt:lpstr>
      <vt:lpstr>Trebuchet MS</vt:lpstr>
      <vt:lpstr>Wingdings 3</vt:lpstr>
      <vt:lpstr>Аспект</vt:lpstr>
      <vt:lpstr>1. О результатах проведения чемпионата Свердловской области «абилимпикс» 2021 года  2. о проведении чемпионата Свердловской области «абилимпикс» 2022 года  3.Об участии в олимпиаде профессионального мастерства для лиц с овз уральского федерального округа  </vt:lpstr>
      <vt:lpstr>Развитие движения «Абилимпикс»: региональный этап</vt:lpstr>
      <vt:lpstr>Динамика участия (по категориям)</vt:lpstr>
      <vt:lpstr>Чемпионат Свердловской области «Абилимпикс» 2021</vt:lpstr>
      <vt:lpstr>Отборочный этап VII Национального чемпионата «Абилимпикс»</vt:lpstr>
      <vt:lpstr>Подготовка к Х Международному чемпионату «Абилимпикс»</vt:lpstr>
      <vt:lpstr>Сборы расширенного состава национальной сборной «Абилимпикс»  г. Анапа, сентябрь 2021 года</vt:lpstr>
      <vt:lpstr>Слет участников «Абилимпикс» в Республике Крым 2 ноября -17 ноября 2021 года</vt:lpstr>
      <vt:lpstr>Презентация PowerPoint</vt:lpstr>
      <vt:lpstr>Презентация PowerPoint</vt:lpstr>
      <vt:lpstr>Концепция развития движения «Абилимпикс» в Российской Федерации на 2021-2030 годы </vt:lpstr>
      <vt:lpstr>Организационная структура системы конкурсов «Абилимпикс» </vt:lpstr>
      <vt:lpstr>Чемпионатный цикл «Абилимпикс» 2022 года</vt:lpstr>
      <vt:lpstr>Предлагаемые компетенции 2022</vt:lpstr>
      <vt:lpstr>Предлагаемые компетенции 2022</vt:lpstr>
      <vt:lpstr>Предлагаемые компетенции 2022</vt:lpstr>
      <vt:lpstr>Конкурсные задания 2022</vt:lpstr>
      <vt:lpstr>Регистрация участников Чемпионата Свердловской области «Абилимпикс» 2022 года</vt:lpstr>
      <vt:lpstr>Повышение квалификации региональных экспертов «Абилимпикс»</vt:lpstr>
      <vt:lpstr>«Горячая линия» по вопросам организации Чемпионата Свердловской области «Абилимпикс»</vt:lpstr>
      <vt:lpstr>Основные задачи деятельности регионального центра развития движения «Абилимпикс»</vt:lpstr>
      <vt:lpstr>Информационные ресурсы</vt:lpstr>
      <vt:lpstr>Открытая олимпиада профессионального мастерства для лиц с ОВЗ в Уральском федеральном округе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centrovz96@yandex.ru</dc:creator>
  <cp:lastModifiedBy>TechExp-1</cp:lastModifiedBy>
  <cp:revision>87</cp:revision>
  <dcterms:created xsi:type="dcterms:W3CDTF">2021-12-21T08:42:28Z</dcterms:created>
  <dcterms:modified xsi:type="dcterms:W3CDTF">2022-01-27T11:15:00Z</dcterms:modified>
</cp:coreProperties>
</file>